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23"/>
  </p:notesMasterIdLst>
  <p:handoutMasterIdLst>
    <p:handoutMasterId r:id="rId24"/>
  </p:handoutMasterIdLst>
  <p:sldIdLst>
    <p:sldId id="460" r:id="rId2"/>
    <p:sldId id="461" r:id="rId3"/>
    <p:sldId id="462" r:id="rId4"/>
    <p:sldId id="463" r:id="rId5"/>
    <p:sldId id="464" r:id="rId6"/>
    <p:sldId id="465" r:id="rId7"/>
    <p:sldId id="466" r:id="rId8"/>
    <p:sldId id="467" r:id="rId9"/>
    <p:sldId id="468" r:id="rId10"/>
    <p:sldId id="469" r:id="rId11"/>
    <p:sldId id="470" r:id="rId12"/>
    <p:sldId id="471" r:id="rId13"/>
    <p:sldId id="472" r:id="rId14"/>
    <p:sldId id="458" r:id="rId15"/>
    <p:sldId id="459" r:id="rId16"/>
    <p:sldId id="452" r:id="rId17"/>
    <p:sldId id="456" r:id="rId18"/>
    <p:sldId id="453" r:id="rId19"/>
    <p:sldId id="455" r:id="rId20"/>
    <p:sldId id="454" r:id="rId21"/>
    <p:sldId id="473" r:id="rId2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3F9FD"/>
    <a:srgbClr val="CDF36D"/>
    <a:srgbClr val="B2ED1F"/>
    <a:srgbClr val="D3D735"/>
    <a:srgbClr val="FFC50D"/>
    <a:srgbClr val="F8CA78"/>
    <a:srgbClr val="33CC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430" autoAdjust="0"/>
    <p:restoredTop sz="94660"/>
  </p:normalViewPr>
  <p:slideViewPr>
    <p:cSldViewPr>
      <p:cViewPr>
        <p:scale>
          <a:sx n="75" d="100"/>
          <a:sy n="75" d="100"/>
        </p:scale>
        <p:origin x="-1128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486BBB0-D0F5-4C8A-90AF-2022C1B32E76}" type="datetimeFigureOut">
              <a:rPr lang="en-US" smtClean="0"/>
              <a:pPr/>
              <a:t>3/21/2016</a:t>
            </a:fld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44BF9A5-3A65-4D1D-8139-1ACA9E381F76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3343842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45CB43C-611E-4E9E-A2DE-BAF14633E483}" type="datetimeFigureOut">
              <a:rPr lang="en-US" smtClean="0"/>
              <a:pPr/>
              <a:t>3/21/2016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AD2F02A-2B40-4D5D-858B-B854990613E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556643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D2F02A-2B40-4D5D-858B-B854990613E6}" type="slidenum">
              <a:rPr lang="en-US" smtClean="0"/>
              <a:pPr/>
              <a:t>19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D2F02A-2B40-4D5D-858B-B854990613E6}" type="slidenum">
              <a:rPr lang="en-US" smtClean="0"/>
              <a:pPr/>
              <a:t>20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D2F02A-2B40-4D5D-858B-B854990613E6}" type="slidenum">
              <a:rPr lang="en-US" smtClean="0"/>
              <a:pPr/>
              <a:t>21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C52F91-40E9-4F8A-8939-C8518E502EED}" type="datetimeFigureOut">
              <a:rPr lang="en-US" smtClean="0"/>
              <a:pPr/>
              <a:t>3/21/2016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88933D-6744-41B5-B200-20866FBD10B0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C52F91-40E9-4F8A-8939-C8518E502EED}" type="datetimeFigureOut">
              <a:rPr lang="en-US" smtClean="0"/>
              <a:pPr/>
              <a:t>3/21/2016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88933D-6744-41B5-B200-20866FBD10B0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C52F91-40E9-4F8A-8939-C8518E502EED}" type="datetimeFigureOut">
              <a:rPr lang="en-US" smtClean="0"/>
              <a:pPr/>
              <a:t>3/21/2016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88933D-6744-41B5-B200-20866FBD10B0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C52F91-40E9-4F8A-8939-C8518E502EED}" type="datetimeFigureOut">
              <a:rPr lang="en-US" smtClean="0"/>
              <a:pPr/>
              <a:t>3/21/2016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88933D-6744-41B5-B200-20866FBD10B0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C52F91-40E9-4F8A-8939-C8518E502EED}" type="datetimeFigureOut">
              <a:rPr lang="en-US" smtClean="0"/>
              <a:pPr/>
              <a:t>3/21/2016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88933D-6744-41B5-B200-20866FBD10B0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C52F91-40E9-4F8A-8939-C8518E502EED}" type="datetimeFigureOut">
              <a:rPr lang="en-US" smtClean="0"/>
              <a:pPr/>
              <a:t>3/21/2016</a:t>
            </a:fld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88933D-6744-41B5-B200-20866FBD10B0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C52F91-40E9-4F8A-8939-C8518E502EED}" type="datetimeFigureOut">
              <a:rPr lang="en-US" smtClean="0"/>
              <a:pPr/>
              <a:t>3/21/2016</a:t>
            </a:fld>
            <a:endParaRPr lang="en-GB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88933D-6744-41B5-B200-20866FBD10B0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C52F91-40E9-4F8A-8939-C8518E502EED}" type="datetimeFigureOut">
              <a:rPr lang="en-US" smtClean="0"/>
              <a:pPr/>
              <a:t>3/21/2016</a:t>
            </a:fld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88933D-6744-41B5-B200-20866FBD10B0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C52F91-40E9-4F8A-8939-C8518E502EED}" type="datetimeFigureOut">
              <a:rPr lang="en-US" smtClean="0"/>
              <a:pPr/>
              <a:t>3/21/2016</a:t>
            </a:fld>
            <a:endParaRPr lang="en-GB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88933D-6744-41B5-B200-20866FBD10B0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C52F91-40E9-4F8A-8939-C8518E502EED}" type="datetimeFigureOut">
              <a:rPr lang="en-US" smtClean="0"/>
              <a:pPr/>
              <a:t>3/21/2016</a:t>
            </a:fld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88933D-6744-41B5-B200-20866FBD10B0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C52F91-40E9-4F8A-8939-C8518E502EED}" type="datetimeFigureOut">
              <a:rPr lang="en-US" smtClean="0"/>
              <a:pPr/>
              <a:t>3/21/2016</a:t>
            </a:fld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88933D-6744-41B5-B200-20866FBD10B0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C52F91-40E9-4F8A-8939-C8518E502EED}" type="datetimeFigureOut">
              <a:rPr lang="en-US" smtClean="0"/>
              <a:pPr/>
              <a:t>3/21/2016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88933D-6744-41B5-B200-20866FBD10B0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539552" y="836712"/>
            <a:ext cx="8244408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4500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Construction </a:t>
            </a:r>
            <a:r>
              <a:rPr lang="en-GB" sz="45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of Railway </a:t>
            </a:r>
            <a:r>
              <a:rPr lang="en-GB" sz="4500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Track</a:t>
            </a:r>
          </a:p>
        </p:txBody>
      </p:sp>
      <p:sp>
        <p:nvSpPr>
          <p:cNvPr id="5" name="AutoShape 2" descr="نتيجة بحث الصور عن ‪Construction of Railway Track‬‏"/>
          <p:cNvSpPr>
            <a:spLocks noChangeAspect="1" noChangeArrowheads="1"/>
          </p:cNvSpPr>
          <p:nvPr/>
        </p:nvSpPr>
        <p:spPr bwMode="auto">
          <a:xfrm>
            <a:off x="0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3075" name="Picture 3" descr="C:\Users\asus\Desktop\6789709829-replacing-tracks-san-francisco-municipal-railway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5018" y="2290564"/>
            <a:ext cx="5688632" cy="378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C:\Users\asus\Desktop\بدون عنوان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43650" y="2290068"/>
            <a:ext cx="2640310" cy="20954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5" descr="C:\Users\asus\Desktop\trackconstruction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43650" y="4181916"/>
            <a:ext cx="2640310" cy="19442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0499667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1770506"/>
            <a:ext cx="7412736" cy="42207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40152" y="1783950"/>
            <a:ext cx="2926080" cy="19516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99716" y="4112918"/>
            <a:ext cx="3901440" cy="26022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1188341" y="214290"/>
            <a:ext cx="6384055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Stage 3: Ballast Laying</a:t>
            </a:r>
          </a:p>
          <a:p>
            <a:r>
              <a:rPr lang="en-GB" sz="48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   Placing Top Ballast</a:t>
            </a:r>
            <a:endParaRPr lang="en-GB" sz="48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57158" y="5857892"/>
            <a:ext cx="478634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Adapted from presentation “ Construction Progress Update” July 2012 by S.M.A.R.T on Railway track of Hearn Avenue</a:t>
            </a:r>
            <a:endParaRPr lang="en-GB" sz="16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905489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71600" y="1713616"/>
            <a:ext cx="6887718" cy="45940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357159" y="214290"/>
            <a:ext cx="778674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8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   Stage 3: Ballast Laying</a:t>
            </a:r>
          </a:p>
          <a:p>
            <a:r>
              <a:rPr lang="en-GB" sz="48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   Surfacing and Alignment</a:t>
            </a:r>
            <a:endParaRPr lang="en-GB" sz="48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85714" y="5857892"/>
            <a:ext cx="478634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Adapted from presentation “ Construction Progress Update” July 2012 by S.M.A.R.T on Railway track of Hearn Avenue</a:t>
            </a:r>
            <a:endParaRPr lang="en-GB" sz="16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478200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428604"/>
            <a:ext cx="8382000" cy="6286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1928794" y="285728"/>
            <a:ext cx="528641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8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   Welding of Rails</a:t>
            </a:r>
            <a:endParaRPr lang="en-GB" sz="48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143372" y="5857892"/>
            <a:ext cx="478634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Adapted from presentation “ Construction Progress Update” July 2012 by S.M.A.R.T on Railway track of Hearn Avenue</a:t>
            </a:r>
            <a:endParaRPr lang="en-GB" sz="16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31127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500042"/>
            <a:ext cx="8095488" cy="53996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2500298" y="285728"/>
            <a:ext cx="4357718" cy="1569660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r>
              <a:rPr lang="en-GB" sz="48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Track Ready to     </a:t>
            </a:r>
          </a:p>
          <a:p>
            <a:r>
              <a:rPr lang="en-GB" sz="48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Receive Traffic</a:t>
            </a:r>
            <a:endParaRPr lang="en-GB" sz="48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143372" y="5857892"/>
            <a:ext cx="478634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Adapted from presentation “ Construction Progress Update” July 2012 by S.M.A.R.T on Railway track of Hearn Avenue</a:t>
            </a:r>
            <a:endParaRPr lang="en-GB" sz="16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083050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1785918" y="357166"/>
            <a:ext cx="550072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8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Numerical Example</a:t>
            </a:r>
            <a:endParaRPr lang="en-GB" sz="48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>
            <a:grayscl/>
          </a:blip>
          <a:srcRect/>
          <a:stretch>
            <a:fillRect/>
          </a:stretch>
        </p:blipFill>
        <p:spPr bwMode="auto">
          <a:xfrm>
            <a:off x="417533" y="2282306"/>
            <a:ext cx="7764542" cy="19093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413912" y="1628800"/>
            <a:ext cx="534659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Estimate the material required per km</a:t>
            </a:r>
            <a:endParaRPr lang="en-GB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grpSp>
        <p:nvGrpSpPr>
          <p:cNvPr id="6" name="Group 5"/>
          <p:cNvGrpSpPr/>
          <p:nvPr/>
        </p:nvGrpSpPr>
        <p:grpSpPr>
          <a:xfrm>
            <a:off x="416293" y="4221088"/>
            <a:ext cx="7754112" cy="2141992"/>
            <a:chOff x="857224" y="2214554"/>
            <a:chExt cx="7754112" cy="2141992"/>
          </a:xfrm>
        </p:grpSpPr>
        <p:pic>
          <p:nvPicPr>
            <p:cNvPr id="7" name="Picture 1"/>
            <p:cNvPicPr>
              <a:picLocks noChangeAspect="1" noChangeArrowheads="1"/>
            </p:cNvPicPr>
            <p:nvPr/>
          </p:nvPicPr>
          <p:blipFill>
            <a:blip r:embed="rId3">
              <a:grayscl/>
            </a:blip>
            <a:srcRect/>
            <a:stretch>
              <a:fillRect/>
            </a:stretch>
          </p:blipFill>
          <p:spPr bwMode="auto">
            <a:xfrm>
              <a:off x="857224" y="2214554"/>
              <a:ext cx="7754112" cy="14447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9" name="Picture 2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1092736" y="3643314"/>
              <a:ext cx="7479792" cy="7132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</p:spTree>
    <p:extLst>
      <p:ext uri="{BB962C8B-B14F-4D97-AF65-F5344CB8AC3E}">
        <p14:creationId xmlns:p14="http://schemas.microsoft.com/office/powerpoint/2010/main" val="143835279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1785918" y="357166"/>
            <a:ext cx="550072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8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Numerical Example</a:t>
            </a:r>
            <a:endParaRPr lang="en-GB" sz="48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10" name="Picture 1"/>
          <p:cNvPicPr>
            <a:picLocks noChangeAspect="1" noChangeArrowheads="1"/>
          </p:cNvPicPr>
          <p:nvPr/>
        </p:nvPicPr>
        <p:blipFill>
          <a:blip r:embed="rId2">
            <a:grayscl/>
          </a:blip>
          <a:srcRect/>
          <a:stretch>
            <a:fillRect/>
          </a:stretch>
        </p:blipFill>
        <p:spPr bwMode="auto">
          <a:xfrm>
            <a:off x="285720" y="1484784"/>
            <a:ext cx="8540496" cy="4096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4902222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1785918" y="357166"/>
            <a:ext cx="550072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8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Numerical Example</a:t>
            </a:r>
            <a:endParaRPr lang="en-GB" sz="48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4" name="Picture 1"/>
          <p:cNvPicPr>
            <a:picLocks noChangeAspect="1" noChangeArrowheads="1"/>
          </p:cNvPicPr>
          <p:nvPr/>
        </p:nvPicPr>
        <p:blipFill rotWithShape="1">
          <a:blip r:embed="rId2"/>
          <a:srcRect b="16535"/>
          <a:stretch/>
        </p:blipFill>
        <p:spPr bwMode="auto">
          <a:xfrm>
            <a:off x="130704" y="1556792"/>
            <a:ext cx="8650224" cy="1961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91232" y="4176842"/>
            <a:ext cx="5376672" cy="15270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AutoShape 2" descr="نتيجة بحث الصور عن ‪bearing plate of rail way‬‏"/>
          <p:cNvSpPr>
            <a:spLocks noChangeAspect="1" noChangeArrowheads="1"/>
          </p:cNvSpPr>
          <p:nvPr/>
        </p:nvSpPr>
        <p:spPr bwMode="auto">
          <a:xfrm>
            <a:off x="0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" name="AutoShape 4" descr="نتيجة بحث الصور عن ‪bearing plate of rail way‬‏"/>
          <p:cNvSpPr>
            <a:spLocks noChangeAspect="1" noChangeArrowheads="1"/>
          </p:cNvSpPr>
          <p:nvPr/>
        </p:nvSpPr>
        <p:spPr bwMode="auto">
          <a:xfrm>
            <a:off x="152400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2053" name="Picture 5" descr="C:\Users\asus\Desktop\797393942_709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0312" y="1916832"/>
            <a:ext cx="1598696" cy="1834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C:\Users\asus\Desktop\imagesAVUFODWX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0" y="4077072"/>
            <a:ext cx="2333625" cy="1962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363532" y="3753084"/>
            <a:ext cx="6923112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4080724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140892" y="792054"/>
            <a:ext cx="6984776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500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Railway </a:t>
            </a:r>
            <a:r>
              <a:rPr lang="en-US" sz="45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Track </a:t>
            </a:r>
            <a:r>
              <a:rPr lang="en-US" sz="4500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Maintenance</a:t>
            </a:r>
          </a:p>
        </p:txBody>
      </p:sp>
      <p:pic>
        <p:nvPicPr>
          <p:cNvPr id="1027" name="Picture 3" descr="C:\Users\asus\Desktop\candidate-1014137-2014-04-08-15-22-2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8424" y="1681163"/>
            <a:ext cx="7620000" cy="4292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9094213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729843" y="357166"/>
            <a:ext cx="5913991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Approach to Railway </a:t>
            </a:r>
          </a:p>
          <a:p>
            <a:r>
              <a:rPr lang="en-US" sz="48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Track Maintenance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57158" y="2857496"/>
            <a:ext cx="7286676" cy="83099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2">
                <a:lumMod val="75000"/>
              </a:schemeClr>
            </a:soli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sz="2400" dirty="0" smtClean="0">
                <a:latin typeface="Tahoma" pitchFamily="34" charset="0"/>
                <a:cs typeface="Tahoma" pitchFamily="34" charset="0"/>
              </a:rPr>
              <a:t>Conventional RT </a:t>
            </a:r>
            <a:r>
              <a:rPr lang="en-US" sz="2400" dirty="0" smtClean="0">
                <a:latin typeface="Tahoma" pitchFamily="34" charset="0"/>
                <a:cs typeface="Tahoma" pitchFamily="34" charset="0"/>
              </a:rPr>
              <a:t>maintenance Done </a:t>
            </a:r>
            <a:r>
              <a:rPr lang="en-US" sz="2400" dirty="0" smtClean="0">
                <a:latin typeface="Tahoma" pitchFamily="34" charset="0"/>
                <a:cs typeface="Tahoma" pitchFamily="34" charset="0"/>
              </a:rPr>
              <a:t>manually “</a:t>
            </a:r>
            <a:r>
              <a:rPr lang="en-US" sz="2400" dirty="0" err="1" smtClean="0">
                <a:latin typeface="Tahoma" pitchFamily="34" charset="0"/>
                <a:cs typeface="Tahoma" pitchFamily="34" charset="0"/>
              </a:rPr>
              <a:t>Labour</a:t>
            </a:r>
            <a:r>
              <a:rPr lang="en-US" sz="2400" dirty="0" smtClean="0">
                <a:latin typeface="Tahoma" pitchFamily="34" charset="0"/>
                <a:cs typeface="Tahoma" pitchFamily="34" charset="0"/>
              </a:rPr>
              <a:t> –based”, </a:t>
            </a:r>
            <a:r>
              <a:rPr lang="en-US" sz="2400" dirty="0" smtClean="0">
                <a:latin typeface="Tahoma" pitchFamily="34" charset="0"/>
                <a:cs typeface="Tahoma" pitchFamily="34" charset="0"/>
              </a:rPr>
              <a:t>simple </a:t>
            </a:r>
            <a:r>
              <a:rPr lang="en-US" sz="2400" dirty="0" smtClean="0">
                <a:latin typeface="Tahoma" pitchFamily="34" charset="0"/>
                <a:cs typeface="Tahoma" pitchFamily="34" charset="0"/>
              </a:rPr>
              <a:t>tools are used </a:t>
            </a:r>
            <a:endParaRPr lang="en-US" sz="2400" dirty="0">
              <a:latin typeface="Tahoma" pitchFamily="34" charset="0"/>
              <a:cs typeface="Tahoma" pitchFamily="34" charset="0"/>
            </a:endParaRPr>
          </a:p>
        </p:txBody>
      </p:sp>
      <p:sp>
        <p:nvSpPr>
          <p:cNvPr id="8" name="Left Brace 7"/>
          <p:cNvSpPr/>
          <p:nvPr/>
        </p:nvSpPr>
        <p:spPr>
          <a:xfrm rot="5400000">
            <a:off x="3680921" y="4260797"/>
            <a:ext cx="857256" cy="1785950"/>
          </a:xfrm>
          <a:prstGeom prst="leftBrace">
            <a:avLst/>
          </a:prstGeom>
          <a:ln w="25400">
            <a:solidFill>
              <a:srgbClr val="C00000"/>
            </a:solidFill>
            <a:headEnd type="stealth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1187624" y="5582400"/>
            <a:ext cx="2513252" cy="46166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sz="2400" dirty="0" smtClean="0">
                <a:latin typeface="Tahoma" pitchFamily="34" charset="0"/>
                <a:cs typeface="Tahoma" pitchFamily="34" charset="0"/>
              </a:rPr>
              <a:t>Fully mechanized</a:t>
            </a:r>
            <a:endParaRPr lang="en-US" sz="2400" dirty="0">
              <a:latin typeface="Tahoma" pitchFamily="34" charset="0"/>
              <a:cs typeface="Tahoma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355976" y="5582400"/>
            <a:ext cx="3061736" cy="83099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sz="2400" dirty="0" smtClean="0">
                <a:latin typeface="Tahoma" pitchFamily="34" charset="0"/>
                <a:cs typeface="Tahoma" pitchFamily="34" charset="0"/>
              </a:rPr>
              <a:t>Mixed process</a:t>
            </a:r>
          </a:p>
          <a:p>
            <a:r>
              <a:rPr lang="en-US" sz="2400" dirty="0" smtClean="0">
                <a:latin typeface="Tahoma" pitchFamily="34" charset="0"/>
                <a:cs typeface="Tahoma" pitchFamily="34" charset="0"/>
              </a:rPr>
              <a:t>(</a:t>
            </a:r>
            <a:r>
              <a:rPr lang="en-US" sz="2400" dirty="0" err="1" smtClean="0">
                <a:latin typeface="Tahoma" pitchFamily="34" charset="0"/>
                <a:cs typeface="Tahoma" pitchFamily="34" charset="0"/>
              </a:rPr>
              <a:t>Labour</a:t>
            </a:r>
            <a:r>
              <a:rPr lang="en-US" sz="2400" dirty="0" smtClean="0">
                <a:latin typeface="Tahoma" pitchFamily="34" charset="0"/>
                <a:cs typeface="Tahoma" pitchFamily="34" charset="0"/>
              </a:rPr>
              <a:t> + machines)</a:t>
            </a:r>
            <a:endParaRPr lang="en-US" sz="2400" dirty="0">
              <a:latin typeface="Tahoma" pitchFamily="34" charset="0"/>
              <a:cs typeface="Tahoma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729843" y="3991043"/>
            <a:ext cx="4716804" cy="83099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2">
                <a:lumMod val="75000"/>
              </a:schemeClr>
            </a:soli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en-US" sz="2400" dirty="0" smtClean="0">
                <a:latin typeface="Tahoma" pitchFamily="34" charset="0"/>
                <a:cs typeface="Tahoma" pitchFamily="34" charset="0"/>
              </a:rPr>
              <a:t>Machine-based RT maintenance</a:t>
            </a:r>
          </a:p>
          <a:p>
            <a:r>
              <a:rPr lang="en-US" sz="2400" dirty="0" smtClean="0">
                <a:latin typeface="Tahoma" pitchFamily="34" charset="0"/>
                <a:cs typeface="Tahoma" pitchFamily="34" charset="0"/>
              </a:rPr>
              <a:t>(mechanical appliances are used)</a:t>
            </a:r>
            <a:endParaRPr lang="en-US" sz="2400" dirty="0">
              <a:latin typeface="Tahoma" pitchFamily="34" charset="0"/>
              <a:cs typeface="Tahoma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28596" y="2214554"/>
            <a:ext cx="8312788" cy="461665"/>
          </a:xfrm>
          <a:prstGeom prst="rect">
            <a:avLst/>
          </a:prstGeom>
          <a:ln>
            <a:noFill/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sz="2400" dirty="0" smtClean="0">
                <a:latin typeface="Tahoma" pitchFamily="34" charset="0"/>
                <a:cs typeface="Tahoma" pitchFamily="34" charset="0"/>
              </a:rPr>
              <a:t>Two approaches are basically used for Railway maintenance</a:t>
            </a:r>
            <a:endParaRPr lang="en-US" sz="2400" dirty="0">
              <a:latin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829869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1379002" y="142852"/>
            <a:ext cx="6479146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When RT Maintenance </a:t>
            </a:r>
          </a:p>
          <a:p>
            <a:r>
              <a:rPr lang="en-GB" sz="48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Become Necessary?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57159" y="1714488"/>
            <a:ext cx="5072098" cy="2308324"/>
          </a:xfrm>
          <a:prstGeom prst="rect">
            <a:avLst/>
          </a:prstGeom>
          <a:ln>
            <a:noFill/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2400" dirty="0" smtClean="0">
                <a:latin typeface="Tahoma" pitchFamily="34" charset="0"/>
                <a:cs typeface="Tahoma" pitchFamily="34" charset="0"/>
              </a:rPr>
              <a:t>1. Reduction in strength of track structure due to</a:t>
            </a:r>
          </a:p>
          <a:p>
            <a:r>
              <a:rPr lang="en-US" sz="2400" u="sng" dirty="0" smtClean="0">
                <a:latin typeface="Tahoma" pitchFamily="34" charset="0"/>
                <a:cs typeface="Tahoma" pitchFamily="34" charset="0"/>
              </a:rPr>
              <a:t>Consequences are:</a:t>
            </a:r>
          </a:p>
          <a:p>
            <a:pPr>
              <a:buFont typeface="Wingdings" pitchFamily="2" charset="2"/>
              <a:buChar char="ü"/>
            </a:pPr>
            <a:r>
              <a:rPr lang="en-US" sz="2400" dirty="0" smtClean="0">
                <a:solidFill>
                  <a:schemeClr val="tx2"/>
                </a:solidFill>
                <a:latin typeface="Tahoma" pitchFamily="34" charset="0"/>
                <a:cs typeface="Tahoma" pitchFamily="34" charset="0"/>
              </a:rPr>
              <a:t> Changes to alignment.</a:t>
            </a:r>
          </a:p>
          <a:p>
            <a:pPr>
              <a:buFont typeface="Wingdings" pitchFamily="2" charset="2"/>
              <a:buChar char="ü"/>
            </a:pPr>
            <a:r>
              <a:rPr lang="en-US" sz="2400" dirty="0" smtClean="0">
                <a:solidFill>
                  <a:schemeClr val="tx2"/>
                </a:solidFill>
                <a:latin typeface="Tahoma" pitchFamily="34" charset="0"/>
                <a:cs typeface="Tahoma" pitchFamily="34" charset="0"/>
              </a:rPr>
              <a:t> Changes to gauge.</a:t>
            </a:r>
          </a:p>
          <a:p>
            <a:pPr>
              <a:buFont typeface="Wingdings" pitchFamily="2" charset="2"/>
              <a:buChar char="ü"/>
            </a:pPr>
            <a:r>
              <a:rPr lang="en-US" sz="2400" dirty="0" smtClean="0">
                <a:solidFill>
                  <a:schemeClr val="tx2"/>
                </a:solidFill>
                <a:latin typeface="Tahoma" pitchFamily="34" charset="0"/>
                <a:cs typeface="Tahoma" pitchFamily="34" charset="0"/>
              </a:rPr>
              <a:t> Changes to surface level of rails.</a:t>
            </a:r>
            <a:endParaRPr lang="en-US" sz="2400" dirty="0">
              <a:solidFill>
                <a:schemeClr val="tx2"/>
              </a:solidFill>
              <a:latin typeface="Tahoma" pitchFamily="34" charset="0"/>
              <a:cs typeface="Tahoma" pitchFamily="34" charset="0"/>
            </a:endParaRPr>
          </a:p>
        </p:txBody>
      </p:sp>
      <p:grpSp>
        <p:nvGrpSpPr>
          <p:cNvPr id="2" name="Group 27"/>
          <p:cNvGrpSpPr/>
          <p:nvPr/>
        </p:nvGrpSpPr>
        <p:grpSpPr>
          <a:xfrm>
            <a:off x="5143504" y="1785926"/>
            <a:ext cx="2408089" cy="2428892"/>
            <a:chOff x="6500032" y="1857364"/>
            <a:chExt cx="2408089" cy="2428892"/>
          </a:xfrm>
        </p:grpSpPr>
        <p:sp>
          <p:nvSpPr>
            <p:cNvPr id="11" name="TextBox 10"/>
            <p:cNvSpPr txBox="1"/>
            <p:nvPr/>
          </p:nvSpPr>
          <p:spPr>
            <a:xfrm>
              <a:off x="6786578" y="3578370"/>
              <a:ext cx="2121543" cy="707886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solidFill>
                <a:schemeClr val="bg2">
                  <a:lumMod val="50000"/>
                </a:schemeClr>
              </a:solidFill>
            </a:ln>
            <a:effectLst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none" rtlCol="0">
              <a:spAutoFit/>
            </a:bodyPr>
            <a:lstStyle/>
            <a:p>
              <a:r>
                <a:rPr lang="en-US" sz="2000" dirty="0" smtClean="0">
                  <a:latin typeface="Tahoma" pitchFamily="34" charset="0"/>
                  <a:cs typeface="Tahoma" pitchFamily="34" charset="0"/>
                </a:rPr>
                <a:t>Movement of </a:t>
              </a:r>
            </a:p>
            <a:p>
              <a:r>
                <a:rPr lang="en-US" sz="2000" dirty="0" smtClean="0">
                  <a:latin typeface="Tahoma" pitchFamily="34" charset="0"/>
                  <a:cs typeface="Tahoma" pitchFamily="34" charset="0"/>
                </a:rPr>
                <a:t>high speed trains</a:t>
              </a:r>
              <a:endParaRPr lang="en-US" sz="2000" dirty="0">
                <a:latin typeface="Tahoma" pitchFamily="34" charset="0"/>
                <a:cs typeface="Tahoma" pitchFamily="34" charset="0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6786579" y="1857364"/>
              <a:ext cx="2071701" cy="400110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solidFill>
                <a:schemeClr val="bg2">
                  <a:lumMod val="50000"/>
                </a:schemeClr>
              </a:solidFill>
            </a:ln>
            <a:effectLst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r>
                <a:rPr lang="en-US" sz="2000" dirty="0" smtClean="0">
                  <a:latin typeface="Tahoma" pitchFamily="34" charset="0"/>
                  <a:cs typeface="Tahoma" pitchFamily="34" charset="0"/>
                </a:rPr>
                <a:t>Heavy axle loads</a:t>
              </a:r>
              <a:endParaRPr lang="en-US" sz="2000" dirty="0">
                <a:latin typeface="Tahoma" pitchFamily="34" charset="0"/>
                <a:cs typeface="Tahoma" pitchFamily="34" charset="0"/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6786578" y="2428868"/>
              <a:ext cx="2071702" cy="1015663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solidFill>
                <a:schemeClr val="bg2">
                  <a:lumMod val="50000"/>
                </a:schemeClr>
              </a:solidFill>
            </a:ln>
            <a:effectLst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r>
                <a:rPr lang="en-US" sz="2000" dirty="0" smtClean="0">
                  <a:latin typeface="Tahoma" pitchFamily="34" charset="0"/>
                  <a:cs typeface="Tahoma" pitchFamily="34" charset="0"/>
                </a:rPr>
                <a:t>High loading </a:t>
              </a:r>
            </a:p>
            <a:p>
              <a:r>
                <a:rPr lang="en-US" sz="2000" dirty="0" smtClean="0">
                  <a:latin typeface="Tahoma" pitchFamily="34" charset="0"/>
                  <a:cs typeface="Tahoma" pitchFamily="34" charset="0"/>
                </a:rPr>
                <a:t>Frequency (repetition)</a:t>
              </a:r>
              <a:endParaRPr lang="en-US" sz="2000" dirty="0">
                <a:latin typeface="Tahoma" pitchFamily="34" charset="0"/>
                <a:cs typeface="Tahoma" pitchFamily="34" charset="0"/>
              </a:endParaRPr>
            </a:p>
          </p:txBody>
        </p:sp>
        <p:cxnSp>
          <p:nvCxnSpPr>
            <p:cNvPr id="15" name="Straight Connector 14"/>
            <p:cNvCxnSpPr/>
            <p:nvPr/>
          </p:nvCxnSpPr>
          <p:spPr>
            <a:xfrm rot="5400000">
              <a:off x="5572132" y="3000372"/>
              <a:ext cx="1857388" cy="1588"/>
            </a:xfrm>
            <a:prstGeom prst="line">
              <a:avLst/>
            </a:prstGeom>
            <a:ln w="22225">
              <a:solidFill>
                <a:schemeClr val="bg2">
                  <a:lumMod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Arrow Connector 16"/>
            <p:cNvCxnSpPr>
              <a:endCxn id="12" idx="1"/>
            </p:cNvCxnSpPr>
            <p:nvPr/>
          </p:nvCxnSpPr>
          <p:spPr>
            <a:xfrm flipV="1">
              <a:off x="6500826" y="2057419"/>
              <a:ext cx="285753" cy="14259"/>
            </a:xfrm>
            <a:prstGeom prst="straightConnector1">
              <a:avLst/>
            </a:prstGeom>
            <a:ln w="22225">
              <a:solidFill>
                <a:schemeClr val="bg2">
                  <a:lumMod val="25000"/>
                </a:schemeClr>
              </a:solidFill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Arrow Connector 18"/>
            <p:cNvCxnSpPr>
              <a:endCxn id="13" idx="1"/>
            </p:cNvCxnSpPr>
            <p:nvPr/>
          </p:nvCxnSpPr>
          <p:spPr>
            <a:xfrm>
              <a:off x="6500826" y="2928934"/>
              <a:ext cx="285752" cy="7766"/>
            </a:xfrm>
            <a:prstGeom prst="straightConnector1">
              <a:avLst/>
            </a:prstGeom>
            <a:ln w="22225">
              <a:solidFill>
                <a:schemeClr val="bg2">
                  <a:lumMod val="25000"/>
                </a:schemeClr>
              </a:solidFill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Arrow Connector 20"/>
            <p:cNvCxnSpPr>
              <a:endCxn id="11" idx="1"/>
            </p:cNvCxnSpPr>
            <p:nvPr/>
          </p:nvCxnSpPr>
          <p:spPr>
            <a:xfrm>
              <a:off x="6500826" y="3929066"/>
              <a:ext cx="285752" cy="3247"/>
            </a:xfrm>
            <a:prstGeom prst="straightConnector1">
              <a:avLst/>
            </a:prstGeom>
            <a:ln w="22225">
              <a:solidFill>
                <a:schemeClr val="bg2">
                  <a:lumMod val="25000"/>
                </a:schemeClr>
              </a:solidFill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TextBox 34"/>
          <p:cNvSpPr txBox="1"/>
          <p:nvPr/>
        </p:nvSpPr>
        <p:spPr>
          <a:xfrm>
            <a:off x="71406" y="4214818"/>
            <a:ext cx="8858312" cy="1569660"/>
          </a:xfrm>
          <a:prstGeom prst="rect">
            <a:avLst/>
          </a:prstGeom>
          <a:ln>
            <a:noFill/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2400" dirty="0" smtClean="0">
                <a:latin typeface="Tahoma" pitchFamily="34" charset="0"/>
                <a:cs typeface="Tahoma" pitchFamily="34" charset="0"/>
              </a:rPr>
              <a:t>2. Deterioration of track structure due to environmental effects, such as: rain water, wind and sun actions.</a:t>
            </a:r>
          </a:p>
          <a:p>
            <a:r>
              <a:rPr lang="en-US" sz="2400" u="sng" dirty="0" smtClean="0">
                <a:latin typeface="Tahoma" pitchFamily="34" charset="0"/>
                <a:cs typeface="Tahoma" pitchFamily="34" charset="0"/>
              </a:rPr>
              <a:t>Consequences:</a:t>
            </a:r>
          </a:p>
          <a:p>
            <a:pPr>
              <a:buFont typeface="Wingdings" pitchFamily="2" charset="2"/>
              <a:buChar char="ü"/>
            </a:pPr>
            <a:r>
              <a:rPr lang="en-US" sz="2400" dirty="0" smtClean="0">
                <a:solidFill>
                  <a:schemeClr val="tx2"/>
                </a:solidFill>
                <a:latin typeface="Tahoma" pitchFamily="34" charset="0"/>
                <a:cs typeface="Tahoma" pitchFamily="34" charset="0"/>
              </a:rPr>
              <a:t> Wear and tear of rails &amp; wear to rolling stock.</a:t>
            </a:r>
          </a:p>
        </p:txBody>
      </p:sp>
      <p:cxnSp>
        <p:nvCxnSpPr>
          <p:cNvPr id="37" name="Straight Arrow Connector 36"/>
          <p:cNvCxnSpPr/>
          <p:nvPr/>
        </p:nvCxnSpPr>
        <p:spPr>
          <a:xfrm>
            <a:off x="1857356" y="2571744"/>
            <a:ext cx="3214710" cy="1588"/>
          </a:xfrm>
          <a:prstGeom prst="straightConnector1">
            <a:avLst/>
          </a:prstGeom>
          <a:ln w="25400">
            <a:solidFill>
              <a:srgbClr val="C00000"/>
            </a:solidFill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71406" y="5786454"/>
            <a:ext cx="8858312" cy="830997"/>
          </a:xfrm>
          <a:prstGeom prst="rect">
            <a:avLst/>
          </a:prstGeom>
          <a:ln>
            <a:noFill/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2400" dirty="0" smtClean="0">
                <a:latin typeface="Tahoma" pitchFamily="34" charset="0"/>
                <a:cs typeface="Tahoma" pitchFamily="34" charset="0"/>
              </a:rPr>
              <a:t>3. Rail track exhibits other forms of defects </a:t>
            </a:r>
            <a:r>
              <a:rPr lang="en-US" sz="2400" dirty="0" smtClean="0">
                <a:latin typeface="Tahoma" pitchFamily="34" charset="0"/>
                <a:cs typeface="Tahoma" pitchFamily="34" charset="0"/>
              </a:rPr>
              <a:t>such as </a:t>
            </a:r>
            <a:r>
              <a:rPr lang="en-US" sz="2400" dirty="0" smtClean="0">
                <a:latin typeface="Tahoma" pitchFamily="34" charset="0"/>
                <a:cs typeface="Tahoma" pitchFamily="34" charset="0"/>
              </a:rPr>
              <a:t>on curves, crossing, and bridge approaches.</a:t>
            </a:r>
            <a:endParaRPr lang="en-US" sz="2400" dirty="0" smtClean="0">
              <a:solidFill>
                <a:schemeClr val="tx2"/>
              </a:solidFill>
              <a:latin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481080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1714480" y="357166"/>
            <a:ext cx="588154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Typical Cross-Section</a:t>
            </a:r>
          </a:p>
        </p:txBody>
      </p:sp>
      <p:pic>
        <p:nvPicPr>
          <p:cNvPr id="30723" name="Picture 3"/>
          <p:cNvPicPr>
            <a:picLocks noChangeAspect="1" noChangeArrowheads="1"/>
          </p:cNvPicPr>
          <p:nvPr/>
        </p:nvPicPr>
        <p:blipFill>
          <a:blip r:embed="rId2">
            <a:duotone>
              <a:prstClr val="black"/>
              <a:srgbClr val="D9C3A5">
                <a:tint val="50000"/>
                <a:satMod val="180000"/>
              </a:srgbClr>
            </a:duotone>
          </a:blip>
          <a:srcRect/>
          <a:stretch>
            <a:fillRect/>
          </a:stretch>
        </p:blipFill>
        <p:spPr bwMode="auto">
          <a:xfrm>
            <a:off x="461992" y="1571612"/>
            <a:ext cx="8324850" cy="21688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24" name="Picture 4"/>
          <p:cNvPicPr>
            <a:picLocks noChangeAspect="1" noChangeArrowheads="1"/>
          </p:cNvPicPr>
          <p:nvPr/>
        </p:nvPicPr>
        <p:blipFill>
          <a:blip r:embed="rId3">
            <a:duotone>
              <a:prstClr val="black"/>
              <a:srgbClr val="D9C3A5">
                <a:tint val="50000"/>
                <a:satMod val="180000"/>
              </a:srgbClr>
            </a:duotone>
          </a:blip>
          <a:srcRect/>
          <a:stretch>
            <a:fillRect/>
          </a:stretch>
        </p:blipFill>
        <p:spPr bwMode="auto">
          <a:xfrm>
            <a:off x="461992" y="4000504"/>
            <a:ext cx="8324850" cy="22345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927661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785786" y="142852"/>
            <a:ext cx="811046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8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What Are The Advantages</a:t>
            </a:r>
          </a:p>
          <a:p>
            <a:r>
              <a:rPr lang="en-GB" sz="48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 of Proper RT Maintenance?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57158" y="1785926"/>
            <a:ext cx="7072362" cy="461665"/>
          </a:xfrm>
          <a:prstGeom prst="rect">
            <a:avLst/>
          </a:prstGeom>
          <a:ln>
            <a:noFill/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2400" dirty="0" smtClean="0">
                <a:latin typeface="Tahoma" pitchFamily="34" charset="0"/>
                <a:cs typeface="Tahoma" pitchFamily="34" charset="0"/>
              </a:rPr>
              <a:t>1. Increases the </a:t>
            </a:r>
            <a:r>
              <a:rPr 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>life</a:t>
            </a:r>
            <a:r>
              <a:rPr lang="en-US" sz="2400" dirty="0" smtClean="0">
                <a:latin typeface="Tahoma" pitchFamily="34" charset="0"/>
                <a:cs typeface="Tahoma" pitchFamily="34" charset="0"/>
              </a:rPr>
              <a:t> of both </a:t>
            </a:r>
            <a:r>
              <a:rPr 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>track</a:t>
            </a:r>
            <a:r>
              <a:rPr lang="en-US" sz="2400" dirty="0" smtClean="0">
                <a:latin typeface="Tahoma" pitchFamily="34" charset="0"/>
                <a:cs typeface="Tahoma" pitchFamily="34" charset="0"/>
              </a:rPr>
              <a:t> and </a:t>
            </a:r>
            <a:r>
              <a:rPr 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>rolling stock</a:t>
            </a:r>
            <a:r>
              <a:rPr lang="en-US" sz="2400" dirty="0" smtClean="0">
                <a:latin typeface="Tahoma" pitchFamily="34" charset="0"/>
                <a:cs typeface="Tahoma" pitchFamily="34" charset="0"/>
              </a:rPr>
              <a:t>.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357158" y="4002480"/>
            <a:ext cx="8501122" cy="1569660"/>
          </a:xfrm>
          <a:prstGeom prst="rect">
            <a:avLst/>
          </a:prstGeom>
          <a:ln>
            <a:noFill/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2400" dirty="0" smtClean="0">
                <a:latin typeface="Tahoma" pitchFamily="34" charset="0"/>
                <a:cs typeface="Tahoma" pitchFamily="34" charset="0"/>
              </a:rPr>
              <a:t>3. Safer and more comfortable transport mode encourages </a:t>
            </a:r>
            <a:r>
              <a:rPr 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>more people and goods </a:t>
            </a:r>
            <a:r>
              <a:rPr lang="en-US" sz="2400" dirty="0" smtClean="0">
                <a:latin typeface="Tahoma" pitchFamily="34" charset="0"/>
                <a:cs typeface="Tahoma" pitchFamily="34" charset="0"/>
              </a:rPr>
              <a:t>to use the rail transports leading to </a:t>
            </a:r>
            <a:r>
              <a:rPr 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>better earning</a:t>
            </a:r>
            <a:r>
              <a:rPr lang="en-US" sz="2400" dirty="0" smtClean="0">
                <a:latin typeface="Tahoma" pitchFamily="34" charset="0"/>
                <a:cs typeface="Tahoma" pitchFamily="34" charset="0"/>
              </a:rPr>
              <a:t>, </a:t>
            </a:r>
            <a:r>
              <a:rPr 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>less damage to environment</a:t>
            </a:r>
            <a:r>
              <a:rPr lang="en-US" sz="2400" dirty="0" smtClean="0">
                <a:latin typeface="Tahoma" pitchFamily="34" charset="0"/>
                <a:cs typeface="Tahoma" pitchFamily="34" charset="0"/>
              </a:rPr>
              <a:t>, additional </a:t>
            </a:r>
            <a:r>
              <a:rPr 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>economical value </a:t>
            </a:r>
            <a:r>
              <a:rPr lang="en-US" sz="2400" dirty="0" smtClean="0">
                <a:latin typeface="Tahoma" pitchFamily="34" charset="0"/>
                <a:cs typeface="Tahoma" pitchFamily="34" charset="0"/>
              </a:rPr>
              <a:t>to goods…etc.</a:t>
            </a:r>
            <a:endParaRPr lang="en-US" sz="2400" dirty="0" smtClean="0">
              <a:solidFill>
                <a:schemeClr val="tx2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57158" y="3026631"/>
            <a:ext cx="8143932" cy="830997"/>
          </a:xfrm>
          <a:prstGeom prst="rect">
            <a:avLst/>
          </a:prstGeom>
          <a:ln>
            <a:noFill/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2400" dirty="0" smtClean="0">
                <a:latin typeface="Tahoma" pitchFamily="34" charset="0"/>
                <a:cs typeface="Tahoma" pitchFamily="34" charset="0"/>
              </a:rPr>
              <a:t>2. Provides </a:t>
            </a:r>
            <a:r>
              <a:rPr 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>smooth riding quality</a:t>
            </a:r>
            <a:r>
              <a:rPr lang="en-US" sz="2400" dirty="0" smtClean="0">
                <a:latin typeface="Tahoma" pitchFamily="34" charset="0"/>
                <a:cs typeface="Tahoma" pitchFamily="34" charset="0"/>
              </a:rPr>
              <a:t> which brings </a:t>
            </a:r>
            <a:r>
              <a:rPr 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>comfort</a:t>
            </a:r>
            <a:r>
              <a:rPr lang="en-US" sz="2400" dirty="0" smtClean="0">
                <a:latin typeface="Tahoma" pitchFamily="34" charset="0"/>
                <a:cs typeface="Tahoma" pitchFamily="34" charset="0"/>
              </a:rPr>
              <a:t> and </a:t>
            </a:r>
            <a:r>
              <a:rPr 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>safety</a:t>
            </a:r>
            <a:r>
              <a:rPr lang="en-US" sz="2400" dirty="0" smtClean="0">
                <a:latin typeface="Tahoma" pitchFamily="34" charset="0"/>
                <a:cs typeface="Tahoma" pitchFamily="34" charset="0"/>
              </a:rPr>
              <a:t> to passengers and goods.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357158" y="5669837"/>
            <a:ext cx="8501122" cy="830997"/>
          </a:xfrm>
          <a:prstGeom prst="rect">
            <a:avLst/>
          </a:prstGeom>
          <a:ln>
            <a:noFill/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2400" dirty="0" smtClean="0">
                <a:latin typeface="Tahoma" pitchFamily="34" charset="0"/>
                <a:cs typeface="Tahoma" pitchFamily="34" charset="0"/>
              </a:rPr>
              <a:t>4. Allow </a:t>
            </a:r>
            <a:r>
              <a:rPr 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>savings</a:t>
            </a:r>
            <a:r>
              <a:rPr lang="en-US" sz="2400" dirty="0" smtClean="0">
                <a:latin typeface="Tahoma" pitchFamily="34" charset="0"/>
                <a:cs typeface="Tahoma" pitchFamily="34" charset="0"/>
              </a:rPr>
              <a:t> in </a:t>
            </a:r>
            <a:r>
              <a:rPr 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>operation costs </a:t>
            </a:r>
            <a:r>
              <a:rPr lang="en-US" sz="2400" dirty="0" smtClean="0">
                <a:latin typeface="Tahoma" pitchFamily="34" charset="0"/>
                <a:cs typeface="Tahoma" pitchFamily="34" charset="0"/>
              </a:rPr>
              <a:t>(e.g. reduction in fuel consumption due to reduced friction between rails &amp; wheels).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285720" y="2395831"/>
            <a:ext cx="8715436" cy="46166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chemeClr val="tx2"/>
                </a:solidFill>
                <a:latin typeface="Tahoma" pitchFamily="34" charset="0"/>
                <a:cs typeface="Tahoma" pitchFamily="34" charset="0"/>
              </a:rPr>
              <a:t>Probably this is true for each and every engineered structure.</a:t>
            </a:r>
          </a:p>
        </p:txBody>
      </p:sp>
    </p:spTree>
    <p:extLst>
      <p:ext uri="{BB962C8B-B14F-4D97-AF65-F5344CB8AC3E}">
        <p14:creationId xmlns:p14="http://schemas.microsoft.com/office/powerpoint/2010/main" val="26872021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214282" y="142852"/>
            <a:ext cx="871543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8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Items Checked for Maintenance</a:t>
            </a:r>
          </a:p>
        </p:txBody>
      </p:sp>
      <p:grpSp>
        <p:nvGrpSpPr>
          <p:cNvPr id="48" name="Group 47"/>
          <p:cNvGrpSpPr/>
          <p:nvPr/>
        </p:nvGrpSpPr>
        <p:grpSpPr>
          <a:xfrm>
            <a:off x="214282" y="1285860"/>
            <a:ext cx="8762228" cy="4572032"/>
            <a:chOff x="357158" y="1285860"/>
            <a:chExt cx="8617399" cy="4572032"/>
          </a:xfrm>
        </p:grpSpPr>
        <p:sp>
          <p:nvSpPr>
            <p:cNvPr id="16" name="TextBox 15"/>
            <p:cNvSpPr txBox="1"/>
            <p:nvPr/>
          </p:nvSpPr>
          <p:spPr>
            <a:xfrm>
              <a:off x="3143240" y="1285860"/>
              <a:ext cx="2643206" cy="461665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solidFill>
                <a:schemeClr val="accent2">
                  <a:lumMod val="75000"/>
                </a:schemeClr>
              </a:solidFill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r>
                <a:rPr lang="en-US" sz="2400" dirty="0" smtClean="0">
                  <a:latin typeface="Tahoma" pitchFamily="34" charset="0"/>
                  <a:cs typeface="Tahoma" pitchFamily="34" charset="0"/>
                </a:rPr>
                <a:t>1. Surface of Rails</a:t>
              </a: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357158" y="2071678"/>
              <a:ext cx="2643206" cy="461665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solidFill>
                <a:schemeClr val="accent2">
                  <a:lumMod val="75000"/>
                </a:schemeClr>
              </a:solidFill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r>
                <a:rPr lang="en-US" sz="2400" dirty="0" smtClean="0">
                  <a:latin typeface="Tahoma" pitchFamily="34" charset="0"/>
                  <a:cs typeface="Tahoma" pitchFamily="34" charset="0"/>
                </a:rPr>
                <a:t>2.Track Alignment</a:t>
              </a: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642910" y="3571876"/>
              <a:ext cx="1500198" cy="461665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solidFill>
                <a:schemeClr val="accent2">
                  <a:lumMod val="75000"/>
                </a:schemeClr>
              </a:solidFill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r>
                <a:rPr lang="en-US" sz="2400" dirty="0" smtClean="0">
                  <a:latin typeface="Tahoma" pitchFamily="34" charset="0"/>
                  <a:cs typeface="Tahoma" pitchFamily="34" charset="0"/>
                </a:rPr>
                <a:t>3. Gauge</a:t>
              </a: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6572265" y="3571876"/>
              <a:ext cx="2215758" cy="461665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solidFill>
                <a:schemeClr val="accent2">
                  <a:lumMod val="75000"/>
                </a:schemeClr>
              </a:solidFill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r>
                <a:rPr lang="en-US" sz="2400" dirty="0" smtClean="0">
                  <a:latin typeface="Tahoma" pitchFamily="34" charset="0"/>
                  <a:cs typeface="Tahoma" pitchFamily="34" charset="0"/>
                </a:rPr>
                <a:t>7. Rolling Stock</a:t>
              </a: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2786050" y="5396227"/>
              <a:ext cx="3133748" cy="461665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solidFill>
                <a:schemeClr val="accent2">
                  <a:lumMod val="75000"/>
                </a:schemeClr>
              </a:solidFill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r>
                <a:rPr lang="en-US" sz="2400" dirty="0" smtClean="0">
                  <a:latin typeface="Tahoma" pitchFamily="34" charset="0"/>
                  <a:cs typeface="Tahoma" pitchFamily="34" charset="0"/>
                </a:rPr>
                <a:t>5. Track Components</a:t>
              </a: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5977735" y="2285992"/>
              <a:ext cx="2995641" cy="461665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solidFill>
                <a:schemeClr val="accent2">
                  <a:lumMod val="75000"/>
                </a:schemeClr>
              </a:solidFill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r>
                <a:rPr lang="en-US" sz="2400" dirty="0" smtClean="0">
                  <a:latin typeface="Tahoma" pitchFamily="34" charset="0"/>
                  <a:cs typeface="Tahoma" pitchFamily="34" charset="0"/>
                </a:rPr>
                <a:t>8.Bridges &amp; Tunnels</a:t>
              </a: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500034" y="4714884"/>
              <a:ext cx="2000264" cy="461665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solidFill>
                <a:schemeClr val="accent2">
                  <a:lumMod val="75000"/>
                </a:schemeClr>
              </a:solidFill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r>
                <a:rPr lang="en-US" sz="2400" dirty="0" smtClean="0">
                  <a:latin typeface="Tahoma" pitchFamily="34" charset="0"/>
                  <a:cs typeface="Tahoma" pitchFamily="34" charset="0"/>
                </a:rPr>
                <a:t>4. Drainage</a:t>
              </a: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5907477" y="4824723"/>
              <a:ext cx="3067080" cy="461665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solidFill>
                <a:schemeClr val="accent2">
                  <a:lumMod val="75000"/>
                </a:schemeClr>
              </a:solidFill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r>
                <a:rPr lang="en-US" sz="2400" dirty="0" smtClean="0">
                  <a:latin typeface="Tahoma" pitchFamily="34" charset="0"/>
                  <a:cs typeface="Tahoma" pitchFamily="34" charset="0"/>
                </a:rPr>
                <a:t>6. Points &amp; Crossings</a:t>
              </a: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3357554" y="3357562"/>
              <a:ext cx="2000264" cy="830997"/>
            </a:xfrm>
            <a:prstGeom prst="rect">
              <a:avLst/>
            </a:prstGeom>
            <a:ln>
              <a:noFill/>
            </a:ln>
            <a:effectLst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r>
                <a:rPr lang="en-US" sz="2400" dirty="0" smtClean="0">
                  <a:latin typeface="Tahoma" pitchFamily="34" charset="0"/>
                  <a:cs typeface="Tahoma" pitchFamily="34" charset="0"/>
                </a:rPr>
                <a:t>    Periodic Maintenance</a:t>
              </a:r>
            </a:p>
          </p:txBody>
        </p:sp>
        <p:sp>
          <p:nvSpPr>
            <p:cNvPr id="24" name="Oval 23"/>
            <p:cNvSpPr/>
            <p:nvPr/>
          </p:nvSpPr>
          <p:spPr>
            <a:xfrm>
              <a:off x="3286116" y="3214686"/>
              <a:ext cx="2071702" cy="1214446"/>
            </a:xfrm>
            <a:prstGeom prst="ellipse">
              <a:avLst/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26" name="Straight Connector 25"/>
            <p:cNvCxnSpPr>
              <a:endCxn id="24" idx="0"/>
            </p:cNvCxnSpPr>
            <p:nvPr/>
          </p:nvCxnSpPr>
          <p:spPr>
            <a:xfrm rot="16200000" flipH="1">
              <a:off x="3589729" y="2482448"/>
              <a:ext cx="1428758" cy="35717"/>
            </a:xfrm>
            <a:prstGeom prst="line">
              <a:avLst/>
            </a:prstGeom>
            <a:ln w="63500">
              <a:solidFill>
                <a:srgbClr val="FF0000"/>
              </a:solidFill>
              <a:headEnd type="stealth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/>
            <p:cNvCxnSpPr/>
            <p:nvPr/>
          </p:nvCxnSpPr>
          <p:spPr>
            <a:xfrm rot="16200000" flipH="1">
              <a:off x="3839760" y="4911338"/>
              <a:ext cx="1000132" cy="35719"/>
            </a:xfrm>
            <a:prstGeom prst="line">
              <a:avLst/>
            </a:prstGeom>
            <a:ln w="63500">
              <a:solidFill>
                <a:srgbClr val="FF0000"/>
              </a:solidFill>
              <a:headEnd type="none"/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/>
            <p:cNvCxnSpPr/>
            <p:nvPr/>
          </p:nvCxnSpPr>
          <p:spPr>
            <a:xfrm flipV="1">
              <a:off x="5357818" y="3786190"/>
              <a:ext cx="1169206" cy="9522"/>
            </a:xfrm>
            <a:prstGeom prst="line">
              <a:avLst/>
            </a:prstGeom>
            <a:ln w="63500">
              <a:solidFill>
                <a:srgbClr val="FF0000"/>
              </a:solidFill>
              <a:headEnd type="none"/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/>
            <p:nvPr/>
          </p:nvCxnSpPr>
          <p:spPr>
            <a:xfrm flipV="1">
              <a:off x="2143108" y="3786190"/>
              <a:ext cx="1169206" cy="9522"/>
            </a:xfrm>
            <a:prstGeom prst="line">
              <a:avLst/>
            </a:prstGeom>
            <a:ln w="63500">
              <a:solidFill>
                <a:srgbClr val="FF0000"/>
              </a:solidFill>
              <a:headEnd type="stealth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4"/>
            <p:cNvCxnSpPr>
              <a:stCxn id="24" idx="7"/>
            </p:cNvCxnSpPr>
            <p:nvPr/>
          </p:nvCxnSpPr>
          <p:spPr>
            <a:xfrm rot="5400000" flipH="1" flipV="1">
              <a:off x="5117196" y="2437535"/>
              <a:ext cx="892231" cy="1017774"/>
            </a:xfrm>
            <a:prstGeom prst="line">
              <a:avLst/>
            </a:prstGeom>
            <a:ln w="63500">
              <a:solidFill>
                <a:srgbClr val="FF0000"/>
              </a:solidFill>
              <a:headEnd type="none"/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Connector 36"/>
            <p:cNvCxnSpPr/>
            <p:nvPr/>
          </p:nvCxnSpPr>
          <p:spPr>
            <a:xfrm>
              <a:off x="5000628" y="4295778"/>
              <a:ext cx="1143008" cy="633420"/>
            </a:xfrm>
            <a:prstGeom prst="line">
              <a:avLst/>
            </a:prstGeom>
            <a:ln w="63500">
              <a:solidFill>
                <a:srgbClr val="FF0000"/>
              </a:solidFill>
              <a:headEnd type="none"/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/>
            <p:cNvCxnSpPr>
              <a:endCxn id="19" idx="3"/>
            </p:cNvCxnSpPr>
            <p:nvPr/>
          </p:nvCxnSpPr>
          <p:spPr>
            <a:xfrm rot="10800000" flipV="1">
              <a:off x="2500298" y="4286255"/>
              <a:ext cx="1116810" cy="659462"/>
            </a:xfrm>
            <a:prstGeom prst="line">
              <a:avLst/>
            </a:prstGeom>
            <a:ln w="63500">
              <a:solidFill>
                <a:srgbClr val="FF0000"/>
              </a:solidFill>
              <a:headEnd type="none"/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/>
            <p:cNvCxnSpPr/>
            <p:nvPr/>
          </p:nvCxnSpPr>
          <p:spPr>
            <a:xfrm rot="16200000" flipV="1">
              <a:off x="2714612" y="2428869"/>
              <a:ext cx="928694" cy="928694"/>
            </a:xfrm>
            <a:prstGeom prst="line">
              <a:avLst/>
            </a:prstGeom>
            <a:ln w="63500">
              <a:solidFill>
                <a:srgbClr val="FF0000"/>
              </a:solidFill>
              <a:headEnd type="none"/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213148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2000232" y="454863"/>
            <a:ext cx="558678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Construction Stages</a:t>
            </a:r>
          </a:p>
        </p:txBody>
      </p:sp>
      <p:grpSp>
        <p:nvGrpSpPr>
          <p:cNvPr id="27" name="Group 26"/>
          <p:cNvGrpSpPr/>
          <p:nvPr/>
        </p:nvGrpSpPr>
        <p:grpSpPr>
          <a:xfrm>
            <a:off x="1001402" y="2000240"/>
            <a:ext cx="7142498" cy="3714776"/>
            <a:chOff x="428596" y="2786058"/>
            <a:chExt cx="7142498" cy="3714776"/>
          </a:xfrm>
        </p:grpSpPr>
        <p:sp>
          <p:nvSpPr>
            <p:cNvPr id="23" name="TextBox 22"/>
            <p:cNvSpPr txBox="1"/>
            <p:nvPr/>
          </p:nvSpPr>
          <p:spPr>
            <a:xfrm>
              <a:off x="2285984" y="4000504"/>
              <a:ext cx="3213408" cy="1200329"/>
            </a:xfrm>
            <a:prstGeom prst="rect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solidFill>
                <a:srgbClr val="000000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wrap="square" rtlCol="0">
              <a:spAutoFit/>
            </a:bodyPr>
            <a:lstStyle/>
            <a:p>
              <a:r>
                <a:rPr lang="en-GB" sz="3600" dirty="0" smtClean="0">
                  <a:latin typeface="Tahoma" pitchFamily="34" charset="0"/>
                  <a:ea typeface="Tahoma" pitchFamily="34" charset="0"/>
                  <a:cs typeface="Tahoma" pitchFamily="34" charset="0"/>
                </a:rPr>
                <a:t>Plate Laying</a:t>
              </a:r>
            </a:p>
            <a:p>
              <a:r>
                <a:rPr lang="en-GB" sz="3600" dirty="0" smtClean="0">
                  <a:latin typeface="Tahoma" pitchFamily="34" charset="0"/>
                  <a:ea typeface="Tahoma" pitchFamily="34" charset="0"/>
                  <a:cs typeface="Tahoma" pitchFamily="34" charset="0"/>
                </a:rPr>
                <a:t>Stage 2</a:t>
              </a: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4357686" y="2786058"/>
              <a:ext cx="3213408" cy="1200329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solidFill>
                <a:srgbClr val="000000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wrap="square" rtlCol="0">
              <a:spAutoFit/>
            </a:bodyPr>
            <a:lstStyle/>
            <a:p>
              <a:r>
                <a:rPr lang="en-GB" sz="3600" dirty="0" smtClean="0">
                  <a:latin typeface="Tahoma" pitchFamily="34" charset="0"/>
                  <a:ea typeface="Tahoma" pitchFamily="34" charset="0"/>
                  <a:cs typeface="Tahoma" pitchFamily="34" charset="0"/>
                </a:rPr>
                <a:t>Ballast Laying</a:t>
              </a:r>
            </a:p>
            <a:p>
              <a:r>
                <a:rPr lang="en-GB" sz="3600" dirty="0" smtClean="0">
                  <a:latin typeface="Tahoma" pitchFamily="34" charset="0"/>
                  <a:ea typeface="Tahoma" pitchFamily="34" charset="0"/>
                  <a:cs typeface="Tahoma" pitchFamily="34" charset="0"/>
                </a:rPr>
                <a:t>Stage 3</a:t>
              </a:r>
            </a:p>
          </p:txBody>
        </p:sp>
        <p:sp>
          <p:nvSpPr>
            <p:cNvPr id="44" name="TextBox 43"/>
            <p:cNvSpPr txBox="1"/>
            <p:nvPr/>
          </p:nvSpPr>
          <p:spPr>
            <a:xfrm>
              <a:off x="428596" y="5229067"/>
              <a:ext cx="3214710" cy="1200329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solidFill>
                <a:srgbClr val="000000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wrap="square" rtlCol="0">
              <a:spAutoFit/>
            </a:bodyPr>
            <a:lstStyle/>
            <a:p>
              <a:r>
                <a:rPr lang="en-GB" sz="3600" dirty="0" smtClean="0">
                  <a:latin typeface="Tahoma" pitchFamily="34" charset="0"/>
                  <a:ea typeface="Tahoma" pitchFamily="34" charset="0"/>
                  <a:cs typeface="Tahoma" pitchFamily="34" charset="0"/>
                </a:rPr>
                <a:t>Earth Work</a:t>
              </a:r>
            </a:p>
            <a:p>
              <a:r>
                <a:rPr lang="en-GB" sz="3600" dirty="0" smtClean="0">
                  <a:latin typeface="Tahoma" pitchFamily="34" charset="0"/>
                  <a:ea typeface="Tahoma" pitchFamily="34" charset="0"/>
                  <a:cs typeface="Tahoma" pitchFamily="34" charset="0"/>
                </a:rPr>
                <a:t>Stage 1</a:t>
              </a:r>
            </a:p>
          </p:txBody>
        </p:sp>
        <p:cxnSp>
          <p:nvCxnSpPr>
            <p:cNvPr id="25" name="Straight Arrow Connector 24"/>
            <p:cNvCxnSpPr/>
            <p:nvPr/>
          </p:nvCxnSpPr>
          <p:spPr>
            <a:xfrm flipV="1">
              <a:off x="3714744" y="4071942"/>
              <a:ext cx="3714776" cy="2428892"/>
            </a:xfrm>
            <a:prstGeom prst="straightConnector1">
              <a:avLst/>
            </a:prstGeom>
            <a:ln w="92075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Rectangle 8"/>
          <p:cNvSpPr/>
          <p:nvPr/>
        </p:nvSpPr>
        <p:spPr>
          <a:xfrm>
            <a:off x="4214810" y="5786454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GB" dirty="0" smtClean="0"/>
              <a:t>http://www.youtube.com/watch?v=T4aALRa9jjg&amp;feature=player_detailpage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41451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1428736"/>
            <a:ext cx="7802880" cy="52044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1082648" y="0"/>
            <a:ext cx="7169976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Cont. Stage 1 Earth Work</a:t>
            </a:r>
          </a:p>
          <a:p>
            <a:r>
              <a:rPr lang="en-GB" sz="48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     Formation-Grading 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143372" y="5857892"/>
            <a:ext cx="478634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Adapted from presentation “ Construction Progress Update” July 2012 by S.M.A.R.T on Railway track of Hearn Avenue</a:t>
            </a:r>
            <a:endParaRPr lang="en-GB" sz="16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38185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3444" y="1436608"/>
            <a:ext cx="7456912" cy="4973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1142356" y="-99392"/>
            <a:ext cx="7101944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Cont. Stage 1 Earth Work</a:t>
            </a:r>
          </a:p>
          <a:p>
            <a:r>
              <a:rPr lang="en-GB" sz="48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   Formation-Compaction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143372" y="5857892"/>
            <a:ext cx="478634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Adapted from presentation “ Construction Progress Update” July 2012 by S.M.A.R.T on Railway track of Hearn Avenue</a:t>
            </a:r>
            <a:endParaRPr lang="en-GB" sz="16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627277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1556792"/>
            <a:ext cx="8290560" cy="50444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1142976" y="214290"/>
            <a:ext cx="709803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8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Cont. Stage 1 Earth Work</a:t>
            </a:r>
          </a:p>
          <a:p>
            <a:r>
              <a:rPr lang="en-GB" sz="48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       Bottom Ballast         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143372" y="5857892"/>
            <a:ext cx="478634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Adapted from presentation “ Construction Progress Update” July 2012 by S.M.A.R.T on Railway track of Hearn Avenue</a:t>
            </a:r>
            <a:endParaRPr lang="en-GB" sz="16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604413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69488" y="1700808"/>
            <a:ext cx="7239748" cy="48288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extBox 2"/>
          <p:cNvSpPr txBox="1"/>
          <p:nvPr/>
        </p:nvSpPr>
        <p:spPr>
          <a:xfrm>
            <a:off x="856168" y="285728"/>
            <a:ext cx="7573484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Cont. Stage 2: Plate Laying</a:t>
            </a:r>
          </a:p>
          <a:p>
            <a:r>
              <a:rPr lang="en-GB" sz="48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       Placing Sleepers</a:t>
            </a:r>
            <a:endParaRPr lang="en-GB" sz="48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143372" y="5857892"/>
            <a:ext cx="478634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Adapted from presentation “ Construction Progress Update” July 2012 by S.M.A.R.T on Railway track of Hearn Avenue</a:t>
            </a:r>
            <a:endParaRPr lang="en-GB" sz="16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587192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964713"/>
            <a:ext cx="8193024" cy="54646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856168" y="214290"/>
            <a:ext cx="8055347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Cont. Stage 2: Plate Laying</a:t>
            </a:r>
          </a:p>
          <a:p>
            <a:r>
              <a:rPr lang="en-GB" sz="48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Placing and Positioning Rails</a:t>
            </a:r>
            <a:endParaRPr lang="en-GB" sz="48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143372" y="5857892"/>
            <a:ext cx="478634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Adapted from presentation “ Construction Progress Update” July 2012 by S.M.A.R.T on Railway track of Hearn Avenue</a:t>
            </a:r>
            <a:endParaRPr lang="en-GB" sz="16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882133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61654" y="1461727"/>
            <a:ext cx="6925056" cy="48962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856168" y="142852"/>
            <a:ext cx="7573484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Cont. Stage 2: Plate Laying</a:t>
            </a:r>
          </a:p>
          <a:p>
            <a:r>
              <a:rPr lang="en-GB" sz="48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Clipping Rails to Sleepers</a:t>
            </a:r>
            <a:endParaRPr lang="en-GB" sz="48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2844" y="1571612"/>
            <a:ext cx="2926080" cy="19516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TextBox 6"/>
          <p:cNvSpPr txBox="1"/>
          <p:nvPr/>
        </p:nvSpPr>
        <p:spPr>
          <a:xfrm>
            <a:off x="4143372" y="5857892"/>
            <a:ext cx="478634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Adapted from presentation “ Construction Progress Update” July 2012 by S.M.A.R.T on Railway track of Hearn Avenue</a:t>
            </a:r>
            <a:endParaRPr lang="en-GB" sz="16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341151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5208</TotalTime>
  <Words>600</Words>
  <Application>Microsoft Office PowerPoint</Application>
  <PresentationFormat>On-screen Show (4:3)</PresentationFormat>
  <Paragraphs>89</Paragraphs>
  <Slides>21</Slides>
  <Notes>3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2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ksu</dc:creator>
  <cp:lastModifiedBy>Eng-Helmi</cp:lastModifiedBy>
  <cp:revision>440</cp:revision>
  <dcterms:created xsi:type="dcterms:W3CDTF">2013-01-26T10:38:29Z</dcterms:created>
  <dcterms:modified xsi:type="dcterms:W3CDTF">2016-03-21T12:13:19Z</dcterms:modified>
</cp:coreProperties>
</file>