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70" r:id="rId9"/>
    <p:sldId id="262" r:id="rId10"/>
    <p:sldId id="264" r:id="rId11"/>
    <p:sldId id="269" r:id="rId12"/>
    <p:sldId id="265" r:id="rId13"/>
    <p:sldId id="266" r:id="rId14"/>
    <p:sldId id="267" r:id="rId15"/>
    <p:sldId id="272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84380"/>
    <p:restoredTop sz="94660"/>
  </p:normalViewPr>
  <p:slideViewPr>
    <p:cSldViewPr>
      <p:cViewPr varScale="1">
        <p:scale>
          <a:sx n="118" d="100"/>
          <a:sy n="11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060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0653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3740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heavy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u="none" baseline="0">
                <a:solidFill>
                  <a:srgbClr val="7030A0"/>
                </a:solidFill>
              </a:defRPr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2373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942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999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4358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27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999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3172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533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1BCA4-5AFA-4B35-9FFF-C9D742614689}" type="datetimeFigureOut">
              <a:rPr lang="ar-SA" smtClean="0"/>
              <a:t>05/02/38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6C58E-C120-4192-A5FE-6DB932CB17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945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مكونات خطة البحث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336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b="1" dirty="0"/>
              <a:t>حدود البحث :</a:t>
            </a:r>
            <a:endParaRPr lang="en-US" dirty="0"/>
          </a:p>
          <a:p>
            <a:pPr lvl="1"/>
            <a:r>
              <a:rPr lang="ar-SA" dirty="0" smtClean="0"/>
              <a:t>المتغيرات </a:t>
            </a:r>
          </a:p>
          <a:p>
            <a:pPr lvl="1"/>
            <a:r>
              <a:rPr lang="ar-SA" dirty="0" smtClean="0"/>
              <a:t>الحدود الزمانية </a:t>
            </a:r>
          </a:p>
          <a:p>
            <a:pPr lvl="1"/>
            <a:r>
              <a:rPr lang="ar-SA" dirty="0" smtClean="0"/>
              <a:t>الحدود المكانية </a:t>
            </a:r>
          </a:p>
          <a:p>
            <a:pPr lvl="1"/>
            <a:r>
              <a:rPr lang="ar-SA" dirty="0" smtClean="0"/>
              <a:t>الحدود البشرية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2772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ar-SA" b="1" u="sng" dirty="0" smtClean="0"/>
              <a:t>الحدود </a:t>
            </a:r>
            <a:r>
              <a:rPr lang="ar-SA" b="1" u="sng" dirty="0"/>
              <a:t>المكانية </a:t>
            </a:r>
            <a:r>
              <a:rPr lang="ar-SA" dirty="0"/>
              <a:t>: مدينة الرياض عاصمة المملكة العربية السعودية </a:t>
            </a:r>
            <a:endParaRPr lang="en-US" dirty="0"/>
          </a:p>
          <a:p>
            <a:pPr algn="just"/>
            <a:r>
              <a:rPr lang="ar-SA" b="1" u="sng" dirty="0" smtClean="0"/>
              <a:t>الحدود </a:t>
            </a:r>
            <a:r>
              <a:rPr lang="ar-SA" b="1" u="sng" dirty="0"/>
              <a:t>الزمانية </a:t>
            </a:r>
            <a:r>
              <a:rPr lang="ar-SA" dirty="0"/>
              <a:t>: سوف يتم تطبيق هذا البحث في الفصل الدراسي الثاني من عام 1434\1435 هـ .</a:t>
            </a:r>
            <a:endParaRPr lang="en-US" dirty="0"/>
          </a:p>
          <a:p>
            <a:pPr algn="just"/>
            <a:r>
              <a:rPr lang="ar-SA" b="1" u="sng" dirty="0" smtClean="0"/>
              <a:t>الحدود </a:t>
            </a:r>
            <a:r>
              <a:rPr lang="ar-SA" b="1" u="sng" dirty="0"/>
              <a:t>البشرية </a:t>
            </a:r>
            <a:r>
              <a:rPr lang="ar-SA" dirty="0"/>
              <a:t>: سوف يقتصر تطبيق هذا البحث على عينة من طالبات الصف الأول الابتدائي في ستة مدارس متفرقة بمدينة الرياض .</a:t>
            </a:r>
            <a:endParaRPr lang="en-US" dirty="0"/>
          </a:p>
          <a:p>
            <a:pPr algn="just"/>
            <a:r>
              <a:rPr lang="ar-SA" b="1" u="sng" dirty="0" smtClean="0"/>
              <a:t>متغيرات </a:t>
            </a:r>
            <a:r>
              <a:rPr lang="ar-SA" b="1" u="sng" dirty="0"/>
              <a:t>الدراسة </a:t>
            </a:r>
            <a:r>
              <a:rPr lang="ar-SA" dirty="0" smtClean="0"/>
              <a:t>:</a:t>
            </a:r>
            <a:endParaRPr lang="ar-SA" dirty="0"/>
          </a:p>
          <a:p>
            <a:pPr lvl="1" algn="just"/>
            <a:endParaRPr lang="ar-SA" dirty="0" smtClean="0"/>
          </a:p>
          <a:p>
            <a:pPr lvl="1" algn="just"/>
            <a:endParaRPr lang="ar-SA" dirty="0"/>
          </a:p>
          <a:p>
            <a:pPr lvl="1" algn="just"/>
            <a:r>
              <a:rPr lang="ar-SA" dirty="0" smtClean="0"/>
              <a:t>المتغير </a:t>
            </a:r>
            <a:r>
              <a:rPr lang="ar-SA" dirty="0"/>
              <a:t>الأول : وهو درجات الطالبات في اختبار الذكاء الغير اللفظي </a:t>
            </a:r>
            <a:r>
              <a:rPr lang="ar-SA" dirty="0" smtClean="0"/>
              <a:t>لوكسلر.</a:t>
            </a:r>
            <a:endParaRPr lang="ar-SA" dirty="0"/>
          </a:p>
          <a:p>
            <a:pPr lvl="1" algn="just"/>
            <a:r>
              <a:rPr lang="ar-SA" dirty="0" smtClean="0"/>
              <a:t>المتغير </a:t>
            </a:r>
            <a:r>
              <a:rPr lang="ar-SA" dirty="0"/>
              <a:t>الثاني : درجات الأطفال في اختبار تورانس للإبداع (اختبار الرسم)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87358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AE" b="1" u="sng" dirty="0"/>
              <a:t>منهج البحث وخطواته :</a:t>
            </a:r>
            <a:endParaRPr lang="en-US" b="1" u="sng" dirty="0"/>
          </a:p>
          <a:p>
            <a:r>
              <a:rPr lang="ar-AE" b="1" dirty="0"/>
              <a:t>العينة :</a:t>
            </a:r>
            <a:endParaRPr lang="en-US" dirty="0"/>
          </a:p>
          <a:p>
            <a:pPr lvl="1"/>
            <a:r>
              <a:rPr lang="ar-AE" dirty="0"/>
              <a:t>يصف الباحث العينة التي سيجري الدراسة عليها .</a:t>
            </a:r>
            <a:endParaRPr lang="en-US" dirty="0"/>
          </a:p>
          <a:p>
            <a:pPr lvl="1"/>
            <a:r>
              <a:rPr lang="ar-AE" dirty="0"/>
              <a:t>يصف الباحث طريقة جمع العينة .</a:t>
            </a:r>
            <a:endParaRPr lang="en-US" dirty="0"/>
          </a:p>
          <a:p>
            <a:endParaRPr lang="ar-SA" b="1" dirty="0" smtClean="0"/>
          </a:p>
          <a:p>
            <a:r>
              <a:rPr lang="ar-AE" b="1" dirty="0" smtClean="0"/>
              <a:t>منهج </a:t>
            </a:r>
            <a:r>
              <a:rPr lang="ar-AE" b="1" dirty="0"/>
              <a:t>البحث : </a:t>
            </a:r>
            <a:endParaRPr lang="en-US" dirty="0"/>
          </a:p>
          <a:p>
            <a:pPr lvl="1"/>
            <a:r>
              <a:rPr lang="ar-AE" dirty="0"/>
              <a:t>يحدد الباحث منهج البحث الذي اختاره ونوعه مع ذكر المصادر .</a:t>
            </a:r>
            <a:endParaRPr lang="en-US" dirty="0"/>
          </a:p>
          <a:p>
            <a:pPr lvl="1"/>
            <a:r>
              <a:rPr lang="ar-AE" dirty="0" smtClean="0"/>
              <a:t>يوضح </a:t>
            </a:r>
            <a:r>
              <a:rPr lang="ar-AE" dirty="0"/>
              <a:t>الباحث سبب اختيار هذا المنهج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07348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AE" b="1" dirty="0"/>
              <a:t>أدوات البحث :</a:t>
            </a:r>
            <a:r>
              <a:rPr lang="ar-AE" dirty="0"/>
              <a:t> </a:t>
            </a:r>
            <a:endParaRPr lang="en-US" dirty="0"/>
          </a:p>
          <a:p>
            <a:pPr lvl="1"/>
            <a:r>
              <a:rPr lang="ar-AE" dirty="0"/>
              <a:t>يوضح الباحث ما هي أدوات البحث .</a:t>
            </a:r>
            <a:endParaRPr lang="en-US" dirty="0"/>
          </a:p>
          <a:p>
            <a:pPr lvl="1"/>
            <a:r>
              <a:rPr lang="ar-AE" dirty="0"/>
              <a:t>يوضح الباحث سبب اختيار أدوات البحث . </a:t>
            </a:r>
            <a:endParaRPr lang="en-US" dirty="0"/>
          </a:p>
          <a:p>
            <a:pPr lvl="1"/>
            <a:r>
              <a:rPr lang="en-US" dirty="0" smtClean="0"/>
              <a:t>X </a:t>
            </a:r>
            <a:r>
              <a:rPr lang="ar-AE" dirty="0" smtClean="0"/>
              <a:t>يوضح </a:t>
            </a:r>
            <a:r>
              <a:rPr lang="ar-AE" dirty="0"/>
              <a:t>الباحث كيفية تصميم الأدوات .</a:t>
            </a:r>
            <a:endParaRPr lang="en-US" dirty="0"/>
          </a:p>
          <a:p>
            <a:pPr lvl="1"/>
            <a:r>
              <a:rPr lang="en-US" dirty="0" smtClean="0"/>
              <a:t>X </a:t>
            </a:r>
            <a:r>
              <a:rPr lang="ar-AE" dirty="0" smtClean="0"/>
              <a:t>يوضح </a:t>
            </a:r>
            <a:r>
              <a:rPr lang="ar-AE" dirty="0"/>
              <a:t>البحث معايير الصدق والثبات .</a:t>
            </a:r>
            <a:endParaRPr lang="en-US" dirty="0"/>
          </a:p>
          <a:p>
            <a:r>
              <a:rPr lang="ar-AE" b="1" dirty="0"/>
              <a:t>الاساليب الاحصائية : </a:t>
            </a:r>
            <a:endParaRPr lang="en-US" dirty="0"/>
          </a:p>
          <a:p>
            <a:pPr lvl="1"/>
            <a:r>
              <a:rPr lang="ar-AE" dirty="0"/>
              <a:t>يحدد الباحث الأساليب الإحصائية التي سيستخدمها .</a:t>
            </a:r>
            <a:endParaRPr lang="en-US" dirty="0"/>
          </a:p>
          <a:p>
            <a:pPr lvl="1"/>
            <a:r>
              <a:rPr lang="ar-AE" dirty="0"/>
              <a:t>يوضح الباحث لماذا اختار هذه الأساليب .</a:t>
            </a:r>
            <a:endParaRPr lang="en-US" dirty="0"/>
          </a:p>
          <a:p>
            <a:pPr lvl="1"/>
            <a:r>
              <a:rPr lang="ar-AE" dirty="0"/>
              <a:t>ويوضح الباحث كيف سيستخدم تلك الأساليب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3784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AE" b="1" u="sng" dirty="0"/>
              <a:t>تحديد المصطلحات :</a:t>
            </a:r>
            <a:endParaRPr lang="en-US" b="1" u="sng" dirty="0"/>
          </a:p>
          <a:p>
            <a:pPr algn="just"/>
            <a:r>
              <a:rPr lang="ar-AE" dirty="0"/>
              <a:t>يوضح الباحث المصطلحات من ثلاثة أوجه :</a:t>
            </a:r>
            <a:endParaRPr lang="en-US" dirty="0"/>
          </a:p>
          <a:p>
            <a:pPr algn="just"/>
            <a:r>
              <a:rPr lang="ar-AE" dirty="0"/>
              <a:t>المعنى اللغوي (المعجمي)</a:t>
            </a:r>
            <a:endParaRPr lang="en-US" dirty="0"/>
          </a:p>
          <a:p>
            <a:pPr algn="just"/>
            <a:r>
              <a:rPr lang="ar-AE" dirty="0"/>
              <a:t>المعنى الاصطلاحي </a:t>
            </a:r>
            <a:endParaRPr lang="en-US" dirty="0"/>
          </a:p>
          <a:p>
            <a:pPr algn="just"/>
            <a:r>
              <a:rPr lang="ar-AE" dirty="0"/>
              <a:t>المعنى الإجرائي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20623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u="sng" dirty="0" smtClean="0"/>
              <a:t>الموهوبون :</a:t>
            </a:r>
          </a:p>
          <a:p>
            <a:r>
              <a:rPr lang="ar-SA" u="sng" dirty="0" smtClean="0"/>
              <a:t>المعنى اللغوي </a:t>
            </a:r>
            <a:r>
              <a:rPr lang="ar-SA" dirty="0" smtClean="0"/>
              <a:t>: اسم مفعول للفعل وهب ، ويعني حظي بعطاء خاص .</a:t>
            </a:r>
          </a:p>
          <a:p>
            <a:r>
              <a:rPr lang="ar-SA" u="sng" dirty="0" smtClean="0"/>
              <a:t>المعنى الاصطلاحي </a:t>
            </a:r>
            <a:r>
              <a:rPr lang="ar-SA" dirty="0" smtClean="0"/>
              <a:t>: يعرف .... الموهبة بأنها .... ، والطالب الموهوب حسب تعريف ... هو من .......</a:t>
            </a:r>
          </a:p>
          <a:p>
            <a:r>
              <a:rPr lang="ar-SA" u="sng" dirty="0" smtClean="0"/>
              <a:t>التعريف الإجرائي </a:t>
            </a:r>
            <a:r>
              <a:rPr lang="ar-SA" dirty="0" smtClean="0"/>
              <a:t>: تعرف الباحثة الموهوبين في هذا البحث بأنهم الطلاب الذين تم ضمهم إلى برامج تدريب الموهوبين في المدارس المتوسطة بناء على مقاييس الموهبة التي تطبقها وزارة التعليم في مدارس مدينة الرياض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7542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ar-AE" b="1" u="sng" dirty="0"/>
              <a:t>العنوان :</a:t>
            </a:r>
            <a:endParaRPr lang="en-US" u="sng" dirty="0"/>
          </a:p>
          <a:p>
            <a:pPr algn="just"/>
            <a:r>
              <a:rPr lang="ar-AE" dirty="0"/>
              <a:t>يجب أن يكون واضحا يمكن فهمه ومعرفة دلالته دون الرجوع للباحث </a:t>
            </a:r>
            <a:r>
              <a:rPr lang="ar-AE" dirty="0" smtClean="0"/>
              <a:t>.</a:t>
            </a:r>
            <a:endParaRPr lang="en-US" dirty="0" smtClean="0"/>
          </a:p>
          <a:p>
            <a:pPr algn="just"/>
            <a:endParaRPr lang="en-US" dirty="0"/>
          </a:p>
          <a:p>
            <a:pPr marL="0" indent="0" algn="just">
              <a:buNone/>
            </a:pPr>
            <a:r>
              <a:rPr lang="ar-SA" b="1" u="sng" dirty="0" smtClean="0"/>
              <a:t>مثال :</a:t>
            </a:r>
          </a:p>
          <a:p>
            <a:pPr algn="just"/>
            <a:r>
              <a:rPr lang="ar-SA" dirty="0" smtClean="0"/>
              <a:t>العلاقة بين </a:t>
            </a:r>
            <a:r>
              <a:rPr lang="ar-SA" u="sng" dirty="0" smtClean="0"/>
              <a:t>الذكاء الغير اللفظي </a:t>
            </a:r>
            <a:r>
              <a:rPr lang="ar-SA" dirty="0" smtClean="0"/>
              <a:t>و</a:t>
            </a:r>
            <a:r>
              <a:rPr lang="ar-SA" u="sng" dirty="0" smtClean="0"/>
              <a:t>التفكير الإبداعي </a:t>
            </a:r>
            <a:r>
              <a:rPr lang="ar-SA" dirty="0" smtClean="0"/>
              <a:t>لدى الطلاب </a:t>
            </a:r>
            <a:r>
              <a:rPr lang="ar-SA" u="sng" dirty="0" smtClean="0"/>
              <a:t>الموهوبين </a:t>
            </a:r>
            <a:r>
              <a:rPr lang="ar-SA" dirty="0" smtClean="0"/>
              <a:t>في المراحل المتوسطة بمدارس مدينة الرياض </a:t>
            </a:r>
          </a:p>
          <a:p>
            <a:pPr algn="just"/>
            <a:endParaRPr lang="en-US" dirty="0"/>
          </a:p>
          <a:p>
            <a:pPr algn="just"/>
            <a:r>
              <a:rPr lang="ar-AE" dirty="0"/>
              <a:t>يجب أن يكون العنوان مختصرا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5497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ar-AE" b="1" u="sng" dirty="0"/>
              <a:t>المقدمة :</a:t>
            </a:r>
            <a:endParaRPr lang="en-US" u="sng" dirty="0"/>
          </a:p>
          <a:p>
            <a:pPr algn="just"/>
            <a:r>
              <a:rPr lang="ar-AE" dirty="0"/>
              <a:t>تحتوي المقدمة على دلالة الموضوع .</a:t>
            </a:r>
            <a:endParaRPr lang="en-US" dirty="0"/>
          </a:p>
          <a:p>
            <a:pPr algn="just"/>
            <a:r>
              <a:rPr lang="ar-AE" dirty="0"/>
              <a:t>توضح المقدمة أهمية الموضوع باختصار .</a:t>
            </a:r>
            <a:endParaRPr lang="en-US" dirty="0"/>
          </a:p>
          <a:p>
            <a:pPr algn="just"/>
            <a:r>
              <a:rPr lang="ar-AE" dirty="0"/>
              <a:t>يقوم الباحث في المقدمة بتحليل المعلومات من الدراسات السابقة </a:t>
            </a:r>
            <a:endParaRPr lang="en-US" dirty="0"/>
          </a:p>
          <a:p>
            <a:pPr algn="just"/>
            <a:r>
              <a:rPr lang="ar-AE" dirty="0"/>
              <a:t>يهتم الباحث بإيضاح ما ورد في الأبحاث السابقة من تضارب وعدم انسجام .</a:t>
            </a:r>
            <a:endParaRPr lang="en-US" dirty="0"/>
          </a:p>
          <a:p>
            <a:pPr algn="just"/>
            <a:r>
              <a:rPr lang="ar-AE" dirty="0"/>
              <a:t>يركز الباحث في استعراضه للدراسات السابقة على منهج ونتائج الأبحاث وكيف سيضيف بحثه إليها .</a:t>
            </a:r>
            <a:endParaRPr lang="en-US" dirty="0"/>
          </a:p>
          <a:p>
            <a:pPr algn="just"/>
            <a:r>
              <a:rPr lang="ar-AE" dirty="0"/>
              <a:t>يوضح الباحث المتغيرات التي سيتناولها في بحثه كمشكلات فرعية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55866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AE" b="1" u="sng" dirty="0"/>
              <a:t>تحديد مشكلة البحث :</a:t>
            </a:r>
            <a:endParaRPr lang="en-US" u="sng" dirty="0"/>
          </a:p>
          <a:p>
            <a:pPr algn="just"/>
            <a:r>
              <a:rPr lang="ar-AE" dirty="0"/>
              <a:t>يوضح الباحث المصادرالتي جاء منها بمشكلة البحث .</a:t>
            </a:r>
            <a:endParaRPr lang="en-US" dirty="0"/>
          </a:p>
          <a:p>
            <a:pPr algn="just"/>
            <a:r>
              <a:rPr lang="ar-AE" dirty="0"/>
              <a:t>يوضح الباحث كيف يختلف موضوع مشكلة بحثه عن الأبحاث السابقة .</a:t>
            </a:r>
            <a:endParaRPr lang="en-US" dirty="0"/>
          </a:p>
          <a:p>
            <a:pPr algn="just"/>
            <a:r>
              <a:rPr lang="ar-AE" dirty="0"/>
              <a:t>يحدد الباحث مشكلة البحث في صورة سؤال أو عبارة .</a:t>
            </a:r>
            <a:endParaRPr lang="en-US" dirty="0"/>
          </a:p>
          <a:p>
            <a:pPr algn="just"/>
            <a:r>
              <a:rPr lang="ar-AE" dirty="0"/>
              <a:t>قد يكون لدى الباحث مشكلة عامة ثم مشكلات فرعية .</a:t>
            </a:r>
            <a:endParaRPr lang="en-US" dirty="0"/>
          </a:p>
          <a:p>
            <a:pPr algn="just"/>
            <a:r>
              <a:rPr lang="ar-AE" dirty="0"/>
              <a:t>من الخطأ أن يكون لدى الباحث كثير من المشكلات الفرعية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1737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ar-SA" dirty="0" smtClean="0"/>
          </a:p>
          <a:p>
            <a:r>
              <a:rPr lang="ar-SA" dirty="0" smtClean="0"/>
              <a:t>هل توجد علاقة دالة إحصائيا بين درجات الذكاء الغير اللفظي ومستوى التفكير الإبداعي لدى الطلاب الموهوبين في المرحلة المتوسطة .</a:t>
            </a:r>
          </a:p>
          <a:p>
            <a:endParaRPr lang="ar-SA" dirty="0"/>
          </a:p>
          <a:p>
            <a:r>
              <a:rPr lang="ar-SA" dirty="0" smtClean="0"/>
              <a:t>من الممكن وضع أسئلة فرعية تشمل العلاقة بين مكونات التفكير الإبداعي ، الذكاء الغير اللفظي ، مثل :</a:t>
            </a:r>
          </a:p>
          <a:p>
            <a:pPr lvl="1"/>
            <a:r>
              <a:rPr lang="ar-SA" dirty="0" smtClean="0"/>
              <a:t>هل توجد علاقة دالة إحصائيا بين مستوى الذكاء الغير اللفظي </a:t>
            </a:r>
            <a:r>
              <a:rPr lang="ar-SA" u="sng" dirty="0" smtClean="0"/>
              <a:t>ومرونة </a:t>
            </a:r>
            <a:r>
              <a:rPr lang="ar-SA" dirty="0" smtClean="0"/>
              <a:t>التفكير لدى الطلاب الموهبين في المرحلة المتوسظة ؟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77483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b="1" u="sng" dirty="0"/>
              <a:t>أهمية البحث :</a:t>
            </a:r>
            <a:endParaRPr lang="en-US" u="sng" dirty="0"/>
          </a:p>
          <a:p>
            <a:r>
              <a:rPr lang="ar-AE" dirty="0"/>
              <a:t>في هذا الجزء يركز الباحث على فائدة بحثه بعد إنجازه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25550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AE" b="1" u="sng" dirty="0"/>
              <a:t>أهداف البحث : </a:t>
            </a:r>
            <a:endParaRPr lang="en-US" u="sng" dirty="0"/>
          </a:p>
          <a:p>
            <a:pPr algn="just"/>
            <a:r>
              <a:rPr lang="ar-AE" dirty="0"/>
              <a:t>تكون أهداف البحث مرتبطة بمشكلة البحث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0727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صنفي العبارات التالية بحسب كونها أهدافا او نقاطا توضح أهمية البحث 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ar-SA" dirty="0" smtClean="0"/>
              <a:t>قد </a:t>
            </a:r>
            <a:r>
              <a:rPr lang="ar-SA" dirty="0"/>
              <a:t>يسهم هذا البحث بما يقدمه من نتائج وتوصيات في تطوير طرق التدريس المستخدمة في المرحلة الابتدائية ، والمراحل الدراسية الأخرى وخصوصاً في مقرر العلوم الطبيعية .</a:t>
            </a:r>
            <a:endParaRPr lang="en-US" dirty="0"/>
          </a:p>
          <a:p>
            <a:pPr algn="just"/>
            <a:endParaRPr lang="ar-SA" dirty="0" smtClean="0"/>
          </a:p>
          <a:p>
            <a:pPr algn="just"/>
            <a:r>
              <a:rPr lang="ar-SA" dirty="0" smtClean="0"/>
              <a:t> </a:t>
            </a:r>
            <a:r>
              <a:rPr lang="ar-SA" dirty="0"/>
              <a:t>التعرف على أثر استخدام طريقة التدريس المحسوس على النمو العقلي لدى تلميذات المرحلة الابتدائية . </a:t>
            </a:r>
            <a:endParaRPr lang="en-US" dirty="0"/>
          </a:p>
          <a:p>
            <a:pPr algn="just"/>
            <a:endParaRPr lang="ar-SA" dirty="0" smtClean="0"/>
          </a:p>
          <a:p>
            <a:pPr algn="just"/>
            <a:r>
              <a:rPr lang="ar-SA" dirty="0" smtClean="0"/>
              <a:t> </a:t>
            </a:r>
            <a:r>
              <a:rPr lang="ar-SA" dirty="0"/>
              <a:t>التعرف على أثر استخدام طريقة التدريس المحسوس على التحصيل الدراسي لدى تلميذات المرحلة الابتدائية .</a:t>
            </a:r>
            <a:endParaRPr lang="en-US" dirty="0"/>
          </a:p>
          <a:p>
            <a:pPr algn="just"/>
            <a:endParaRPr lang="ar-SA" dirty="0" smtClean="0"/>
          </a:p>
          <a:p>
            <a:pPr algn="just"/>
            <a:r>
              <a:rPr lang="ar-SA" dirty="0" smtClean="0"/>
              <a:t>قد </a:t>
            </a:r>
            <a:r>
              <a:rPr lang="ar-SA" dirty="0"/>
              <a:t>يسهم هذا البحث في ترغيب التلميذات في تعلم العلوم الطبيعية بفاعلية وبطريقة مشوقة.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22539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AE" b="1" u="sng" dirty="0"/>
              <a:t>الفروض :</a:t>
            </a:r>
            <a:endParaRPr lang="en-US" u="sng" dirty="0"/>
          </a:p>
          <a:p>
            <a:pPr algn="just"/>
            <a:r>
              <a:rPr lang="ar-AE" dirty="0"/>
              <a:t>يجب أن يكون الفرض مصاغا بالصيغة المتعارف عليها إحصائيا .</a:t>
            </a:r>
            <a:endParaRPr lang="en-US" dirty="0"/>
          </a:p>
          <a:p>
            <a:pPr algn="just"/>
            <a:r>
              <a:rPr lang="ar-AE" dirty="0"/>
              <a:t>يجب أن يكون الفرض قابلا للاختبار .</a:t>
            </a:r>
            <a:endParaRPr lang="en-US" dirty="0"/>
          </a:p>
          <a:p>
            <a:pPr algn="just"/>
            <a:r>
              <a:rPr lang="ar-AE" dirty="0"/>
              <a:t>يجب أن يكون الفرض موضحا لعلاقات محددة .</a:t>
            </a:r>
            <a:endParaRPr lang="en-US" dirty="0"/>
          </a:p>
          <a:p>
            <a:pPr algn="just"/>
            <a:r>
              <a:rPr lang="ar-AE" dirty="0"/>
              <a:t>أن يكون كل فرض منصبا في مجال محدد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1694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631</Words>
  <Application>Microsoft Office PowerPoint</Application>
  <PresentationFormat>On-screen Show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مكونات خطة البحث </vt:lpstr>
      <vt:lpstr>PowerPoint Presentation</vt:lpstr>
      <vt:lpstr>PowerPoint Presentation</vt:lpstr>
      <vt:lpstr>PowerPoint Presentation</vt:lpstr>
      <vt:lpstr>مثال </vt:lpstr>
      <vt:lpstr>PowerPoint Presentation</vt:lpstr>
      <vt:lpstr>PowerPoint Presentation</vt:lpstr>
      <vt:lpstr>صنفي العبارات التالية بحسب كونها أهدافا او نقاطا توضح أهمية البحث .</vt:lpstr>
      <vt:lpstr>PowerPoint Presentation</vt:lpstr>
      <vt:lpstr>PowerPoint Presentation</vt:lpstr>
      <vt:lpstr>مثال </vt:lpstr>
      <vt:lpstr>PowerPoint Presentation</vt:lpstr>
      <vt:lpstr>PowerPoint Presentation</vt:lpstr>
      <vt:lpstr>PowerPoint Presentation</vt:lpstr>
      <vt:lpstr>مثال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مكونات خطة البحث </dc:title>
  <dc:creator>Sumyah</dc:creator>
  <cp:lastModifiedBy>Sumyah</cp:lastModifiedBy>
  <cp:revision>11</cp:revision>
  <dcterms:created xsi:type="dcterms:W3CDTF">2016-11-05T04:40:58Z</dcterms:created>
  <dcterms:modified xsi:type="dcterms:W3CDTF">2016-11-05T16:58:12Z</dcterms:modified>
</cp:coreProperties>
</file>