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670C16-3E2A-4650-B030-3C295AFD384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F64CD3-9B5C-42AD-AFF8-7B263D710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BFC4-E1CF-47CB-9DD6-3BCF260CAF5B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59BE-7F2B-4197-9A09-8A465B87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53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4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359BE-7F2B-4197-9A09-8A465B876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B42-0752-4CE9-B4A8-AB2352F64068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2EEF-D81A-4D90-BCC8-2D32EBCA5DFE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A53B-24C8-4D46-85ED-5FE48F9DC669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95-4F35-4643-8657-A74D1060748E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803B-78C4-421A-9A52-782BE116AFA2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E06D-17F8-4207-984F-9EE163559CB0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C19F-6C1D-4F79-8901-300D97CF3E85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8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8E4E-0D46-4959-9D0E-D148B592DDFB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2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0387-C0B1-4D7F-BAA5-D19DCA5AB776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1E53-3C01-4B2A-8ABF-73894B2D5631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F985-6C11-427B-BF8B-5D7437237F2D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42A7-32AD-455F-8FB9-3402C1408BE8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C0E5-8549-4CF0-BFA6-7620925D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LgRTlxG0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3zBLrlBWG8" TargetMode="External"/><Relationship Id="rId5" Type="http://schemas.openxmlformats.org/officeDocument/2006/relationships/hyperlink" Target="https://www.youtube.com/watch?v=t_SxpfiPo_o" TargetMode="External"/><Relationship Id="rId4" Type="http://schemas.openxmlformats.org/officeDocument/2006/relationships/hyperlink" Target="https://www.youtube.com/watch?v=KP-7thiUnL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teslj.org/Techniques/Chen-Corpor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salamah@ksu.edu.s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.ksu.edu.sa/dsalama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us.byu.edu/co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etchengine.eu/" TargetMode="External"/><Relationship Id="rId4" Type="http://schemas.openxmlformats.org/officeDocument/2006/relationships/hyperlink" Target="https://corpus.byu.edu/bn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2240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Corpus-Based ELT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/>
              <a:t>CEL Symposium</a:t>
            </a:r>
            <a:br>
              <a:rPr lang="en-US" sz="3600" b="1" dirty="0" smtClean="0"/>
            </a:br>
            <a:r>
              <a:rPr lang="en-US" sz="3600" b="1" dirty="0" smtClean="0"/>
              <a:t>Creating Learning Designers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2604"/>
            <a:ext cx="9144000" cy="1399784"/>
          </a:xfrm>
        </p:spPr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Dania A. Salamah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King Saud University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15 April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365124"/>
            <a:ext cx="11674257" cy="612335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Corpora &amp; </a:t>
            </a:r>
            <a:br>
              <a:rPr lang="en-US" b="1" dirty="0" smtClean="0"/>
            </a:br>
            <a:r>
              <a:rPr lang="en-US" b="1" dirty="0" smtClean="0"/>
              <a:t>Language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b="0" dirty="0" smtClean="0"/>
              <a:t>Corpora have influenced syllabus design, materials development, and language testing.</a:t>
            </a:r>
          </a:p>
          <a:p>
            <a:pPr marL="0" indent="0">
              <a:buNone/>
            </a:pPr>
            <a:endParaRPr lang="en-US" b="0" dirty="0" smtClean="0"/>
          </a:p>
          <a:p>
            <a:pPr marL="342900" indent="-342900"/>
            <a:r>
              <a:rPr lang="en-US" b="1" dirty="0" smtClean="0"/>
              <a:t>Some advantages of corpus-based language teaching:</a:t>
            </a:r>
          </a:p>
          <a:p>
            <a:pPr marL="800100" lvl="1" indent="-342900"/>
            <a:r>
              <a:rPr lang="en-US" sz="2800" dirty="0"/>
              <a:t>Authentic examples of language use</a:t>
            </a:r>
          </a:p>
          <a:p>
            <a:pPr marL="800100" lvl="1" indent="-342900"/>
            <a:r>
              <a:rPr lang="en-US" sz="2800" dirty="0"/>
              <a:t>Communicative language use</a:t>
            </a:r>
          </a:p>
          <a:p>
            <a:pPr marL="800100" lvl="1" indent="-342900"/>
            <a:r>
              <a:rPr lang="en-US" sz="2800" dirty="0"/>
              <a:t>Frequency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Vocabulary &amp; Corpora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Some aspects that can be studied using corpora: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b="0" dirty="0" smtClean="0"/>
              <a:t>The meanings associated with certain words</a:t>
            </a:r>
          </a:p>
          <a:p>
            <a:pPr marL="342900" indent="-342900"/>
            <a:r>
              <a:rPr lang="en-US" b="0" dirty="0" smtClean="0"/>
              <a:t>The frequency of a word related to other words</a:t>
            </a:r>
          </a:p>
          <a:p>
            <a:pPr marL="342900" indent="-342900"/>
            <a:r>
              <a:rPr lang="en-US" b="0" dirty="0" smtClean="0"/>
              <a:t>The collocates of a word</a:t>
            </a:r>
          </a:p>
          <a:p>
            <a:pPr marL="342900" indent="-342900"/>
            <a:r>
              <a:rPr lang="en-US" b="0" dirty="0" smtClean="0"/>
              <a:t>The distribution of near synonyms</a:t>
            </a:r>
            <a:endParaRPr lang="en-US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Incorporating corpora into vocabulary teaching: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b="0" dirty="0" smtClean="0"/>
              <a:t>Using concordance sheets </a:t>
            </a:r>
          </a:p>
          <a:p>
            <a:pPr marL="342900" indent="-342900"/>
            <a:r>
              <a:rPr lang="en-US" b="0" dirty="0" smtClean="0"/>
              <a:t>Identifying the meanings of new words using corpora</a:t>
            </a:r>
          </a:p>
          <a:p>
            <a:pPr marL="342900" indent="-342900"/>
            <a:r>
              <a:rPr lang="en-US" b="0" dirty="0" smtClean="0"/>
              <a:t>Identifying the collocates of words using corpora</a:t>
            </a:r>
          </a:p>
          <a:p>
            <a:pPr marL="342900" indent="-342900"/>
            <a:r>
              <a:rPr lang="en-US" b="0" dirty="0" smtClean="0"/>
              <a:t>Creating fill-in-the-blank activities and/or tests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Grammar/Writing </a:t>
            </a:r>
            <a:br>
              <a:rPr lang="en-US" b="1" dirty="0" smtClean="0"/>
            </a:br>
            <a:r>
              <a:rPr lang="en-US" b="1" dirty="0" smtClean="0"/>
              <a:t>&amp; Corpora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Some aspects that can be studied using corpora: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b="0" dirty="0" smtClean="0"/>
              <a:t>The use and function of morphological features</a:t>
            </a:r>
          </a:p>
          <a:p>
            <a:pPr marL="342900" indent="-342900"/>
            <a:r>
              <a:rPr lang="en-US" b="0" dirty="0" smtClean="0"/>
              <a:t>The use and function of different parts of speech</a:t>
            </a:r>
          </a:p>
          <a:p>
            <a:pPr marL="342900" indent="-342900"/>
            <a:r>
              <a:rPr lang="en-US" b="0" dirty="0" smtClean="0"/>
              <a:t>The function of syntactic/grammatical constructions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Incorporating corpora into grammar/writing teaching: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b="0" dirty="0" smtClean="0"/>
              <a:t>Checking for suitable structures</a:t>
            </a:r>
          </a:p>
          <a:p>
            <a:pPr marL="342900" indent="-342900"/>
            <a:r>
              <a:rPr lang="en-US" b="0" dirty="0" smtClean="0"/>
              <a:t>Pre-writing activities by viewing sample texts</a:t>
            </a:r>
          </a:p>
          <a:p>
            <a:pPr marL="342900" indent="-342900"/>
            <a:r>
              <a:rPr lang="en-US" b="0" dirty="0" smtClean="0"/>
              <a:t>Enhancing structural awareness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Tutorials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400" b="0" dirty="0" smtClean="0"/>
              <a:t>Introduction to COCA: </a:t>
            </a:r>
            <a:r>
              <a:rPr lang="en-US" sz="2400" b="0" dirty="0" smtClean="0">
                <a:hlinkClick r:id="rId3"/>
              </a:rPr>
              <a:t>https://www.youtube.com/watch?v=sCLgRTlxG0Y</a:t>
            </a:r>
            <a:r>
              <a:rPr lang="en-US" sz="2400" b="0" dirty="0" smtClean="0"/>
              <a:t> </a:t>
            </a:r>
          </a:p>
          <a:p>
            <a:pPr marL="342900" indent="-342900"/>
            <a:r>
              <a:rPr lang="en-US" sz="2400" b="0" dirty="0" smtClean="0"/>
              <a:t>Using POS tags in COCA: </a:t>
            </a:r>
            <a:r>
              <a:rPr lang="en-US" sz="2400" b="0" dirty="0" smtClean="0">
                <a:hlinkClick r:id="rId4"/>
              </a:rPr>
              <a:t>https://www.youtube.com/watch?v=KP-7thiUnLM</a:t>
            </a:r>
            <a:endParaRPr lang="en-US" sz="2400" b="0" dirty="0" smtClean="0"/>
          </a:p>
          <a:p>
            <a:pPr marL="342900" indent="-342900"/>
            <a:r>
              <a:rPr lang="en-US" sz="2400" b="0" dirty="0" smtClean="0"/>
              <a:t>Collocations in COCA: </a:t>
            </a:r>
            <a:r>
              <a:rPr lang="en-US" sz="2400" b="0" dirty="0" smtClean="0">
                <a:hlinkClick r:id="rId5"/>
              </a:rPr>
              <a:t>https://www.youtube.com/watch?v=t_SxpfiPo_o</a:t>
            </a:r>
            <a:endParaRPr lang="en-US" sz="2400" b="0" dirty="0" smtClean="0"/>
          </a:p>
          <a:p>
            <a:pPr marL="342900" indent="-342900"/>
            <a:r>
              <a:rPr lang="en-US" sz="2400" b="0" dirty="0" smtClean="0"/>
              <a:t>Sketch Engine: </a:t>
            </a:r>
            <a:r>
              <a:rPr lang="en-US" sz="2400" b="0" dirty="0" smtClean="0">
                <a:hlinkClick r:id="rId6"/>
              </a:rPr>
              <a:t>https://www.youtube.com/watch?v=Z3zBLrlBWG8</a:t>
            </a:r>
            <a:r>
              <a:rPr lang="en-US" sz="2400" b="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000" b="0" dirty="0" smtClean="0"/>
              <a:t>Biber, D., Conrad, S., &amp; Reppen, R. (1998). </a:t>
            </a:r>
            <a:r>
              <a:rPr lang="en-US" sz="2000" b="0" i="1" dirty="0" smtClean="0"/>
              <a:t>Corpus linguistics: Investigating language structure and use</a:t>
            </a:r>
            <a:r>
              <a:rPr lang="en-US" sz="2000" b="0" dirty="0" smtClean="0"/>
              <a:t>. Cambridge: Cambridge University Press.</a:t>
            </a:r>
          </a:p>
          <a:p>
            <a:pPr marL="285750" indent="-285750"/>
            <a:r>
              <a:rPr lang="en-US" sz="2000" b="0" dirty="0" smtClean="0"/>
              <a:t>Chen, Y. H. (2004). The use of corpora in the vocabulary classroom. </a:t>
            </a:r>
            <a:r>
              <a:rPr lang="en-US" sz="2000" b="0" i="1" dirty="0" smtClean="0"/>
              <a:t>The Internet TESL Journal, 10</a:t>
            </a:r>
            <a:r>
              <a:rPr lang="en-US" sz="2000" b="0" dirty="0" smtClean="0"/>
              <a:t>(9). Retrieved from </a:t>
            </a:r>
            <a:r>
              <a:rPr lang="en-US" sz="2000" b="0" dirty="0" smtClean="0">
                <a:hlinkClick r:id="rId3"/>
              </a:rPr>
              <a:t>http://iteslj.org/Techniques/Chen-Corpora.html</a:t>
            </a:r>
            <a:r>
              <a:rPr lang="en-US" sz="2000" b="0" dirty="0" smtClean="0"/>
              <a:t> </a:t>
            </a:r>
          </a:p>
          <a:p>
            <a:pPr marL="285750" indent="-285750"/>
            <a:r>
              <a:rPr lang="en-US" sz="2000" b="0" dirty="0" smtClean="0"/>
              <a:t>Hunston, S. (2002). </a:t>
            </a:r>
            <a:r>
              <a:rPr lang="en-US" sz="2000" b="0" i="1" dirty="0" smtClean="0"/>
              <a:t>Corpora in applied linguistics</a:t>
            </a:r>
            <a:r>
              <a:rPr lang="en-US" sz="2000" b="0" dirty="0" smtClean="0"/>
              <a:t>. Cambridge: Cambridge University Press.</a:t>
            </a:r>
          </a:p>
          <a:p>
            <a:pPr marL="285750" indent="-285750"/>
            <a:r>
              <a:rPr lang="en-US" sz="2000" b="0" dirty="0" smtClean="0"/>
              <a:t>Hunston, S. (2006). Corpus linguistics. In K. Brown (Ed.), </a:t>
            </a:r>
            <a:r>
              <a:rPr lang="en-US" sz="2000" b="0" i="1" dirty="0" smtClean="0"/>
              <a:t>Encyclopedia of Language and Linguistics</a:t>
            </a:r>
            <a:r>
              <a:rPr lang="en-US" sz="2000" b="0" dirty="0" smtClean="0"/>
              <a:t> (2nd ed.)</a:t>
            </a:r>
            <a:r>
              <a:rPr lang="en-US" sz="2000" b="0" i="1" dirty="0" smtClean="0"/>
              <a:t> </a:t>
            </a:r>
            <a:r>
              <a:rPr lang="en-US" sz="2000" b="0" dirty="0" smtClean="0"/>
              <a:t>(pp. 234-248). Amsterdam: Elsevier. </a:t>
            </a:r>
          </a:p>
          <a:p>
            <a:pPr marL="285750" indent="-285750"/>
            <a:r>
              <a:rPr lang="en-US" sz="2000" b="0" dirty="0" smtClean="0"/>
              <a:t>McCarthy, M. (2006). </a:t>
            </a:r>
            <a:r>
              <a:rPr lang="en-US" sz="2000" b="0" i="1" dirty="0" smtClean="0"/>
              <a:t>Explorations in corpus linguistics</a:t>
            </a:r>
            <a:r>
              <a:rPr lang="en-US" sz="2000" b="0" dirty="0" smtClean="0"/>
              <a:t>. Cambridge: Cambridge University Press.</a:t>
            </a:r>
          </a:p>
          <a:p>
            <a:pPr marL="285750" indent="-285750"/>
            <a:r>
              <a:rPr lang="en-US" sz="2000" b="0" dirty="0" smtClean="0"/>
              <a:t>McEnery, T., Xiao, R., &amp; Tono, Y. (2006). </a:t>
            </a:r>
            <a:r>
              <a:rPr lang="en-US" sz="2000" b="0" i="1" dirty="0" smtClean="0"/>
              <a:t>Corpus-based language studies</a:t>
            </a:r>
            <a:r>
              <a:rPr lang="en-US" sz="2000" b="0" dirty="0" smtClean="0"/>
              <a:t>. UK: Routledge.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5400" b="1" dirty="0" smtClean="0"/>
              <a:t>Thank you!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Feel free to contact me: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3"/>
              </a:rPr>
              <a:t>dsalamah@ksu.edu.sa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Or visit my website: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4"/>
              </a:rPr>
              <a:t>http://fac.ksu.edu.sa/dsalamah</a:t>
            </a:r>
            <a:endParaRPr lang="en-US" sz="36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dirty="0" smtClean="0"/>
              <a:t>A corpus is...</a:t>
            </a:r>
          </a:p>
          <a:p>
            <a:pPr marL="342900" indent="-342900"/>
            <a:r>
              <a:rPr lang="en-US" dirty="0" smtClean="0"/>
              <a:t>Main Features </a:t>
            </a:r>
          </a:p>
          <a:p>
            <a:pPr marL="342900" indent="-342900"/>
            <a:r>
              <a:rPr lang="en-US" dirty="0" smtClean="0"/>
              <a:t>Types of Corpora</a:t>
            </a:r>
          </a:p>
          <a:p>
            <a:pPr marL="342900" indent="-342900"/>
            <a:r>
              <a:rPr lang="en-US" dirty="0" smtClean="0"/>
              <a:t>Annotation</a:t>
            </a:r>
          </a:p>
          <a:p>
            <a:pPr marL="342900" indent="-342900"/>
            <a:r>
              <a:rPr lang="en-US" dirty="0" smtClean="0"/>
              <a:t>Examples</a:t>
            </a:r>
          </a:p>
          <a:p>
            <a:pPr marL="342900" indent="-342900"/>
            <a:r>
              <a:rPr lang="en-US" dirty="0" smtClean="0"/>
              <a:t>Corpora &amp; Language Teaching</a:t>
            </a:r>
          </a:p>
          <a:p>
            <a:pPr marL="342900" indent="-342900"/>
            <a:r>
              <a:rPr lang="en-US" dirty="0" smtClean="0"/>
              <a:t>Vocabulary &amp; Corpora</a:t>
            </a:r>
          </a:p>
          <a:p>
            <a:pPr marL="342900" indent="-342900"/>
            <a:r>
              <a:rPr lang="en-US" dirty="0" smtClean="0"/>
              <a:t>Grammar/Writing &amp; Corpora</a:t>
            </a:r>
          </a:p>
          <a:p>
            <a:pPr marL="342900" indent="-342900"/>
            <a:r>
              <a:rPr lang="en-US" dirty="0" smtClean="0"/>
              <a:t>Tutorials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corpus is...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“a </a:t>
            </a:r>
            <a:r>
              <a:rPr lang="en-US" b="1" dirty="0" smtClean="0"/>
              <a:t>large</a:t>
            </a:r>
            <a:r>
              <a:rPr lang="en-US" dirty="0" smtClean="0"/>
              <a:t> and </a:t>
            </a:r>
            <a:r>
              <a:rPr lang="en-US" b="1" dirty="0" smtClean="0"/>
              <a:t>principled</a:t>
            </a:r>
            <a:r>
              <a:rPr lang="en-US" dirty="0" smtClean="0"/>
              <a:t> collection of </a:t>
            </a:r>
            <a:r>
              <a:rPr lang="en-US" b="1" dirty="0" smtClean="0"/>
              <a:t>natural</a:t>
            </a:r>
            <a:r>
              <a:rPr lang="en-US" dirty="0" smtClean="0"/>
              <a:t> texts” (Biber, Conrad, &amp; Reppen, 1998, p. 12).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“a collection of </a:t>
            </a:r>
            <a:r>
              <a:rPr lang="en-US" b="1" dirty="0" smtClean="0"/>
              <a:t>machine-readable</a:t>
            </a:r>
            <a:r>
              <a:rPr lang="en-US" dirty="0" smtClean="0"/>
              <a:t> </a:t>
            </a:r>
            <a:r>
              <a:rPr lang="en-US" b="1" dirty="0" smtClean="0"/>
              <a:t>authentic</a:t>
            </a:r>
            <a:r>
              <a:rPr lang="en-US" dirty="0" smtClean="0"/>
              <a:t> texts (including transcripts of spoken data) which is </a:t>
            </a:r>
            <a:r>
              <a:rPr lang="en-US" b="1" dirty="0" smtClean="0"/>
              <a:t>sampled</a:t>
            </a:r>
            <a:r>
              <a:rPr lang="en-US" dirty="0" smtClean="0"/>
              <a:t> to be </a:t>
            </a:r>
            <a:r>
              <a:rPr lang="en-US" b="1" dirty="0" smtClean="0"/>
              <a:t>representative</a:t>
            </a:r>
            <a:r>
              <a:rPr lang="en-US" dirty="0" smtClean="0"/>
              <a:t> of a particular language or language variety” (McEnery, Xiao, &amp; Tono, 2006, p. 5).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Main Features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readable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Authentic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Representative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Corpora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General vs specific</a:t>
            </a:r>
          </a:p>
          <a:p>
            <a:pPr marL="342900" indent="-342900"/>
            <a:r>
              <a:rPr lang="en-US" dirty="0" smtClean="0"/>
              <a:t>Written vs spoken</a:t>
            </a:r>
          </a:p>
          <a:p>
            <a:pPr marL="342900" indent="-342900"/>
            <a:r>
              <a:rPr lang="en-US" dirty="0" smtClean="0"/>
              <a:t>Synchronic vs diachronic</a:t>
            </a:r>
          </a:p>
          <a:p>
            <a:pPr marL="342900" indent="-342900"/>
            <a:r>
              <a:rPr lang="en-US" dirty="0" smtClean="0"/>
              <a:t>Learner vs monitor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Annotation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In order to benefit from a corpus, it needs to be “annotated” or “tagged”.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Annotation refers to the encoding of linguistic information, such as:</a:t>
            </a:r>
          </a:p>
          <a:p>
            <a:pPr marL="800100" lvl="1" indent="-342900"/>
            <a:r>
              <a:rPr lang="en-US" sz="2800" dirty="0" smtClean="0"/>
              <a:t>Phonetic/phonemic annotation </a:t>
            </a:r>
            <a:r>
              <a:rPr lang="en-US" sz="2800" dirty="0" smtClean="0">
                <a:sym typeface="Wingdings" panose="05000000000000000000" pitchFamily="2" charset="2"/>
              </a:rPr>
              <a:t> syllable boundaries</a:t>
            </a:r>
          </a:p>
          <a:p>
            <a:pPr marL="800100" lvl="1" indent="-342900"/>
            <a:r>
              <a:rPr lang="en-US" sz="2800" dirty="0" smtClean="0">
                <a:sym typeface="Wingdings" panose="05000000000000000000" pitchFamily="2" charset="2"/>
              </a:rPr>
              <a:t>Morphological annotation  prefixes, suffixes, stems</a:t>
            </a:r>
            <a:endParaRPr lang="en-US" sz="2800" dirty="0" smtClean="0"/>
          </a:p>
          <a:p>
            <a:pPr marL="800100" lvl="1" indent="-342900"/>
            <a:r>
              <a:rPr lang="en-US" sz="2800" dirty="0" smtClean="0"/>
              <a:t>Grammatical tagging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Part-of-speech (POS)</a:t>
            </a:r>
          </a:p>
          <a:p>
            <a:pPr marL="800100" lvl="1" indent="-342900"/>
            <a:r>
              <a:rPr lang="en-US" sz="2800" dirty="0" smtClean="0"/>
              <a:t>Syntactic parsing </a:t>
            </a:r>
            <a:r>
              <a:rPr lang="en-US" sz="2800" dirty="0" smtClean="0">
                <a:sym typeface="Wingdings" panose="05000000000000000000" pitchFamily="2" charset="2"/>
              </a:rPr>
              <a:t> syntactic structure (i.e., phrases, clauses)</a:t>
            </a:r>
          </a:p>
          <a:p>
            <a:pPr marL="800100" lvl="1" indent="-342900"/>
            <a:r>
              <a:rPr lang="en-US" sz="2800" dirty="0" smtClean="0">
                <a:sym typeface="Wingdings" panose="05000000000000000000" pitchFamily="2" charset="2"/>
              </a:rPr>
              <a:t>Error tagging  errors made by language learners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Corpora:</a:t>
            </a:r>
          </a:p>
          <a:p>
            <a:pPr marL="342900" indent="-342900"/>
            <a:r>
              <a:rPr lang="en-US" b="0" dirty="0" smtClean="0"/>
              <a:t>Corpus of Contemporary American English (COCA): </a:t>
            </a:r>
            <a:r>
              <a:rPr lang="en-US" b="0" dirty="0" smtClean="0">
                <a:hlinkClick r:id="rId3"/>
              </a:rPr>
              <a:t>https://corpus.byu.edu/coca/</a:t>
            </a:r>
            <a:endParaRPr lang="en-US" b="0" dirty="0" smtClean="0"/>
          </a:p>
          <a:p>
            <a:pPr marL="342900" indent="-342900"/>
            <a:r>
              <a:rPr lang="en-US" b="0" dirty="0" smtClean="0"/>
              <a:t>British National Corpus (BNC): </a:t>
            </a:r>
            <a:r>
              <a:rPr lang="en-US" b="0" dirty="0" smtClean="0">
                <a:hlinkClick r:id="rId4"/>
              </a:rPr>
              <a:t>https://corpus.byu.edu/bnc/</a:t>
            </a:r>
            <a:r>
              <a:rPr lang="en-US" b="0" dirty="0" smtClean="0"/>
              <a:t> </a:t>
            </a:r>
          </a:p>
          <a:p>
            <a:pPr marL="0" indent="0">
              <a:buNone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Other tools:</a:t>
            </a:r>
          </a:p>
          <a:p>
            <a:pPr marL="342900" indent="-342900"/>
            <a:r>
              <a:rPr lang="en-US" b="0" dirty="0" smtClean="0"/>
              <a:t>Sketch Engine: </a:t>
            </a:r>
            <a:r>
              <a:rPr lang="en-US" b="0" dirty="0" smtClean="0">
                <a:hlinkClick r:id="rId5"/>
              </a:rPr>
              <a:t>https://www.sketchengine.eu/</a:t>
            </a:r>
            <a:r>
              <a:rPr lang="en-US" b="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COCA</a:t>
            </a:r>
            <a:br>
              <a:rPr lang="en-US" b="1" dirty="0" smtClean="0"/>
            </a:br>
            <a:r>
              <a:rPr lang="en-US" sz="3600" b="1" dirty="0" smtClean="0"/>
              <a:t>Corpus of Contemporary American English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" y="1690688"/>
            <a:ext cx="11536470" cy="48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365124"/>
            <a:ext cx="11649205" cy="622356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C0E5-8549-4CF0-BFA6-7620925DA9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628</Words>
  <Application>Microsoft Office PowerPoint</Application>
  <PresentationFormat>Widescreen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Office Theme</vt:lpstr>
      <vt:lpstr>Corpus-Based ELT  CEL Symposium Creating Learning Designers</vt:lpstr>
      <vt:lpstr>Contents</vt:lpstr>
      <vt:lpstr>A corpus is...</vt:lpstr>
      <vt:lpstr>Main Features</vt:lpstr>
      <vt:lpstr>Types of Corpora</vt:lpstr>
      <vt:lpstr>Annotation</vt:lpstr>
      <vt:lpstr>Examples</vt:lpstr>
      <vt:lpstr>COCA Corpus of Contemporary American English</vt:lpstr>
      <vt:lpstr>PowerPoint Presentation</vt:lpstr>
      <vt:lpstr>PowerPoint Presentation</vt:lpstr>
      <vt:lpstr>Corpora &amp;  Language Teaching</vt:lpstr>
      <vt:lpstr>Vocabulary &amp; Corpora</vt:lpstr>
      <vt:lpstr>PowerPoint Presentation</vt:lpstr>
      <vt:lpstr>Grammar/Writing  &amp; Corpora</vt:lpstr>
      <vt:lpstr>PowerPoint Presentation</vt:lpstr>
      <vt:lpstr>Tutorials</vt:lpstr>
      <vt:lpstr>Bibliography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Corpus-Based ELT  CEL Symposium Creating Learning Designers</dc:title>
  <dc:creator>Dania Salamah</dc:creator>
  <cp:lastModifiedBy>Dania Salamah</cp:lastModifiedBy>
  <cp:revision>13</cp:revision>
  <cp:lastPrinted>2018-04-13T21:14:27Z</cp:lastPrinted>
  <dcterms:created xsi:type="dcterms:W3CDTF">2018-04-13T17:25:11Z</dcterms:created>
  <dcterms:modified xsi:type="dcterms:W3CDTF">2018-04-13T23:39:39Z</dcterms:modified>
</cp:coreProperties>
</file>