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2"/>
  </p:notesMasterIdLst>
  <p:sldIdLst>
    <p:sldId id="256" r:id="rId2"/>
    <p:sldId id="28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87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89" r:id="rId27"/>
    <p:sldId id="279" r:id="rId28"/>
    <p:sldId id="280" r:id="rId29"/>
    <p:sldId id="281" r:id="rId30"/>
    <p:sldId id="282" r:id="rId31"/>
    <p:sldId id="294" r:id="rId32"/>
    <p:sldId id="283" r:id="rId33"/>
    <p:sldId id="284" r:id="rId34"/>
    <p:sldId id="285" r:id="rId35"/>
    <p:sldId id="288" r:id="rId36"/>
    <p:sldId id="290" r:id="rId37"/>
    <p:sldId id="291" r:id="rId38"/>
    <p:sldId id="292" r:id="rId39"/>
    <p:sldId id="293" r:id="rId40"/>
    <p:sldId id="295" r:id="rId4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21A364-A937-4340-A759-A96E3B84F95B}" type="datetimeFigureOut">
              <a:rPr lang="en-US" smtClean="0"/>
              <a:t>10/12/2014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6B9A7-D9A4-4D84-A5EC-E70E7FC4A9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892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0613" y="990600"/>
            <a:ext cx="6345302" cy="3200400"/>
          </a:xfrm>
        </p:spPr>
        <p:txBody>
          <a:bodyPr>
            <a:normAutofit/>
          </a:bodyPr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0613" y="4267200"/>
            <a:ext cx="6345302" cy="1371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C669E-EC4B-4CA5-A814-6D1E9408AC91}" type="datetime1">
              <a:rPr lang="en-US" smtClean="0"/>
              <a:t>10/12/2014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A50F8-A221-4300-B6CB-D0ACCEDF4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538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1600200">
              <a:defRPr/>
            </a:lvl6pPr>
            <a:lvl7pPr marL="1874520">
              <a:defRPr/>
            </a:lvl7pPr>
            <a:lvl8pPr marL="2148840">
              <a:defRPr/>
            </a:lvl8pPr>
            <a:lvl9pPr marL="2423160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FFE3D-5CEA-4F37-A4B8-00F15F53C7F0}" type="datetime1">
              <a:rPr lang="en-US" smtClean="0"/>
              <a:t>10/12/2014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A50F8-A221-4300-B6CB-D0ACCEDF4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575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916" y="381000"/>
            <a:ext cx="1429121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70613" y="381000"/>
            <a:ext cx="6230973" cy="57912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E0284-231E-43EC-A760-D49F442C2A6F}" type="datetime1">
              <a:rPr lang="en-US" smtClean="0"/>
              <a:t>10/12/2014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A50F8-A221-4300-B6CB-D0ACCEDF4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26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6559B-65A8-47A6-82BF-56810AC08687}" type="datetime1">
              <a:rPr lang="en-US" smtClean="0"/>
              <a:t>10/12/2014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A50F8-A221-4300-B6CB-D0ACCEDF4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768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0613" y="2057401"/>
            <a:ext cx="6345303" cy="2666999"/>
          </a:xfrm>
        </p:spPr>
        <p:txBody>
          <a:bodyPr anchor="b">
            <a:normAutofit/>
          </a:bodyPr>
          <a:lstStyle>
            <a:lvl1pPr algn="l">
              <a:defRPr sz="48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0613" y="4876800"/>
            <a:ext cx="6345303" cy="1143000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57789-785C-4ED3-9491-3D71E33806D1}" type="datetime1">
              <a:rPr lang="en-US" smtClean="0"/>
              <a:t>10/12/2014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A50F8-A221-4300-B6CB-D0ACCEDF4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620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0612" y="1676400"/>
            <a:ext cx="3525930" cy="4495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600200">
              <a:defRPr sz="1600"/>
            </a:lvl6pPr>
            <a:lvl7pPr marL="1874520">
              <a:defRPr sz="1600"/>
            </a:lvl7pPr>
            <a:lvl8pPr marL="2148840">
              <a:defRPr sz="1600"/>
            </a:lvl8pPr>
            <a:lvl9pPr marL="242316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738" y="1676401"/>
            <a:ext cx="3525930" cy="4495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600200">
              <a:defRPr sz="1600"/>
            </a:lvl6pPr>
            <a:lvl7pPr marL="1874520">
              <a:defRPr sz="1600"/>
            </a:lvl7pPr>
            <a:lvl8pPr marL="2148840">
              <a:defRPr sz="1600"/>
            </a:lvl8pPr>
            <a:lvl9pPr marL="242316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3EA82-EDF0-49D7-A143-C996475663F6}" type="datetime1">
              <a:rPr lang="en-US" smtClean="0"/>
              <a:t>10/12/2014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A50F8-A221-4300-B6CB-D0ACCEDF4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462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0612" y="1676400"/>
            <a:ext cx="3526775" cy="762001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0612" y="2516458"/>
            <a:ext cx="3526775" cy="365574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600200">
              <a:defRPr sz="1600"/>
            </a:lvl6pPr>
            <a:lvl7pPr marL="1874520">
              <a:defRPr sz="1600"/>
            </a:lvl7pPr>
            <a:lvl8pPr marL="2148840">
              <a:defRPr sz="1600"/>
            </a:lvl8pPr>
            <a:lvl9pPr marL="242316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676400"/>
            <a:ext cx="3528363" cy="762001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516458"/>
            <a:ext cx="3528363" cy="365574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600200">
              <a:defRPr sz="1600"/>
            </a:lvl6pPr>
            <a:lvl7pPr marL="1874520">
              <a:defRPr sz="1600"/>
            </a:lvl7pPr>
            <a:lvl8pPr marL="2148840">
              <a:defRPr sz="1600"/>
            </a:lvl8pPr>
            <a:lvl9pPr marL="242316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323D5-1A80-4502-A5FE-1813E61D30DF}" type="datetime1">
              <a:rPr lang="en-US" smtClean="0"/>
              <a:t>10/12/2014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A50F8-A221-4300-B6CB-D0ACCEDF4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552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FE083-4D29-42E4-9482-089E48FB340F}" type="datetime1">
              <a:rPr lang="en-US" smtClean="0"/>
              <a:t>10/12/2014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A50F8-A221-4300-B6CB-D0ACCEDF4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595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F59CD-F215-4331-A56B-EFA704517910}" type="datetime1">
              <a:rPr lang="en-US" smtClean="0"/>
              <a:t>10/12/2014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A50F8-A221-4300-B6CB-D0ACCEDF4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399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29627" y="1676400"/>
            <a:ext cx="2858244" cy="2438400"/>
          </a:xfrm>
        </p:spPr>
        <p:txBody>
          <a:bodyPr anchor="b">
            <a:norm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612" y="685800"/>
            <a:ext cx="4630356" cy="5486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29627" y="4191000"/>
            <a:ext cx="2858244" cy="1524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80F86-7E19-4ED4-B452-05BA7258C8B0}" type="datetime1">
              <a:rPr lang="en-US" smtClean="0"/>
              <a:t>10/12/2014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A50F8-A221-4300-B6CB-D0ACCEDF4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858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29627" y="1676400"/>
            <a:ext cx="2858244" cy="2438400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42107" y="0"/>
            <a:ext cx="4458862" cy="6858000"/>
          </a:xfrm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29627" y="4191000"/>
            <a:ext cx="2858244" cy="1524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9490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27624" y="0"/>
            <a:ext cx="8516377" cy="6858000"/>
          </a:xfrm>
          <a:prstGeom prst="rect">
            <a:avLst/>
          </a:prstGeom>
          <a:gradFill>
            <a:gsLst>
              <a:gs pos="0">
                <a:schemeClr val="bg1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0612" y="381000"/>
            <a:ext cx="7202776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0612" y="1676400"/>
            <a:ext cx="7202776" cy="449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54085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fld id="{3A929E06-385D-4FB1-BB32-125DB2AB4F46}" type="datetime1">
              <a:rPr lang="en-US" smtClean="0"/>
              <a:t>10/12/2014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 smtClean="0"/>
              <a:t>Dr. Mohammed Alahmed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39992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fld id="{8A5A50F8-A221-4300-B6CB-D0ACCEDF4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721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8600" algn="r" defTabSz="914400" rtl="1" eaLnBrk="1" latinLnBrk="0" hangingPunct="1">
        <a:lnSpc>
          <a:spcPct val="90000"/>
        </a:lnSpc>
        <a:spcBef>
          <a:spcPts val="16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r" defTabSz="914400" rtl="1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indent="-228600" algn="r" defTabSz="914400" rtl="1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51560" indent="-228600" algn="r" defTabSz="914400" rtl="1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25880" indent="-228600" algn="r" defTabSz="914400" rtl="1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defTabSz="914400" rtl="1" eaLnBrk="1" latinLnBrk="0" hangingPunct="1"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874520" indent="-228600" algn="r" defTabSz="914400" rtl="1" eaLnBrk="1" latinLnBrk="0" hangingPunct="1"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228600" algn="r" defTabSz="914400" rtl="1" eaLnBrk="1" latinLnBrk="0" hangingPunct="1"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23160" indent="-228600" algn="r" defTabSz="914400" rtl="1" eaLnBrk="1" latinLnBrk="0" hangingPunct="1"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0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9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0.w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1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3.png"/><Relationship Id="rId4" Type="http://schemas.openxmlformats.org/officeDocument/2006/relationships/image" Target="../media/image22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23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25.w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9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32.w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33.wmf"/><Relationship Id="rId4" Type="http://schemas.openxmlformats.org/officeDocument/2006/relationships/oleObject" Target="../embeddings/oleObject12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34.wmf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5715000" cy="3429000"/>
          </a:xfrm>
        </p:spPr>
        <p:txBody>
          <a:bodyPr>
            <a:normAutofit/>
          </a:bodyPr>
          <a:lstStyle/>
          <a:p>
            <a:r>
              <a:rPr lang="en-US" b="1" dirty="0" smtClean="0"/>
              <a:t>Correlation </a:t>
            </a:r>
            <a:br>
              <a:rPr lang="en-US" b="1" dirty="0" smtClean="0"/>
            </a:br>
            <a:r>
              <a:rPr lang="en-US" b="1" dirty="0" smtClean="0"/>
              <a:t>and Regression Analysis</a:t>
            </a:r>
            <a:endParaRPr lang="en-US" b="1" dirty="0"/>
          </a:p>
        </p:txBody>
      </p:sp>
      <p:pic>
        <p:nvPicPr>
          <p:cNvPr id="1026" name="Picture 2" descr="http://sdickman00.files.wordpress.com/2012/01/regression-analysis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52400"/>
            <a:ext cx="2305050" cy="3077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051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612" y="1447800"/>
            <a:ext cx="7202776" cy="4724400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/>
              <a:t>The value of the number (not the sign) indicates the strength of the relation.</a:t>
            </a:r>
          </a:p>
          <a:p>
            <a:pPr algn="l" rtl="0"/>
            <a:r>
              <a:rPr lang="en-US" sz="2800" dirty="0"/>
              <a:t>The purpose is to measure the strength of a linear relationship between 2 variables.</a:t>
            </a:r>
          </a:p>
          <a:p>
            <a:pPr algn="l" rtl="0"/>
            <a:r>
              <a:rPr lang="en-US" sz="2800" dirty="0"/>
              <a:t>A correlation coefficient does not ensure </a:t>
            </a:r>
            <a:br>
              <a:rPr lang="en-US" sz="2800" dirty="0"/>
            </a:br>
            <a:r>
              <a:rPr lang="en-US" sz="2800" dirty="0"/>
              <a:t>“causation” (i.e. a change in X causes a change in Y)</a:t>
            </a:r>
          </a:p>
          <a:p>
            <a:pPr algn="l" rtl="0"/>
            <a:endParaRPr lang="ar-SA" sz="28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4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202776" cy="1143000"/>
          </a:xfrm>
        </p:spPr>
        <p:txBody>
          <a:bodyPr>
            <a:normAutofit/>
          </a:bodyPr>
          <a:lstStyle/>
          <a:p>
            <a:pPr rtl="0"/>
            <a:r>
              <a:rPr lang="en-US" b="1" dirty="0"/>
              <a:t>Calculating the Correlation </a:t>
            </a:r>
            <a:r>
              <a:rPr lang="en-US" b="1" dirty="0" smtClean="0"/>
              <a:t>Coefficient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The </a:t>
            </a:r>
            <a:r>
              <a:rPr lang="en-US" dirty="0"/>
              <a:t>sample (Pearson) correlation coefficient (</a:t>
            </a:r>
            <a:r>
              <a:rPr lang="en-US" i="1" dirty="0"/>
              <a:t>r</a:t>
            </a:r>
            <a:r>
              <a:rPr lang="en-US" dirty="0"/>
              <a:t>) is defined by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863021"/>
              </p:ext>
            </p:extLst>
          </p:nvPr>
        </p:nvGraphicFramePr>
        <p:xfrm>
          <a:off x="2087563" y="2590800"/>
          <a:ext cx="5405437" cy="1179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4" name="Equation" r:id="rId3" imgW="1917360" imgH="533160" progId="Equation.3">
                  <p:embed/>
                </p:oleObj>
              </mc:Choice>
              <mc:Fallback>
                <p:oleObj name="Equation" r:id="rId3" imgW="1917360" imgH="533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7563" y="2590800"/>
                        <a:ext cx="5405437" cy="11795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47800" y="4325937"/>
            <a:ext cx="6019800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r>
              <a:rPr lang="en-US" sz="2000" dirty="0"/>
              <a:t>where:</a:t>
            </a:r>
          </a:p>
          <a:p>
            <a:r>
              <a:rPr lang="en-US" sz="2000" dirty="0"/>
              <a:t>	r = Sample correlation coefficient</a:t>
            </a:r>
          </a:p>
          <a:p>
            <a:r>
              <a:rPr lang="en-US" sz="2000" dirty="0"/>
              <a:t>	n = Sample size</a:t>
            </a:r>
          </a:p>
          <a:p>
            <a:r>
              <a:rPr lang="en-US" sz="2000" dirty="0"/>
              <a:t>	x = Value of the independent variable</a:t>
            </a:r>
          </a:p>
          <a:p>
            <a:r>
              <a:rPr lang="en-US" sz="2000" dirty="0"/>
              <a:t>	y = Value of the dependent variable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557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077200" cy="1143000"/>
          </a:xfrm>
        </p:spPr>
        <p:txBody>
          <a:bodyPr>
            <a:normAutofit/>
          </a:bodyPr>
          <a:lstStyle/>
          <a:p>
            <a:pPr rtl="0"/>
            <a:r>
              <a:rPr lang="en-US" b="1" dirty="0"/>
              <a:t>Statistical Inference for Correlation Coefficients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dirty="0"/>
              <a:t>Significance Test for </a:t>
            </a:r>
            <a:r>
              <a:rPr lang="en-US" b="1" dirty="0" smtClean="0"/>
              <a:t>Correlation</a:t>
            </a:r>
          </a:p>
          <a:p>
            <a:pPr lvl="1" algn="l" rtl="0"/>
            <a:r>
              <a:rPr lang="en-US" dirty="0" smtClean="0"/>
              <a:t>Hypotheses </a:t>
            </a:r>
            <a:endParaRPr lang="en-US" dirty="0"/>
          </a:p>
          <a:p>
            <a:pPr lvl="1" algn="l" rtl="0">
              <a:buFontTx/>
              <a:buNone/>
            </a:pPr>
            <a:r>
              <a:rPr lang="en-US" sz="3200" dirty="0"/>
              <a:t>	</a:t>
            </a:r>
            <a:r>
              <a:rPr lang="en-US" sz="3200" b="1" dirty="0" smtClean="0">
                <a:solidFill>
                  <a:srgbClr val="C00000"/>
                </a:solidFill>
              </a:rPr>
              <a:t>H</a:t>
            </a:r>
            <a:r>
              <a:rPr lang="en-US" sz="3200" b="1" baseline="-25000" dirty="0" smtClean="0">
                <a:solidFill>
                  <a:srgbClr val="C00000"/>
                </a:solidFill>
              </a:rPr>
              <a:t>0</a:t>
            </a:r>
            <a:r>
              <a:rPr lang="en-US" sz="3200" b="1" dirty="0" smtClean="0">
                <a:solidFill>
                  <a:srgbClr val="C00000"/>
                </a:solidFill>
              </a:rPr>
              <a:t>: </a:t>
            </a:r>
            <a:r>
              <a:rPr lang="el-GR" sz="3200" b="1" dirty="0" smtClean="0">
                <a:solidFill>
                  <a:srgbClr val="C00000"/>
                </a:solidFill>
                <a:cs typeface="Arial" pitchFamily="34" charset="0"/>
              </a:rPr>
              <a:t>ρ</a:t>
            </a:r>
            <a:r>
              <a:rPr lang="en-US" sz="3200" b="1" dirty="0" smtClean="0">
                <a:solidFill>
                  <a:srgbClr val="C00000"/>
                </a:solidFill>
              </a:rPr>
              <a:t> = 0 </a:t>
            </a:r>
            <a:r>
              <a:rPr lang="en-US" sz="3200" dirty="0" smtClean="0"/>
              <a:t>	(no correlation) </a:t>
            </a:r>
          </a:p>
          <a:p>
            <a:pPr lvl="1" algn="l" rtl="0">
              <a:buFontTx/>
              <a:buNone/>
            </a:pPr>
            <a:r>
              <a:rPr lang="en-US" sz="3200" dirty="0" smtClean="0"/>
              <a:t>	</a:t>
            </a:r>
            <a:r>
              <a:rPr lang="en-US" sz="3200" b="1" dirty="0" smtClean="0">
                <a:solidFill>
                  <a:srgbClr val="C00000"/>
                </a:solidFill>
              </a:rPr>
              <a:t>H</a:t>
            </a:r>
            <a:r>
              <a:rPr lang="en-US" sz="3200" b="1" baseline="-25000" dirty="0" smtClean="0">
                <a:solidFill>
                  <a:srgbClr val="C00000"/>
                </a:solidFill>
              </a:rPr>
              <a:t>1</a:t>
            </a:r>
            <a:r>
              <a:rPr lang="en-US" sz="3200" b="1" dirty="0" smtClean="0">
                <a:solidFill>
                  <a:srgbClr val="C00000"/>
                </a:solidFill>
              </a:rPr>
              <a:t>: </a:t>
            </a:r>
            <a:r>
              <a:rPr lang="el-GR" sz="3200" b="1" dirty="0" smtClean="0">
                <a:solidFill>
                  <a:srgbClr val="C00000"/>
                </a:solidFill>
                <a:cs typeface="Arial" pitchFamily="34" charset="0"/>
              </a:rPr>
              <a:t>ρ</a:t>
            </a:r>
            <a:r>
              <a:rPr lang="en-US" sz="3200" b="1" i="1" dirty="0" smtClean="0">
                <a:solidFill>
                  <a:srgbClr val="C00000"/>
                </a:solidFill>
              </a:rPr>
              <a:t> </a:t>
            </a:r>
            <a:r>
              <a:rPr lang="en-US" sz="3200" b="1" dirty="0" smtClean="0">
                <a:solidFill>
                  <a:srgbClr val="C00000"/>
                </a:solidFill>
                <a:cs typeface="Arial" pitchFamily="34" charset="0"/>
              </a:rPr>
              <a:t>≠</a:t>
            </a:r>
            <a:r>
              <a:rPr lang="en-US" sz="3200" b="1" dirty="0" smtClean="0">
                <a:solidFill>
                  <a:srgbClr val="C00000"/>
                </a:solidFill>
              </a:rPr>
              <a:t> 0 </a:t>
            </a:r>
            <a:r>
              <a:rPr lang="en-US" sz="3200" dirty="0" smtClean="0"/>
              <a:t>	(correlation exists)</a:t>
            </a:r>
          </a:p>
          <a:p>
            <a:pPr algn="l" rtl="0"/>
            <a:r>
              <a:rPr lang="en-US" dirty="0" smtClean="0"/>
              <a:t>Test </a:t>
            </a:r>
            <a:r>
              <a:rPr lang="en-US" dirty="0"/>
              <a:t>statistic</a:t>
            </a:r>
          </a:p>
          <a:p>
            <a:pPr algn="l" rtl="0"/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863816"/>
              </p:ext>
            </p:extLst>
          </p:nvPr>
        </p:nvGraphicFramePr>
        <p:xfrm>
          <a:off x="3810000" y="3886200"/>
          <a:ext cx="2782887" cy="187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0" name="Equation" r:id="rId3" imgW="723600" imgH="647640" progId="Equation.3">
                  <p:embed/>
                </p:oleObj>
              </mc:Choice>
              <mc:Fallback>
                <p:oleObj name="Equation" r:id="rId3" imgW="723600" imgH="647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3886200"/>
                        <a:ext cx="2782887" cy="18764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accent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05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202776" cy="762000"/>
          </a:xfrm>
        </p:spPr>
        <p:txBody>
          <a:bodyPr>
            <a:normAutofit/>
          </a:bodyPr>
          <a:lstStyle/>
          <a:p>
            <a:pPr rtl="0"/>
            <a:r>
              <a:rPr lang="en-US" b="1" dirty="0" smtClean="0"/>
              <a:t>Example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229600" cy="1371600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sz="2400" dirty="0"/>
              <a:t>A small study is conducted involving 17 infants to investigate the association between gestational age at birth, measured in weeks, and birth weight, measured in </a:t>
            </a:r>
            <a:r>
              <a:rPr lang="en-US" sz="2400" dirty="0" smtClean="0"/>
              <a:t>grams.</a:t>
            </a:r>
          </a:p>
        </p:txBody>
      </p:sp>
      <p:pic>
        <p:nvPicPr>
          <p:cNvPr id="4" name="Picture 3" descr="BirthWgtTable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667000"/>
            <a:ext cx="72390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435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28600" y="381000"/>
            <a:ext cx="8472196" cy="6019800"/>
            <a:chOff x="228600" y="381000"/>
            <a:chExt cx="8472196" cy="6019800"/>
          </a:xfrm>
        </p:grpSpPr>
        <p:pic>
          <p:nvPicPr>
            <p:cNvPr id="99330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368" t="5211" b="25637"/>
            <a:stretch/>
          </p:blipFill>
          <p:spPr bwMode="auto">
            <a:xfrm>
              <a:off x="228600" y="381000"/>
              <a:ext cx="4419600" cy="34711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933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9558" y="381000"/>
              <a:ext cx="3871238" cy="2057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9332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9558" y="2514600"/>
              <a:ext cx="3871238" cy="3886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Oval 4"/>
            <p:cNvSpPr/>
            <p:nvPr/>
          </p:nvSpPr>
          <p:spPr>
            <a:xfrm>
              <a:off x="5715000" y="1905000"/>
              <a:ext cx="838200" cy="457200"/>
            </a:xfrm>
            <a:prstGeom prst="ellipse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1"/>
                  </a:solidFill>
                </a:ln>
                <a:noFill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4953000" y="685800"/>
              <a:ext cx="1219200" cy="72390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1"/>
                  </a:solidFill>
                </a:ln>
                <a:noFill/>
              </a:endParaRPr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662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38797"/>
            <a:ext cx="7315200" cy="5861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8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8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98" y="3321605"/>
            <a:ext cx="5863701" cy="3002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381000" y="381000"/>
            <a:ext cx="8516406" cy="5809453"/>
            <a:chOff x="381000" y="381000"/>
            <a:chExt cx="8516406" cy="5809453"/>
          </a:xfrm>
        </p:grpSpPr>
        <p:grpSp>
          <p:nvGrpSpPr>
            <p:cNvPr id="14" name="Group 13"/>
            <p:cNvGrpSpPr/>
            <p:nvPr/>
          </p:nvGrpSpPr>
          <p:grpSpPr>
            <a:xfrm>
              <a:off x="381000" y="381000"/>
              <a:ext cx="8516406" cy="5809453"/>
              <a:chOff x="381000" y="381000"/>
              <a:chExt cx="8516406" cy="5809453"/>
            </a:xfrm>
          </p:grpSpPr>
          <p:pic>
            <p:nvPicPr>
              <p:cNvPr id="101378" name="Picture 2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416" t="5565" r="31140" b="42085"/>
              <a:stretch/>
            </p:blipFill>
            <p:spPr bwMode="auto">
              <a:xfrm>
                <a:off x="381000" y="609600"/>
                <a:ext cx="4731798" cy="26277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1379" name="Picture 3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81600" y="381000"/>
                <a:ext cx="3715806" cy="32670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" name="Oval 1"/>
              <p:cNvSpPr/>
              <p:nvPr/>
            </p:nvSpPr>
            <p:spPr>
              <a:xfrm>
                <a:off x="5203424" y="4495800"/>
                <a:ext cx="685800" cy="304800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2400">
                  <a:ln>
                    <a:solidFill>
                      <a:schemeClr val="bg1"/>
                    </a:solidFill>
                  </a:ln>
                  <a:noFill/>
                </a:endParaRPr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5181600" y="4191000"/>
                <a:ext cx="685800" cy="304800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>
                  <a:ln>
                    <a:solidFill>
                      <a:schemeClr val="bg1"/>
                    </a:solidFill>
                  </a:ln>
                  <a:solidFill>
                    <a:srgbClr val="C00000"/>
                  </a:solidFill>
                </a:endParaRPr>
              </a:p>
            </p:txBody>
          </p:sp>
          <p:cxnSp>
            <p:nvCxnSpPr>
              <p:cNvPr id="4" name="Straight Arrow Connector 3"/>
              <p:cNvCxnSpPr>
                <a:endCxn id="6" idx="6"/>
              </p:cNvCxnSpPr>
              <p:nvPr/>
            </p:nvCxnSpPr>
            <p:spPr>
              <a:xfrm flipH="1" flipV="1">
                <a:off x="5867400" y="4343400"/>
                <a:ext cx="1828800" cy="35214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8"/>
              <p:cNvCxnSpPr/>
              <p:nvPr/>
            </p:nvCxnSpPr>
            <p:spPr>
              <a:xfrm flipH="1" flipV="1">
                <a:off x="5855208" y="4754762"/>
                <a:ext cx="867302" cy="57923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7924800" y="4419600"/>
                <a:ext cx="457199" cy="584775"/>
              </a:xfrm>
              <a:prstGeom prst="rect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3200" dirty="0" smtClean="0">
                    <a:ln>
                      <a:solidFill>
                        <a:schemeClr val="bg1"/>
                      </a:solidFill>
                    </a:ln>
                  </a:rPr>
                  <a:t>r</a:t>
                </a:r>
                <a:endParaRPr lang="en-US" sz="3200" dirty="0">
                  <a:ln>
                    <a:solidFill>
                      <a:schemeClr val="bg1"/>
                    </a:solidFill>
                  </a:ln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6324600" y="5236346"/>
                <a:ext cx="2362201" cy="9541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1">
                  <a:buFontTx/>
                  <a:buNone/>
                </a:pPr>
                <a:r>
                  <a:rPr lang="en-US" sz="2800" b="1" dirty="0">
                    <a:solidFill>
                      <a:srgbClr val="C00000"/>
                    </a:solidFill>
                  </a:rPr>
                  <a:t>H</a:t>
                </a:r>
                <a:r>
                  <a:rPr lang="en-US" sz="2800" b="1" baseline="-25000" dirty="0">
                    <a:solidFill>
                      <a:srgbClr val="C00000"/>
                    </a:solidFill>
                  </a:rPr>
                  <a:t>0</a:t>
                </a:r>
                <a:r>
                  <a:rPr lang="en-US" sz="2800" b="1" dirty="0">
                    <a:solidFill>
                      <a:srgbClr val="C00000"/>
                    </a:solidFill>
                  </a:rPr>
                  <a:t>: </a:t>
                </a:r>
                <a:r>
                  <a:rPr lang="el-GR" sz="2800" b="1" dirty="0">
                    <a:solidFill>
                      <a:srgbClr val="C00000"/>
                    </a:solidFill>
                    <a:cs typeface="Arial" pitchFamily="34" charset="0"/>
                  </a:rPr>
                  <a:t>ρ</a:t>
                </a:r>
                <a:r>
                  <a:rPr lang="en-US" sz="2800" b="1" dirty="0">
                    <a:solidFill>
                      <a:srgbClr val="C00000"/>
                    </a:solidFill>
                  </a:rPr>
                  <a:t> = 0 </a:t>
                </a:r>
                <a:endParaRPr lang="en-US" sz="2800" b="1" dirty="0" smtClean="0">
                  <a:solidFill>
                    <a:srgbClr val="C00000"/>
                  </a:solidFill>
                </a:endParaRPr>
              </a:p>
              <a:p>
                <a:pPr lvl="1">
                  <a:buFontTx/>
                  <a:buNone/>
                </a:pPr>
                <a:r>
                  <a:rPr lang="en-US" sz="2800" b="1" dirty="0" smtClean="0">
                    <a:solidFill>
                      <a:srgbClr val="C00000"/>
                    </a:solidFill>
                  </a:rPr>
                  <a:t>H</a:t>
                </a:r>
                <a:r>
                  <a:rPr lang="en-US" sz="2800" b="1" baseline="-25000" dirty="0" smtClean="0">
                    <a:solidFill>
                      <a:srgbClr val="C00000"/>
                    </a:solidFill>
                  </a:rPr>
                  <a:t>1</a:t>
                </a:r>
                <a:r>
                  <a:rPr lang="en-US" sz="2800" b="1" dirty="0">
                    <a:solidFill>
                      <a:srgbClr val="C00000"/>
                    </a:solidFill>
                  </a:rPr>
                  <a:t>: </a:t>
                </a:r>
                <a:r>
                  <a:rPr lang="el-GR" sz="2800" b="1" dirty="0">
                    <a:solidFill>
                      <a:srgbClr val="C00000"/>
                    </a:solidFill>
                    <a:cs typeface="Arial" pitchFamily="34" charset="0"/>
                  </a:rPr>
                  <a:t>ρ</a:t>
                </a:r>
                <a:r>
                  <a:rPr lang="en-US" sz="2800" b="1" i="1" dirty="0">
                    <a:solidFill>
                      <a:srgbClr val="C00000"/>
                    </a:solidFill>
                  </a:rPr>
                  <a:t> </a:t>
                </a:r>
                <a:r>
                  <a:rPr lang="en-US" sz="2800" b="1" dirty="0">
                    <a:solidFill>
                      <a:srgbClr val="C00000"/>
                    </a:solidFill>
                    <a:cs typeface="Arial" pitchFamily="34" charset="0"/>
                  </a:rPr>
                  <a:t>≠</a:t>
                </a:r>
                <a:r>
                  <a:rPr lang="en-US" sz="2800" b="1" dirty="0">
                    <a:solidFill>
                      <a:srgbClr val="C00000"/>
                    </a:solidFill>
                  </a:rPr>
                  <a:t> 0 </a:t>
                </a:r>
                <a:endParaRPr lang="en-US" sz="1600" dirty="0"/>
              </a:p>
            </p:txBody>
          </p:sp>
        </p:grpSp>
        <p:sp>
          <p:nvSpPr>
            <p:cNvPr id="18" name="Oval 17"/>
            <p:cNvSpPr/>
            <p:nvPr/>
          </p:nvSpPr>
          <p:spPr>
            <a:xfrm>
              <a:off x="5257800" y="2514600"/>
              <a:ext cx="838200" cy="304800"/>
            </a:xfrm>
            <a:prstGeom prst="ellipse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1"/>
                  </a:solidFill>
                </a:ln>
                <a:noFill/>
              </a:endParaRPr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166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202776" cy="762000"/>
          </a:xfrm>
        </p:spPr>
        <p:txBody>
          <a:bodyPr/>
          <a:lstStyle/>
          <a:p>
            <a:pPr rtl="0"/>
            <a:r>
              <a:rPr lang="en-US" b="1" dirty="0"/>
              <a:t>Cautions about Correlation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7202776" cy="4495800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/>
              <a:t>Correlation is only a good statistic to use if the relationship is roughly </a:t>
            </a:r>
            <a:r>
              <a:rPr lang="en-US" sz="3200" dirty="0" smtClean="0"/>
              <a:t>linear.</a:t>
            </a:r>
            <a:endParaRPr lang="en-US" sz="3200" dirty="0"/>
          </a:p>
          <a:p>
            <a:pPr algn="l" rtl="0">
              <a:buFont typeface="Times" pitchFamily="18" charset="0"/>
              <a:buChar char="•"/>
            </a:pPr>
            <a:r>
              <a:rPr lang="en-US" sz="3200" dirty="0"/>
              <a:t>Correlation can not be used to measure </a:t>
            </a:r>
            <a:r>
              <a:rPr lang="en-US" sz="3200" b="1" dirty="0">
                <a:solidFill>
                  <a:srgbClr val="FF1C1C"/>
                </a:solidFill>
              </a:rPr>
              <a:t>non-linear</a:t>
            </a:r>
            <a:r>
              <a:rPr lang="en-US" sz="3200" dirty="0"/>
              <a:t> relationships </a:t>
            </a:r>
          </a:p>
          <a:p>
            <a:pPr algn="l" rtl="0">
              <a:buFont typeface="Times" pitchFamily="18" charset="0"/>
              <a:buChar char="•"/>
            </a:pPr>
            <a:r>
              <a:rPr lang="en-US" sz="3200" dirty="0"/>
              <a:t>Always plot your data to make sure that the relationship is roughly linear!</a:t>
            </a:r>
          </a:p>
          <a:p>
            <a:pPr algn="l" rtl="0"/>
            <a:endParaRPr lang="en-US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372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202776" cy="914400"/>
          </a:xfrm>
        </p:spPr>
        <p:txBody>
          <a:bodyPr>
            <a:normAutofit/>
          </a:bodyPr>
          <a:lstStyle/>
          <a:p>
            <a:pPr rtl="0"/>
            <a:r>
              <a:rPr lang="en-US" sz="4000" b="1" dirty="0" smtClean="0"/>
              <a:t>Regression Analysis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5400"/>
            <a:ext cx="7620000" cy="4495800"/>
          </a:xfrm>
        </p:spPr>
        <p:txBody>
          <a:bodyPr>
            <a:noAutofit/>
          </a:bodyPr>
          <a:lstStyle/>
          <a:p>
            <a:pPr marL="0" indent="0" algn="l" defTabSz="852488" rtl="0">
              <a:spcBef>
                <a:spcPct val="30000"/>
              </a:spcBef>
              <a:buNone/>
            </a:pPr>
            <a:r>
              <a:rPr lang="en-US" sz="3200" b="1" dirty="0">
                <a:latin typeface="+mj-lt"/>
                <a:ea typeface="+mj-ea"/>
                <a:cs typeface="+mj-cs"/>
              </a:rPr>
              <a:t>Regression analysis </a:t>
            </a:r>
            <a:r>
              <a:rPr lang="en-US" sz="2800" dirty="0"/>
              <a:t>is used to:</a:t>
            </a:r>
          </a:p>
          <a:p>
            <a:pPr marL="693738" lvl="1" indent="-268288" algn="l" defTabSz="852488" rtl="0">
              <a:spcBef>
                <a:spcPct val="30000"/>
              </a:spcBef>
            </a:pPr>
            <a:r>
              <a:rPr lang="en-US" sz="2400" dirty="0"/>
              <a:t>Predict the value of a dependent variable based on the value of at least one independent </a:t>
            </a:r>
            <a:r>
              <a:rPr lang="en-US" sz="2400" dirty="0" smtClean="0"/>
              <a:t>variable.</a:t>
            </a:r>
            <a:endParaRPr lang="en-US" sz="2400" dirty="0"/>
          </a:p>
          <a:p>
            <a:pPr marL="693738" lvl="1" indent="-268288" algn="l" defTabSz="852488" rtl="0">
              <a:spcBef>
                <a:spcPct val="30000"/>
              </a:spcBef>
            </a:pPr>
            <a:r>
              <a:rPr lang="en-US" sz="2400" dirty="0"/>
              <a:t>Explain the impact of changes in an independent variable on the dependent </a:t>
            </a:r>
            <a:r>
              <a:rPr lang="en-US" sz="2400" dirty="0" smtClean="0"/>
              <a:t>variable.</a:t>
            </a:r>
            <a:endParaRPr lang="en-US" sz="2400" dirty="0"/>
          </a:p>
          <a:p>
            <a:pPr marL="320675" indent="-320675" algn="l" defTabSz="852488" rtl="0">
              <a:spcBef>
                <a:spcPct val="30000"/>
              </a:spcBef>
              <a:buFontTx/>
              <a:buNone/>
            </a:pPr>
            <a:r>
              <a:rPr lang="en-US" b="1" dirty="0">
                <a:latin typeface="+mj-lt"/>
                <a:ea typeface="+mj-ea"/>
                <a:cs typeface="+mj-cs"/>
              </a:rPr>
              <a:t>Dependent variable:  </a:t>
            </a:r>
            <a:r>
              <a:rPr lang="en-US" dirty="0" smtClean="0"/>
              <a:t>	the </a:t>
            </a:r>
            <a:r>
              <a:rPr lang="en-US" dirty="0"/>
              <a:t>variable we wish to </a:t>
            </a:r>
            <a:r>
              <a:rPr lang="en-US" dirty="0" smtClean="0"/>
              <a:t>					explain.</a:t>
            </a:r>
            <a:endParaRPr lang="en-US" dirty="0"/>
          </a:p>
          <a:p>
            <a:pPr marL="320675" indent="-320675" algn="l" defTabSz="852488" rtl="0">
              <a:spcBef>
                <a:spcPct val="30000"/>
              </a:spcBef>
              <a:buFontTx/>
              <a:buNone/>
            </a:pPr>
            <a:r>
              <a:rPr lang="en-US" b="1" dirty="0">
                <a:latin typeface="+mj-lt"/>
                <a:ea typeface="+mj-ea"/>
                <a:cs typeface="+mj-cs"/>
              </a:rPr>
              <a:t>Independent variable:  </a:t>
            </a:r>
            <a:r>
              <a:rPr lang="en-US" dirty="0" smtClean="0"/>
              <a:t>	the </a:t>
            </a:r>
            <a:r>
              <a:rPr lang="en-US" dirty="0"/>
              <a:t>variable used to </a:t>
            </a:r>
            <a:r>
              <a:rPr lang="en-US" dirty="0" smtClean="0"/>
              <a:t>					explain </a:t>
            </a:r>
            <a:r>
              <a:rPr lang="en-US" dirty="0"/>
              <a:t>the </a:t>
            </a:r>
            <a:r>
              <a:rPr lang="en-US" dirty="0" smtClean="0"/>
              <a:t>dependent 					variable.</a:t>
            </a:r>
            <a:endParaRPr lang="en-US" dirty="0"/>
          </a:p>
          <a:p>
            <a:pPr algn="l" rtl="0"/>
            <a:endParaRPr lang="en-US" sz="2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601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202776" cy="838200"/>
          </a:xfrm>
        </p:spPr>
        <p:txBody>
          <a:bodyPr/>
          <a:lstStyle/>
          <a:p>
            <a:pPr rtl="0"/>
            <a:r>
              <a:rPr lang="en-US" b="1" dirty="0"/>
              <a:t>Simple Linear Regression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20675" indent="-320675" algn="l" defTabSz="852488" rtl="0">
              <a:spcBef>
                <a:spcPct val="45000"/>
              </a:spcBef>
            </a:pPr>
            <a:r>
              <a:rPr lang="en-US" sz="3200" dirty="0"/>
              <a:t>Only </a:t>
            </a:r>
            <a:r>
              <a:rPr lang="en-US" sz="3200" b="1" dirty="0">
                <a:solidFill>
                  <a:srgbClr val="C00000"/>
                </a:solidFill>
              </a:rPr>
              <a:t>one</a:t>
            </a:r>
            <a:r>
              <a:rPr lang="en-US" sz="3200" dirty="0">
                <a:solidFill>
                  <a:srgbClr val="C00000"/>
                </a:solidFill>
              </a:rPr>
              <a:t> independent variable</a:t>
            </a:r>
            <a:r>
              <a:rPr lang="en-US" sz="3200" dirty="0"/>
              <a:t>, </a:t>
            </a:r>
            <a:r>
              <a:rPr lang="en-US" sz="3200" dirty="0" smtClean="0"/>
              <a:t>X</a:t>
            </a:r>
            <a:endParaRPr lang="en-US" sz="3200" dirty="0"/>
          </a:p>
          <a:p>
            <a:pPr marL="320675" indent="-320675" algn="l" defTabSz="852488" rtl="0">
              <a:spcBef>
                <a:spcPct val="45000"/>
              </a:spcBef>
            </a:pPr>
            <a:r>
              <a:rPr lang="en-US" sz="3200" dirty="0"/>
              <a:t>Relationship between  </a:t>
            </a:r>
            <a:r>
              <a:rPr lang="en-US" sz="3200" dirty="0" smtClean="0"/>
              <a:t>X  </a:t>
            </a:r>
            <a:r>
              <a:rPr lang="en-US" sz="3200" dirty="0"/>
              <a:t>and  </a:t>
            </a:r>
            <a:r>
              <a:rPr lang="en-US" sz="3200" dirty="0" smtClean="0"/>
              <a:t>Y is </a:t>
            </a:r>
            <a:r>
              <a:rPr lang="en-US" sz="3200" dirty="0"/>
              <a:t>described by a linear </a:t>
            </a:r>
            <a:r>
              <a:rPr lang="en-US" sz="3200" dirty="0" smtClean="0"/>
              <a:t>function.</a:t>
            </a:r>
            <a:endParaRPr lang="en-US" sz="3200" dirty="0"/>
          </a:p>
          <a:p>
            <a:pPr marL="320675" indent="-320675" algn="l" defTabSz="852488" rtl="0">
              <a:spcBef>
                <a:spcPct val="45000"/>
              </a:spcBef>
            </a:pPr>
            <a:r>
              <a:rPr lang="en-US" sz="3200" dirty="0"/>
              <a:t>Changes in  </a:t>
            </a:r>
            <a:r>
              <a:rPr lang="en-US" sz="3200" dirty="0" smtClean="0"/>
              <a:t>Y  </a:t>
            </a:r>
            <a:r>
              <a:rPr lang="en-US" sz="3200" dirty="0"/>
              <a:t>are assumed to be caused by changes in  </a:t>
            </a:r>
            <a:r>
              <a:rPr lang="en-US" sz="3200" dirty="0" smtClean="0"/>
              <a:t>X.</a:t>
            </a:r>
            <a:endParaRPr lang="en-US" sz="3200" dirty="0"/>
          </a:p>
          <a:p>
            <a:pPr algn="l" rtl="0"/>
            <a:endParaRPr lang="en-US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576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0612" y="76200"/>
            <a:ext cx="7202776" cy="990600"/>
          </a:xfrm>
        </p:spPr>
        <p:txBody>
          <a:bodyPr/>
          <a:lstStyle/>
          <a:p>
            <a:pPr rtl="0"/>
            <a:r>
              <a:rPr lang="en-US" b="1" dirty="0"/>
              <a:t>GOALS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612" y="1295400"/>
            <a:ext cx="7563788" cy="4876800"/>
          </a:xfrm>
        </p:spPr>
        <p:txBody>
          <a:bodyPr>
            <a:normAutofit fontScale="92500"/>
          </a:bodyPr>
          <a:lstStyle/>
          <a:p>
            <a:pPr algn="l" rtl="0"/>
            <a:r>
              <a:rPr lang="en-US" dirty="0">
                <a:solidFill>
                  <a:schemeClr val="tx2"/>
                </a:solidFill>
              </a:rPr>
              <a:t>Understand and interpret the terms dependent and independent variable.</a:t>
            </a:r>
          </a:p>
          <a:p>
            <a:pPr algn="l" rtl="0"/>
            <a:r>
              <a:rPr lang="en-US" dirty="0">
                <a:solidFill>
                  <a:schemeClr val="tx2"/>
                </a:solidFill>
              </a:rPr>
              <a:t>Calculate and interpret the coefficient of correlation, the coefficient of determination, and the standard error of estimate.</a:t>
            </a:r>
          </a:p>
          <a:p>
            <a:pPr algn="l" rtl="0"/>
            <a:r>
              <a:rPr lang="en-US" dirty="0">
                <a:solidFill>
                  <a:schemeClr val="tx2"/>
                </a:solidFill>
              </a:rPr>
              <a:t>Conduct a test of hypothesis to determine whether the coefficient of correlation in the population is zero.</a:t>
            </a:r>
          </a:p>
          <a:p>
            <a:pPr algn="l" rtl="0"/>
            <a:r>
              <a:rPr lang="en-US" dirty="0">
                <a:solidFill>
                  <a:schemeClr val="tx2"/>
                </a:solidFill>
              </a:rPr>
              <a:t>Calculate the least squares regression line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</a:p>
          <a:p>
            <a:pPr algn="l" rtl="0"/>
            <a:r>
              <a:rPr lang="en-US" dirty="0">
                <a:solidFill>
                  <a:schemeClr val="tx2"/>
                </a:solidFill>
              </a:rPr>
              <a:t>Predict the value of a dependent variable based on the value of at least one independent variable.</a:t>
            </a:r>
          </a:p>
          <a:p>
            <a:pPr algn="l" rtl="0"/>
            <a:r>
              <a:rPr lang="en-US" dirty="0">
                <a:solidFill>
                  <a:schemeClr val="tx2"/>
                </a:solidFill>
              </a:rPr>
              <a:t>Explain the impact of changes in an independent variable on the dependent variable.</a:t>
            </a:r>
          </a:p>
          <a:p>
            <a:pPr algn="l" rtl="0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542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7411388" cy="5410200"/>
          </a:xfrm>
        </p:spPr>
        <p:txBody>
          <a:bodyPr>
            <a:normAutofit/>
          </a:bodyPr>
          <a:lstStyle/>
          <a:p>
            <a:pPr algn="l" rtl="0"/>
            <a:r>
              <a:rPr lang="en-US" sz="2800" b="1" dirty="0"/>
              <a:t>The formula for a simple linear regression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609600" y="1722437"/>
            <a:ext cx="8458200" cy="3276600"/>
            <a:chOff x="461963" y="2286000"/>
            <a:chExt cx="8458200" cy="3276600"/>
          </a:xfrm>
        </p:grpSpPr>
        <p:graphicFrame>
          <p:nvGraphicFramePr>
            <p:cNvPr id="5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77062119"/>
                </p:ext>
              </p:extLst>
            </p:nvPr>
          </p:nvGraphicFramePr>
          <p:xfrm>
            <a:off x="1981200" y="3429000"/>
            <a:ext cx="5410200" cy="12176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20" name="Equation" r:id="rId3" imgW="1015920" imgH="228600" progId="Equation.3">
                    <p:embed/>
                  </p:oleObj>
                </mc:Choice>
                <mc:Fallback>
                  <p:oleObj name="Equation" r:id="rId3" imgW="101592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81200" y="3429000"/>
                          <a:ext cx="5410200" cy="1217613"/>
                        </a:xfrm>
                        <a:prstGeom prst="rect">
                          <a:avLst/>
                        </a:prstGeom>
                        <a:solidFill>
                          <a:srgbClr val="FFFFCC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Text Box 3"/>
            <p:cNvSpPr txBox="1">
              <a:spLocks noChangeArrowheads="1"/>
            </p:cNvSpPr>
            <p:nvPr/>
          </p:nvSpPr>
          <p:spPr bwMode="auto">
            <a:xfrm>
              <a:off x="3581400" y="4800600"/>
              <a:ext cx="2216150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dirty="0"/>
                <a:t>Linear component</a:t>
              </a: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990725" y="2514600"/>
              <a:ext cx="1747837" cy="6985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000" dirty="0"/>
                <a:t>Population </a:t>
              </a:r>
              <a:br>
                <a:rPr lang="en-US" sz="2000" dirty="0"/>
              </a:br>
              <a:r>
                <a:rPr lang="en-US" sz="2000" dirty="0"/>
                <a:t>y  intercept </a:t>
              </a: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3738562" y="2362200"/>
              <a:ext cx="1900238" cy="1003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000" dirty="0"/>
                <a:t>Population Slope</a:t>
              </a:r>
              <a:br>
                <a:rPr lang="en-US" sz="2000" dirty="0"/>
              </a:br>
              <a:r>
                <a:rPr lang="en-US" sz="2000" dirty="0"/>
                <a:t>Coefficient </a:t>
              </a: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7772400" y="2286000"/>
              <a:ext cx="1147763" cy="1308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000"/>
                <a:t>Random Error term, or residual</a:t>
              </a: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461963" y="3124200"/>
              <a:ext cx="1528762" cy="6985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000" dirty="0"/>
                <a:t>Dependent Variable</a:t>
              </a:r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>
              <a:off x="2971800" y="3200400"/>
              <a:ext cx="461963" cy="5905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>
              <a:off x="1524000" y="3505200"/>
              <a:ext cx="609600" cy="3810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Line 12"/>
            <p:cNvSpPr>
              <a:spLocks noChangeShapeType="1"/>
            </p:cNvSpPr>
            <p:nvPr/>
          </p:nvSpPr>
          <p:spPr bwMode="auto">
            <a:xfrm flipH="1">
              <a:off x="5943600" y="3200400"/>
              <a:ext cx="0" cy="609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Line 13"/>
            <p:cNvSpPr>
              <a:spLocks noChangeShapeType="1"/>
            </p:cNvSpPr>
            <p:nvPr/>
          </p:nvSpPr>
          <p:spPr bwMode="auto">
            <a:xfrm rot="20940815" flipH="1">
              <a:off x="7162800" y="3444875"/>
              <a:ext cx="617538" cy="2984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5638800" y="2514600"/>
              <a:ext cx="1604963" cy="6985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000" dirty="0"/>
                <a:t>Independent Variable</a:t>
              </a:r>
            </a:p>
          </p:txBody>
        </p:sp>
        <p:sp>
          <p:nvSpPr>
            <p:cNvPr id="16" name="AutoShape 15"/>
            <p:cNvSpPr>
              <a:spLocks/>
            </p:cNvSpPr>
            <p:nvPr/>
          </p:nvSpPr>
          <p:spPr bwMode="auto">
            <a:xfrm rot="16200000" flipV="1">
              <a:off x="4569619" y="3431381"/>
              <a:ext cx="228600" cy="2662238"/>
            </a:xfrm>
            <a:prstGeom prst="leftBrace">
              <a:avLst>
                <a:gd name="adj1" fmla="val 97049"/>
                <a:gd name="adj2" fmla="val 50000"/>
              </a:avLst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Line 16"/>
            <p:cNvSpPr>
              <a:spLocks noChangeShapeType="1"/>
            </p:cNvSpPr>
            <p:nvPr/>
          </p:nvSpPr>
          <p:spPr bwMode="auto">
            <a:xfrm rot="20940815">
              <a:off x="4792663" y="3292475"/>
              <a:ext cx="227012" cy="39687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AutoShape 17"/>
            <p:cNvSpPr>
              <a:spLocks/>
            </p:cNvSpPr>
            <p:nvPr/>
          </p:nvSpPr>
          <p:spPr bwMode="auto">
            <a:xfrm rot="16200000" flipV="1">
              <a:off x="6896100" y="4289425"/>
              <a:ext cx="228600" cy="914400"/>
            </a:xfrm>
            <a:prstGeom prst="leftBrace">
              <a:avLst>
                <a:gd name="adj1" fmla="val 33333"/>
                <a:gd name="adj2" fmla="val 50000"/>
              </a:avLst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Text Box 18"/>
            <p:cNvSpPr txBox="1">
              <a:spLocks noChangeArrowheads="1"/>
            </p:cNvSpPr>
            <p:nvPr/>
          </p:nvSpPr>
          <p:spPr bwMode="auto">
            <a:xfrm>
              <a:off x="6248400" y="4860925"/>
              <a:ext cx="1778000" cy="701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/>
                <a:t>Random Error</a:t>
              </a:r>
            </a:p>
            <a:p>
              <a:pPr eaLnBrk="0" hangingPunct="0"/>
              <a:r>
                <a:rPr lang="en-US" sz="2000"/>
                <a:t> component</a:t>
              </a:r>
            </a:p>
          </p:txBody>
        </p:sp>
      </p:grpSp>
      <p:sp>
        <p:nvSpPr>
          <p:cNvPr id="21" name="Rectangle 20"/>
          <p:cNvSpPr/>
          <p:nvPr/>
        </p:nvSpPr>
        <p:spPr>
          <a:xfrm>
            <a:off x="726280" y="5334000"/>
            <a:ext cx="80367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regression coefficients  </a:t>
            </a:r>
            <a:r>
              <a:rPr lang="el-GR" dirty="0"/>
              <a:t>β</a:t>
            </a:r>
            <a:r>
              <a:rPr lang="en-US" baseline="-25000" dirty="0" smtClean="0"/>
              <a:t>0</a:t>
            </a:r>
            <a:r>
              <a:rPr lang="en-US" dirty="0" smtClean="0"/>
              <a:t> and </a:t>
            </a:r>
            <a:r>
              <a:rPr lang="el-GR" dirty="0">
                <a:cs typeface="Arial" pitchFamily="34" charset="0"/>
              </a:rPr>
              <a:t>β</a:t>
            </a:r>
            <a:r>
              <a:rPr lang="en-US" baseline="-25000" dirty="0">
                <a:cs typeface="Arial" pitchFamily="34" charset="0"/>
              </a:rPr>
              <a:t>1</a:t>
            </a:r>
            <a:r>
              <a:rPr lang="en-US" dirty="0" smtClean="0"/>
              <a:t> are </a:t>
            </a:r>
            <a:r>
              <a:rPr lang="en-US" dirty="0"/>
              <a:t>unknown and have to be estimated from the observed </a:t>
            </a:r>
            <a:r>
              <a:rPr lang="en-US" dirty="0" smtClean="0"/>
              <a:t>data (sample).</a:t>
            </a:r>
            <a:endParaRPr lang="ar-SA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802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00025" y="904875"/>
            <a:ext cx="8469313" cy="4676775"/>
            <a:chOff x="228600" y="1524000"/>
            <a:chExt cx="8469313" cy="4676775"/>
          </a:xfrm>
        </p:grpSpPr>
        <p:sp>
          <p:nvSpPr>
            <p:cNvPr id="3" name="Line 2"/>
            <p:cNvSpPr>
              <a:spLocks noChangeShapeType="1"/>
            </p:cNvSpPr>
            <p:nvPr/>
          </p:nvSpPr>
          <p:spPr bwMode="auto">
            <a:xfrm flipH="1" flipV="1">
              <a:off x="2362200" y="4038600"/>
              <a:ext cx="1752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" name="Line 3"/>
            <p:cNvSpPr>
              <a:spLocks noChangeShapeType="1"/>
            </p:cNvSpPr>
            <p:nvPr/>
          </p:nvSpPr>
          <p:spPr bwMode="auto">
            <a:xfrm flipH="1" flipV="1">
              <a:off x="2362200" y="2743200"/>
              <a:ext cx="1752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5" name="Line 6"/>
            <p:cNvSpPr>
              <a:spLocks noChangeShapeType="1"/>
            </p:cNvSpPr>
            <p:nvPr/>
          </p:nvSpPr>
          <p:spPr bwMode="auto">
            <a:xfrm flipH="1">
              <a:off x="4097338" y="2865438"/>
              <a:ext cx="6350" cy="279241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Line 7"/>
            <p:cNvSpPr>
              <a:spLocks noChangeShapeType="1"/>
            </p:cNvSpPr>
            <p:nvPr/>
          </p:nvSpPr>
          <p:spPr bwMode="auto">
            <a:xfrm flipV="1">
              <a:off x="2198688" y="2762250"/>
              <a:ext cx="6470650" cy="1830388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5087938" y="4514850"/>
              <a:ext cx="454025" cy="454025"/>
            </a:xfrm>
            <a:custGeom>
              <a:avLst/>
              <a:gdLst>
                <a:gd name="T0" fmla="*/ 0 w 286"/>
                <a:gd name="T1" fmla="*/ 145 h 286"/>
                <a:gd name="T2" fmla="*/ 7 w 286"/>
                <a:gd name="T3" fmla="*/ 99 h 286"/>
                <a:gd name="T4" fmla="*/ 26 w 286"/>
                <a:gd name="T5" fmla="*/ 61 h 286"/>
                <a:gd name="T6" fmla="*/ 61 w 286"/>
                <a:gd name="T7" fmla="*/ 30 h 286"/>
                <a:gd name="T8" fmla="*/ 99 w 286"/>
                <a:gd name="T9" fmla="*/ 8 h 286"/>
                <a:gd name="T10" fmla="*/ 144 w 286"/>
                <a:gd name="T11" fmla="*/ 0 h 286"/>
                <a:gd name="T12" fmla="*/ 186 w 286"/>
                <a:gd name="T13" fmla="*/ 8 h 286"/>
                <a:gd name="T14" fmla="*/ 228 w 286"/>
                <a:gd name="T15" fmla="*/ 30 h 286"/>
                <a:gd name="T16" fmla="*/ 259 w 286"/>
                <a:gd name="T17" fmla="*/ 61 h 286"/>
                <a:gd name="T18" fmla="*/ 278 w 286"/>
                <a:gd name="T19" fmla="*/ 99 h 286"/>
                <a:gd name="T20" fmla="*/ 285 w 286"/>
                <a:gd name="T21" fmla="*/ 145 h 286"/>
                <a:gd name="T22" fmla="*/ 278 w 286"/>
                <a:gd name="T23" fmla="*/ 190 h 286"/>
                <a:gd name="T24" fmla="*/ 259 w 286"/>
                <a:gd name="T25" fmla="*/ 228 h 286"/>
                <a:gd name="T26" fmla="*/ 228 w 286"/>
                <a:gd name="T27" fmla="*/ 259 h 286"/>
                <a:gd name="T28" fmla="*/ 186 w 286"/>
                <a:gd name="T29" fmla="*/ 281 h 286"/>
                <a:gd name="T30" fmla="*/ 144 w 286"/>
                <a:gd name="T31" fmla="*/ 285 h 286"/>
                <a:gd name="T32" fmla="*/ 99 w 286"/>
                <a:gd name="T33" fmla="*/ 281 h 286"/>
                <a:gd name="T34" fmla="*/ 61 w 286"/>
                <a:gd name="T35" fmla="*/ 259 h 286"/>
                <a:gd name="T36" fmla="*/ 26 w 286"/>
                <a:gd name="T37" fmla="*/ 228 h 286"/>
                <a:gd name="T38" fmla="*/ 7 w 286"/>
                <a:gd name="T39" fmla="*/ 190 h 286"/>
                <a:gd name="T40" fmla="*/ 0 w 286"/>
                <a:gd name="T41" fmla="*/ 145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6" h="286">
                  <a:moveTo>
                    <a:pt x="0" y="145"/>
                  </a:moveTo>
                  <a:lnTo>
                    <a:pt x="7" y="99"/>
                  </a:lnTo>
                  <a:lnTo>
                    <a:pt x="26" y="61"/>
                  </a:lnTo>
                  <a:lnTo>
                    <a:pt x="61" y="30"/>
                  </a:lnTo>
                  <a:lnTo>
                    <a:pt x="99" y="8"/>
                  </a:lnTo>
                  <a:lnTo>
                    <a:pt x="144" y="0"/>
                  </a:lnTo>
                  <a:lnTo>
                    <a:pt x="186" y="8"/>
                  </a:lnTo>
                  <a:lnTo>
                    <a:pt x="228" y="30"/>
                  </a:lnTo>
                  <a:lnTo>
                    <a:pt x="259" y="61"/>
                  </a:lnTo>
                  <a:lnTo>
                    <a:pt x="278" y="99"/>
                  </a:lnTo>
                  <a:lnTo>
                    <a:pt x="285" y="145"/>
                  </a:lnTo>
                  <a:lnTo>
                    <a:pt x="278" y="190"/>
                  </a:lnTo>
                  <a:lnTo>
                    <a:pt x="259" y="228"/>
                  </a:lnTo>
                  <a:lnTo>
                    <a:pt x="228" y="259"/>
                  </a:lnTo>
                  <a:lnTo>
                    <a:pt x="186" y="281"/>
                  </a:lnTo>
                  <a:lnTo>
                    <a:pt x="144" y="285"/>
                  </a:lnTo>
                  <a:lnTo>
                    <a:pt x="99" y="281"/>
                  </a:lnTo>
                  <a:lnTo>
                    <a:pt x="61" y="259"/>
                  </a:lnTo>
                  <a:lnTo>
                    <a:pt x="26" y="228"/>
                  </a:lnTo>
                  <a:lnTo>
                    <a:pt x="7" y="190"/>
                  </a:lnTo>
                  <a:lnTo>
                    <a:pt x="0" y="145"/>
                  </a:lnTo>
                </a:path>
              </a:pathLst>
            </a:cu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Rectangle 9"/>
            <p:cNvSpPr>
              <a:spLocks noChangeArrowheads="1"/>
            </p:cNvSpPr>
            <p:nvPr/>
          </p:nvSpPr>
          <p:spPr bwMode="auto">
            <a:xfrm>
              <a:off x="4973638" y="5108575"/>
              <a:ext cx="184150" cy="92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10"/>
            <p:cNvSpPr>
              <a:spLocks noChangeArrowheads="1"/>
            </p:cNvSpPr>
            <p:nvPr/>
          </p:nvSpPr>
          <p:spPr bwMode="auto">
            <a:xfrm>
              <a:off x="5029200" y="3733800"/>
              <a:ext cx="2438400" cy="819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/>
            <a:p>
              <a:pPr eaLnBrk="0" hangingPunct="0"/>
              <a:r>
                <a:rPr lang="en-US" sz="2400"/>
                <a:t>Random Error for this x value</a:t>
              </a:r>
              <a:endParaRPr lang="en-US" sz="2400" baseline="-25000"/>
            </a:p>
          </p:txBody>
        </p:sp>
        <p:sp>
          <p:nvSpPr>
            <p:cNvPr id="10" name="Rectangle 11"/>
            <p:cNvSpPr>
              <a:spLocks noChangeArrowheads="1"/>
            </p:cNvSpPr>
            <p:nvPr/>
          </p:nvSpPr>
          <p:spPr bwMode="auto">
            <a:xfrm>
              <a:off x="1887538" y="1695450"/>
              <a:ext cx="409575" cy="638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3600"/>
                <a:t>y</a:t>
              </a:r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8288338" y="5562600"/>
              <a:ext cx="409575" cy="638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3600"/>
                <a:t>x</a:t>
              </a:r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7831138" y="2457450"/>
              <a:ext cx="455612" cy="454025"/>
            </a:xfrm>
            <a:custGeom>
              <a:avLst/>
              <a:gdLst>
                <a:gd name="T0" fmla="*/ 0 w 287"/>
                <a:gd name="T1" fmla="*/ 141 h 286"/>
                <a:gd name="T2" fmla="*/ 8 w 287"/>
                <a:gd name="T3" fmla="*/ 99 h 286"/>
                <a:gd name="T4" fmla="*/ 26 w 287"/>
                <a:gd name="T5" fmla="*/ 57 h 286"/>
                <a:gd name="T6" fmla="*/ 57 w 287"/>
                <a:gd name="T7" fmla="*/ 26 h 286"/>
                <a:gd name="T8" fmla="*/ 99 w 287"/>
                <a:gd name="T9" fmla="*/ 8 h 286"/>
                <a:gd name="T10" fmla="*/ 141 w 287"/>
                <a:gd name="T11" fmla="*/ 0 h 286"/>
                <a:gd name="T12" fmla="*/ 187 w 287"/>
                <a:gd name="T13" fmla="*/ 8 h 286"/>
                <a:gd name="T14" fmla="*/ 224 w 287"/>
                <a:gd name="T15" fmla="*/ 26 h 286"/>
                <a:gd name="T16" fmla="*/ 259 w 287"/>
                <a:gd name="T17" fmla="*/ 57 h 286"/>
                <a:gd name="T18" fmla="*/ 278 w 287"/>
                <a:gd name="T19" fmla="*/ 99 h 286"/>
                <a:gd name="T20" fmla="*/ 286 w 287"/>
                <a:gd name="T21" fmla="*/ 141 h 286"/>
                <a:gd name="T22" fmla="*/ 278 w 287"/>
                <a:gd name="T23" fmla="*/ 186 h 286"/>
                <a:gd name="T24" fmla="*/ 259 w 287"/>
                <a:gd name="T25" fmla="*/ 224 h 286"/>
                <a:gd name="T26" fmla="*/ 224 w 287"/>
                <a:gd name="T27" fmla="*/ 259 h 286"/>
                <a:gd name="T28" fmla="*/ 187 w 287"/>
                <a:gd name="T29" fmla="*/ 278 h 286"/>
                <a:gd name="T30" fmla="*/ 141 w 287"/>
                <a:gd name="T31" fmla="*/ 285 h 286"/>
                <a:gd name="T32" fmla="*/ 99 w 287"/>
                <a:gd name="T33" fmla="*/ 278 h 286"/>
                <a:gd name="T34" fmla="*/ 57 w 287"/>
                <a:gd name="T35" fmla="*/ 259 h 286"/>
                <a:gd name="T36" fmla="*/ 26 w 287"/>
                <a:gd name="T37" fmla="*/ 224 h 286"/>
                <a:gd name="T38" fmla="*/ 8 w 287"/>
                <a:gd name="T39" fmla="*/ 186 h 286"/>
                <a:gd name="T40" fmla="*/ 0 w 287"/>
                <a:gd name="T41" fmla="*/ 141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7" h="286">
                  <a:moveTo>
                    <a:pt x="0" y="141"/>
                  </a:moveTo>
                  <a:lnTo>
                    <a:pt x="8" y="99"/>
                  </a:lnTo>
                  <a:lnTo>
                    <a:pt x="26" y="57"/>
                  </a:lnTo>
                  <a:lnTo>
                    <a:pt x="57" y="26"/>
                  </a:lnTo>
                  <a:lnTo>
                    <a:pt x="99" y="8"/>
                  </a:lnTo>
                  <a:lnTo>
                    <a:pt x="141" y="0"/>
                  </a:lnTo>
                  <a:lnTo>
                    <a:pt x="187" y="8"/>
                  </a:lnTo>
                  <a:lnTo>
                    <a:pt x="224" y="26"/>
                  </a:lnTo>
                  <a:lnTo>
                    <a:pt x="259" y="57"/>
                  </a:lnTo>
                  <a:lnTo>
                    <a:pt x="278" y="99"/>
                  </a:lnTo>
                  <a:lnTo>
                    <a:pt x="286" y="141"/>
                  </a:lnTo>
                  <a:lnTo>
                    <a:pt x="278" y="186"/>
                  </a:lnTo>
                  <a:lnTo>
                    <a:pt x="259" y="224"/>
                  </a:lnTo>
                  <a:lnTo>
                    <a:pt x="224" y="259"/>
                  </a:lnTo>
                  <a:lnTo>
                    <a:pt x="187" y="278"/>
                  </a:lnTo>
                  <a:lnTo>
                    <a:pt x="141" y="285"/>
                  </a:lnTo>
                  <a:lnTo>
                    <a:pt x="99" y="278"/>
                  </a:lnTo>
                  <a:lnTo>
                    <a:pt x="57" y="259"/>
                  </a:lnTo>
                  <a:lnTo>
                    <a:pt x="26" y="224"/>
                  </a:lnTo>
                  <a:lnTo>
                    <a:pt x="8" y="186"/>
                  </a:lnTo>
                  <a:lnTo>
                    <a:pt x="0" y="141"/>
                  </a:lnTo>
                </a:path>
              </a:pathLst>
            </a:cu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2578100" y="4445000"/>
              <a:ext cx="455613" cy="455613"/>
            </a:xfrm>
            <a:custGeom>
              <a:avLst/>
              <a:gdLst>
                <a:gd name="T0" fmla="*/ 0 w 287"/>
                <a:gd name="T1" fmla="*/ 145 h 287"/>
                <a:gd name="T2" fmla="*/ 8 w 287"/>
                <a:gd name="T3" fmla="*/ 99 h 287"/>
                <a:gd name="T4" fmla="*/ 27 w 287"/>
                <a:gd name="T5" fmla="*/ 62 h 287"/>
                <a:gd name="T6" fmla="*/ 58 w 287"/>
                <a:gd name="T7" fmla="*/ 27 h 287"/>
                <a:gd name="T8" fmla="*/ 99 w 287"/>
                <a:gd name="T9" fmla="*/ 8 h 287"/>
                <a:gd name="T10" fmla="*/ 141 w 287"/>
                <a:gd name="T11" fmla="*/ 0 h 287"/>
                <a:gd name="T12" fmla="*/ 187 w 287"/>
                <a:gd name="T13" fmla="*/ 8 h 287"/>
                <a:gd name="T14" fmla="*/ 225 w 287"/>
                <a:gd name="T15" fmla="*/ 27 h 287"/>
                <a:gd name="T16" fmla="*/ 260 w 287"/>
                <a:gd name="T17" fmla="*/ 62 h 287"/>
                <a:gd name="T18" fmla="*/ 278 w 287"/>
                <a:gd name="T19" fmla="*/ 99 h 287"/>
                <a:gd name="T20" fmla="*/ 286 w 287"/>
                <a:gd name="T21" fmla="*/ 145 h 287"/>
                <a:gd name="T22" fmla="*/ 278 w 287"/>
                <a:gd name="T23" fmla="*/ 187 h 287"/>
                <a:gd name="T24" fmla="*/ 260 w 287"/>
                <a:gd name="T25" fmla="*/ 228 h 287"/>
                <a:gd name="T26" fmla="*/ 225 w 287"/>
                <a:gd name="T27" fmla="*/ 260 h 287"/>
                <a:gd name="T28" fmla="*/ 187 w 287"/>
                <a:gd name="T29" fmla="*/ 278 h 287"/>
                <a:gd name="T30" fmla="*/ 141 w 287"/>
                <a:gd name="T31" fmla="*/ 286 h 287"/>
                <a:gd name="T32" fmla="*/ 99 w 287"/>
                <a:gd name="T33" fmla="*/ 278 h 287"/>
                <a:gd name="T34" fmla="*/ 58 w 287"/>
                <a:gd name="T35" fmla="*/ 260 h 287"/>
                <a:gd name="T36" fmla="*/ 27 w 287"/>
                <a:gd name="T37" fmla="*/ 228 h 287"/>
                <a:gd name="T38" fmla="*/ 8 w 287"/>
                <a:gd name="T39" fmla="*/ 187 h 287"/>
                <a:gd name="T40" fmla="*/ 0 w 287"/>
                <a:gd name="T41" fmla="*/ 145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7" h="287">
                  <a:moveTo>
                    <a:pt x="0" y="145"/>
                  </a:moveTo>
                  <a:lnTo>
                    <a:pt x="8" y="99"/>
                  </a:lnTo>
                  <a:lnTo>
                    <a:pt x="27" y="62"/>
                  </a:lnTo>
                  <a:lnTo>
                    <a:pt x="58" y="27"/>
                  </a:lnTo>
                  <a:lnTo>
                    <a:pt x="99" y="8"/>
                  </a:lnTo>
                  <a:lnTo>
                    <a:pt x="141" y="0"/>
                  </a:lnTo>
                  <a:lnTo>
                    <a:pt x="187" y="8"/>
                  </a:lnTo>
                  <a:lnTo>
                    <a:pt x="225" y="27"/>
                  </a:lnTo>
                  <a:lnTo>
                    <a:pt x="260" y="62"/>
                  </a:lnTo>
                  <a:lnTo>
                    <a:pt x="278" y="99"/>
                  </a:lnTo>
                  <a:lnTo>
                    <a:pt x="286" y="145"/>
                  </a:lnTo>
                  <a:lnTo>
                    <a:pt x="278" y="187"/>
                  </a:lnTo>
                  <a:lnTo>
                    <a:pt x="260" y="228"/>
                  </a:lnTo>
                  <a:lnTo>
                    <a:pt x="225" y="260"/>
                  </a:lnTo>
                  <a:lnTo>
                    <a:pt x="187" y="278"/>
                  </a:lnTo>
                  <a:lnTo>
                    <a:pt x="141" y="286"/>
                  </a:lnTo>
                  <a:lnTo>
                    <a:pt x="99" y="278"/>
                  </a:lnTo>
                  <a:lnTo>
                    <a:pt x="58" y="260"/>
                  </a:lnTo>
                  <a:lnTo>
                    <a:pt x="27" y="228"/>
                  </a:lnTo>
                  <a:lnTo>
                    <a:pt x="8" y="187"/>
                  </a:lnTo>
                  <a:lnTo>
                    <a:pt x="0" y="145"/>
                  </a:lnTo>
                </a:path>
              </a:pathLst>
            </a:cu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Rectangle 15"/>
            <p:cNvSpPr>
              <a:spLocks noChangeArrowheads="1"/>
            </p:cNvSpPr>
            <p:nvPr/>
          </p:nvSpPr>
          <p:spPr bwMode="auto">
            <a:xfrm>
              <a:off x="3214688" y="4708525"/>
              <a:ext cx="184150" cy="92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7086600" y="3581400"/>
              <a:ext cx="455613" cy="454025"/>
            </a:xfrm>
            <a:custGeom>
              <a:avLst/>
              <a:gdLst>
                <a:gd name="T0" fmla="*/ 0 w 287"/>
                <a:gd name="T1" fmla="*/ 144 h 286"/>
                <a:gd name="T2" fmla="*/ 8 w 287"/>
                <a:gd name="T3" fmla="*/ 99 h 286"/>
                <a:gd name="T4" fmla="*/ 26 w 287"/>
                <a:gd name="T5" fmla="*/ 61 h 286"/>
                <a:gd name="T6" fmla="*/ 58 w 287"/>
                <a:gd name="T7" fmla="*/ 26 h 286"/>
                <a:gd name="T8" fmla="*/ 99 w 287"/>
                <a:gd name="T9" fmla="*/ 7 h 286"/>
                <a:gd name="T10" fmla="*/ 141 w 287"/>
                <a:gd name="T11" fmla="*/ 0 h 286"/>
                <a:gd name="T12" fmla="*/ 187 w 287"/>
                <a:gd name="T13" fmla="*/ 7 h 286"/>
                <a:gd name="T14" fmla="*/ 225 w 287"/>
                <a:gd name="T15" fmla="*/ 26 h 286"/>
                <a:gd name="T16" fmla="*/ 260 w 287"/>
                <a:gd name="T17" fmla="*/ 61 h 286"/>
                <a:gd name="T18" fmla="*/ 278 w 287"/>
                <a:gd name="T19" fmla="*/ 99 h 286"/>
                <a:gd name="T20" fmla="*/ 286 w 287"/>
                <a:gd name="T21" fmla="*/ 144 h 286"/>
                <a:gd name="T22" fmla="*/ 278 w 287"/>
                <a:gd name="T23" fmla="*/ 186 h 286"/>
                <a:gd name="T24" fmla="*/ 260 w 287"/>
                <a:gd name="T25" fmla="*/ 228 h 286"/>
                <a:gd name="T26" fmla="*/ 225 w 287"/>
                <a:gd name="T27" fmla="*/ 259 h 286"/>
                <a:gd name="T28" fmla="*/ 187 w 287"/>
                <a:gd name="T29" fmla="*/ 277 h 286"/>
                <a:gd name="T30" fmla="*/ 141 w 287"/>
                <a:gd name="T31" fmla="*/ 285 h 286"/>
                <a:gd name="T32" fmla="*/ 99 w 287"/>
                <a:gd name="T33" fmla="*/ 277 h 286"/>
                <a:gd name="T34" fmla="*/ 58 w 287"/>
                <a:gd name="T35" fmla="*/ 259 h 286"/>
                <a:gd name="T36" fmla="*/ 26 w 287"/>
                <a:gd name="T37" fmla="*/ 228 h 286"/>
                <a:gd name="T38" fmla="*/ 8 w 287"/>
                <a:gd name="T39" fmla="*/ 186 h 286"/>
                <a:gd name="T40" fmla="*/ 0 w 287"/>
                <a:gd name="T41" fmla="*/ 144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7" h="286">
                  <a:moveTo>
                    <a:pt x="0" y="144"/>
                  </a:moveTo>
                  <a:lnTo>
                    <a:pt x="8" y="99"/>
                  </a:lnTo>
                  <a:lnTo>
                    <a:pt x="26" y="61"/>
                  </a:lnTo>
                  <a:lnTo>
                    <a:pt x="58" y="26"/>
                  </a:lnTo>
                  <a:lnTo>
                    <a:pt x="99" y="7"/>
                  </a:lnTo>
                  <a:lnTo>
                    <a:pt x="141" y="0"/>
                  </a:lnTo>
                  <a:lnTo>
                    <a:pt x="187" y="7"/>
                  </a:lnTo>
                  <a:lnTo>
                    <a:pt x="225" y="26"/>
                  </a:lnTo>
                  <a:lnTo>
                    <a:pt x="260" y="61"/>
                  </a:lnTo>
                  <a:lnTo>
                    <a:pt x="278" y="99"/>
                  </a:lnTo>
                  <a:lnTo>
                    <a:pt x="286" y="144"/>
                  </a:lnTo>
                  <a:lnTo>
                    <a:pt x="278" y="186"/>
                  </a:lnTo>
                  <a:lnTo>
                    <a:pt x="260" y="228"/>
                  </a:lnTo>
                  <a:lnTo>
                    <a:pt x="225" y="259"/>
                  </a:lnTo>
                  <a:lnTo>
                    <a:pt x="187" y="277"/>
                  </a:lnTo>
                  <a:lnTo>
                    <a:pt x="141" y="285"/>
                  </a:lnTo>
                  <a:lnTo>
                    <a:pt x="99" y="277"/>
                  </a:lnTo>
                  <a:lnTo>
                    <a:pt x="58" y="259"/>
                  </a:lnTo>
                  <a:lnTo>
                    <a:pt x="26" y="228"/>
                  </a:lnTo>
                  <a:lnTo>
                    <a:pt x="8" y="186"/>
                  </a:lnTo>
                  <a:lnTo>
                    <a:pt x="0" y="144"/>
                  </a:lnTo>
                </a:path>
              </a:pathLst>
            </a:cu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5621338" y="2914650"/>
              <a:ext cx="455612" cy="454025"/>
            </a:xfrm>
            <a:custGeom>
              <a:avLst/>
              <a:gdLst>
                <a:gd name="T0" fmla="*/ 0 w 287"/>
                <a:gd name="T1" fmla="*/ 140 h 286"/>
                <a:gd name="T2" fmla="*/ 8 w 287"/>
                <a:gd name="T3" fmla="*/ 99 h 286"/>
                <a:gd name="T4" fmla="*/ 26 w 287"/>
                <a:gd name="T5" fmla="*/ 57 h 286"/>
                <a:gd name="T6" fmla="*/ 61 w 287"/>
                <a:gd name="T7" fmla="*/ 26 h 286"/>
                <a:gd name="T8" fmla="*/ 99 w 287"/>
                <a:gd name="T9" fmla="*/ 7 h 286"/>
                <a:gd name="T10" fmla="*/ 145 w 287"/>
                <a:gd name="T11" fmla="*/ 0 h 286"/>
                <a:gd name="T12" fmla="*/ 187 w 287"/>
                <a:gd name="T13" fmla="*/ 7 h 286"/>
                <a:gd name="T14" fmla="*/ 228 w 287"/>
                <a:gd name="T15" fmla="*/ 26 h 286"/>
                <a:gd name="T16" fmla="*/ 259 w 287"/>
                <a:gd name="T17" fmla="*/ 57 h 286"/>
                <a:gd name="T18" fmla="*/ 278 w 287"/>
                <a:gd name="T19" fmla="*/ 99 h 286"/>
                <a:gd name="T20" fmla="*/ 286 w 287"/>
                <a:gd name="T21" fmla="*/ 140 h 286"/>
                <a:gd name="T22" fmla="*/ 278 w 287"/>
                <a:gd name="T23" fmla="*/ 186 h 286"/>
                <a:gd name="T24" fmla="*/ 259 w 287"/>
                <a:gd name="T25" fmla="*/ 224 h 286"/>
                <a:gd name="T26" fmla="*/ 228 w 287"/>
                <a:gd name="T27" fmla="*/ 259 h 286"/>
                <a:gd name="T28" fmla="*/ 187 w 287"/>
                <a:gd name="T29" fmla="*/ 277 h 286"/>
                <a:gd name="T30" fmla="*/ 145 w 287"/>
                <a:gd name="T31" fmla="*/ 285 h 286"/>
                <a:gd name="T32" fmla="*/ 99 w 287"/>
                <a:gd name="T33" fmla="*/ 277 h 286"/>
                <a:gd name="T34" fmla="*/ 61 w 287"/>
                <a:gd name="T35" fmla="*/ 259 h 286"/>
                <a:gd name="T36" fmla="*/ 26 w 287"/>
                <a:gd name="T37" fmla="*/ 224 h 286"/>
                <a:gd name="T38" fmla="*/ 8 w 287"/>
                <a:gd name="T39" fmla="*/ 186 h 286"/>
                <a:gd name="T40" fmla="*/ 0 w 287"/>
                <a:gd name="T41" fmla="*/ 14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7" h="286">
                  <a:moveTo>
                    <a:pt x="0" y="140"/>
                  </a:moveTo>
                  <a:lnTo>
                    <a:pt x="8" y="99"/>
                  </a:lnTo>
                  <a:lnTo>
                    <a:pt x="26" y="57"/>
                  </a:lnTo>
                  <a:lnTo>
                    <a:pt x="61" y="26"/>
                  </a:lnTo>
                  <a:lnTo>
                    <a:pt x="99" y="7"/>
                  </a:lnTo>
                  <a:lnTo>
                    <a:pt x="145" y="0"/>
                  </a:lnTo>
                  <a:lnTo>
                    <a:pt x="187" y="7"/>
                  </a:lnTo>
                  <a:lnTo>
                    <a:pt x="228" y="26"/>
                  </a:lnTo>
                  <a:lnTo>
                    <a:pt x="259" y="57"/>
                  </a:lnTo>
                  <a:lnTo>
                    <a:pt x="278" y="99"/>
                  </a:lnTo>
                  <a:lnTo>
                    <a:pt x="286" y="140"/>
                  </a:lnTo>
                  <a:lnTo>
                    <a:pt x="278" y="186"/>
                  </a:lnTo>
                  <a:lnTo>
                    <a:pt x="259" y="224"/>
                  </a:lnTo>
                  <a:lnTo>
                    <a:pt x="228" y="259"/>
                  </a:lnTo>
                  <a:lnTo>
                    <a:pt x="187" y="277"/>
                  </a:lnTo>
                  <a:lnTo>
                    <a:pt x="145" y="285"/>
                  </a:lnTo>
                  <a:lnTo>
                    <a:pt x="99" y="277"/>
                  </a:lnTo>
                  <a:lnTo>
                    <a:pt x="61" y="259"/>
                  </a:lnTo>
                  <a:lnTo>
                    <a:pt x="26" y="224"/>
                  </a:lnTo>
                  <a:lnTo>
                    <a:pt x="8" y="186"/>
                  </a:lnTo>
                  <a:lnTo>
                    <a:pt x="0" y="140"/>
                  </a:lnTo>
                </a:path>
              </a:pathLst>
            </a:cu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Rectangle 18"/>
            <p:cNvSpPr>
              <a:spLocks noChangeArrowheads="1"/>
            </p:cNvSpPr>
            <p:nvPr/>
          </p:nvSpPr>
          <p:spPr bwMode="auto">
            <a:xfrm>
              <a:off x="2851150" y="3881438"/>
              <a:ext cx="184150" cy="92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Rectangle 19"/>
            <p:cNvSpPr>
              <a:spLocks noChangeArrowheads="1"/>
            </p:cNvSpPr>
            <p:nvPr/>
          </p:nvSpPr>
          <p:spPr bwMode="auto">
            <a:xfrm>
              <a:off x="4011613" y="2765425"/>
              <a:ext cx="184150" cy="92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Rectangle 20"/>
            <p:cNvSpPr>
              <a:spLocks noChangeArrowheads="1"/>
            </p:cNvSpPr>
            <p:nvPr/>
          </p:nvSpPr>
          <p:spPr bwMode="auto">
            <a:xfrm>
              <a:off x="4011613" y="2825750"/>
              <a:ext cx="184150" cy="92075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Rectangle 21"/>
            <p:cNvSpPr>
              <a:spLocks noChangeArrowheads="1"/>
            </p:cNvSpPr>
            <p:nvPr/>
          </p:nvSpPr>
          <p:spPr bwMode="auto">
            <a:xfrm>
              <a:off x="4511675" y="2795588"/>
              <a:ext cx="184150" cy="92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2362200" y="2209800"/>
              <a:ext cx="6323013" cy="3452813"/>
            </a:xfrm>
            <a:custGeom>
              <a:avLst/>
              <a:gdLst>
                <a:gd name="T0" fmla="*/ 1 w 3983"/>
                <a:gd name="T1" fmla="*/ 0 h 2175"/>
                <a:gd name="T2" fmla="*/ 0 w 3983"/>
                <a:gd name="T3" fmla="*/ 2175 h 2175"/>
                <a:gd name="T4" fmla="*/ 3983 w 3983"/>
                <a:gd name="T5" fmla="*/ 2175 h 2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83" h="2175">
                  <a:moveTo>
                    <a:pt x="1" y="0"/>
                  </a:moveTo>
                  <a:lnTo>
                    <a:pt x="0" y="2175"/>
                  </a:lnTo>
                  <a:lnTo>
                    <a:pt x="3983" y="2175"/>
                  </a:lnTo>
                </a:path>
              </a:pathLst>
            </a:custGeom>
            <a:noFill/>
            <a:ln w="762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Line 23"/>
            <p:cNvSpPr>
              <a:spLocks noChangeShapeType="1"/>
            </p:cNvSpPr>
            <p:nvPr/>
          </p:nvSpPr>
          <p:spPr bwMode="auto">
            <a:xfrm>
              <a:off x="1976438" y="2287588"/>
              <a:ext cx="1587" cy="1587"/>
            </a:xfrm>
            <a:prstGeom prst="line">
              <a:avLst/>
            </a:prstGeom>
            <a:noFill/>
            <a:ln w="76200">
              <a:solidFill>
                <a:srgbClr val="CDCDC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Line 24"/>
            <p:cNvSpPr>
              <a:spLocks noChangeShapeType="1"/>
            </p:cNvSpPr>
            <p:nvPr/>
          </p:nvSpPr>
          <p:spPr bwMode="auto">
            <a:xfrm>
              <a:off x="1976438" y="2847975"/>
              <a:ext cx="1587" cy="1588"/>
            </a:xfrm>
            <a:prstGeom prst="line">
              <a:avLst/>
            </a:prstGeom>
            <a:noFill/>
            <a:ln w="76200">
              <a:solidFill>
                <a:srgbClr val="CDCDC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Line 25"/>
            <p:cNvSpPr>
              <a:spLocks noChangeShapeType="1"/>
            </p:cNvSpPr>
            <p:nvPr/>
          </p:nvSpPr>
          <p:spPr bwMode="auto">
            <a:xfrm>
              <a:off x="1976438" y="3162300"/>
              <a:ext cx="1587" cy="1588"/>
            </a:xfrm>
            <a:prstGeom prst="line">
              <a:avLst/>
            </a:prstGeom>
            <a:noFill/>
            <a:ln w="76200">
              <a:solidFill>
                <a:srgbClr val="CDCDC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Line 26"/>
            <p:cNvSpPr>
              <a:spLocks noChangeShapeType="1"/>
            </p:cNvSpPr>
            <p:nvPr/>
          </p:nvSpPr>
          <p:spPr bwMode="auto">
            <a:xfrm>
              <a:off x="1976438" y="3470275"/>
              <a:ext cx="1587" cy="1588"/>
            </a:xfrm>
            <a:prstGeom prst="line">
              <a:avLst/>
            </a:prstGeom>
            <a:noFill/>
            <a:ln w="76200">
              <a:solidFill>
                <a:srgbClr val="CDCDC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Line 27"/>
            <p:cNvSpPr>
              <a:spLocks noChangeShapeType="1"/>
            </p:cNvSpPr>
            <p:nvPr/>
          </p:nvSpPr>
          <p:spPr bwMode="auto">
            <a:xfrm>
              <a:off x="1976438" y="3786188"/>
              <a:ext cx="1587" cy="1587"/>
            </a:xfrm>
            <a:prstGeom prst="line">
              <a:avLst/>
            </a:prstGeom>
            <a:noFill/>
            <a:ln w="76200">
              <a:solidFill>
                <a:srgbClr val="CDCDC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Line 28"/>
            <p:cNvSpPr>
              <a:spLocks noChangeShapeType="1"/>
            </p:cNvSpPr>
            <p:nvPr/>
          </p:nvSpPr>
          <p:spPr bwMode="auto">
            <a:xfrm>
              <a:off x="1976438" y="4100513"/>
              <a:ext cx="1587" cy="1587"/>
            </a:xfrm>
            <a:prstGeom prst="line">
              <a:avLst/>
            </a:prstGeom>
            <a:noFill/>
            <a:ln w="76200">
              <a:solidFill>
                <a:srgbClr val="CDCDC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Line 29"/>
            <p:cNvSpPr>
              <a:spLocks noChangeShapeType="1"/>
            </p:cNvSpPr>
            <p:nvPr/>
          </p:nvSpPr>
          <p:spPr bwMode="auto">
            <a:xfrm>
              <a:off x="1976438" y="4408488"/>
              <a:ext cx="1587" cy="1587"/>
            </a:xfrm>
            <a:prstGeom prst="line">
              <a:avLst/>
            </a:prstGeom>
            <a:noFill/>
            <a:ln w="76200">
              <a:solidFill>
                <a:srgbClr val="CDCDC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30"/>
            <p:cNvSpPr>
              <a:spLocks noChangeShapeType="1"/>
            </p:cNvSpPr>
            <p:nvPr/>
          </p:nvSpPr>
          <p:spPr bwMode="auto">
            <a:xfrm>
              <a:off x="1976438" y="4722813"/>
              <a:ext cx="1587" cy="1587"/>
            </a:xfrm>
            <a:prstGeom prst="line">
              <a:avLst/>
            </a:prstGeom>
            <a:noFill/>
            <a:ln w="76200">
              <a:solidFill>
                <a:srgbClr val="CDCDC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31"/>
            <p:cNvSpPr>
              <a:spLocks noChangeShapeType="1"/>
            </p:cNvSpPr>
            <p:nvPr/>
          </p:nvSpPr>
          <p:spPr bwMode="auto">
            <a:xfrm>
              <a:off x="1976438" y="5030788"/>
              <a:ext cx="1587" cy="1587"/>
            </a:xfrm>
            <a:prstGeom prst="line">
              <a:avLst/>
            </a:prstGeom>
            <a:noFill/>
            <a:ln w="76200">
              <a:solidFill>
                <a:srgbClr val="CDCDC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Line 32"/>
            <p:cNvSpPr>
              <a:spLocks noChangeShapeType="1"/>
            </p:cNvSpPr>
            <p:nvPr/>
          </p:nvSpPr>
          <p:spPr bwMode="auto">
            <a:xfrm>
              <a:off x="1976438" y="5346700"/>
              <a:ext cx="1587" cy="1588"/>
            </a:xfrm>
            <a:prstGeom prst="line">
              <a:avLst/>
            </a:prstGeom>
            <a:noFill/>
            <a:ln w="76200">
              <a:solidFill>
                <a:srgbClr val="CDCDC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Rectangle 33"/>
            <p:cNvSpPr>
              <a:spLocks noChangeArrowheads="1"/>
            </p:cNvSpPr>
            <p:nvPr/>
          </p:nvSpPr>
          <p:spPr bwMode="auto">
            <a:xfrm>
              <a:off x="1835150" y="4008438"/>
              <a:ext cx="92075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Rectangle 34"/>
            <p:cNvSpPr>
              <a:spLocks noChangeArrowheads="1"/>
            </p:cNvSpPr>
            <p:nvPr/>
          </p:nvSpPr>
          <p:spPr bwMode="auto">
            <a:xfrm>
              <a:off x="5400675" y="5935663"/>
              <a:ext cx="184150" cy="92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Rectangle 35"/>
            <p:cNvSpPr>
              <a:spLocks noChangeArrowheads="1"/>
            </p:cNvSpPr>
            <p:nvPr/>
          </p:nvSpPr>
          <p:spPr bwMode="auto">
            <a:xfrm>
              <a:off x="228600" y="2438400"/>
              <a:ext cx="2057400" cy="6985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2000"/>
                <a:t>Observed Value of y for x</a:t>
              </a:r>
              <a:r>
                <a:rPr lang="en-US" sz="2000" baseline="-25000"/>
                <a:t>i</a:t>
              </a:r>
              <a:endParaRPr lang="en-US" sz="2400" b="1" baseline="-25000"/>
            </a:p>
          </p:txBody>
        </p:sp>
        <p:sp>
          <p:nvSpPr>
            <p:cNvPr id="35" name="AutoShape 36"/>
            <p:cNvSpPr>
              <a:spLocks/>
            </p:cNvSpPr>
            <p:nvPr/>
          </p:nvSpPr>
          <p:spPr bwMode="auto">
            <a:xfrm>
              <a:off x="2039938" y="4667250"/>
              <a:ext cx="152400" cy="914400"/>
            </a:xfrm>
            <a:prstGeom prst="leftBrace">
              <a:avLst>
                <a:gd name="adj1" fmla="val 50000"/>
                <a:gd name="adj2" fmla="val 50000"/>
              </a:avLst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Line 37"/>
            <p:cNvSpPr>
              <a:spLocks noChangeShapeType="1"/>
            </p:cNvSpPr>
            <p:nvPr/>
          </p:nvSpPr>
          <p:spPr bwMode="auto">
            <a:xfrm>
              <a:off x="6781800" y="3276600"/>
              <a:ext cx="1676400" cy="1588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Line 38"/>
            <p:cNvSpPr>
              <a:spLocks noChangeShapeType="1"/>
            </p:cNvSpPr>
            <p:nvPr/>
          </p:nvSpPr>
          <p:spPr bwMode="auto">
            <a:xfrm>
              <a:off x="8458200" y="2819400"/>
              <a:ext cx="1588" cy="4572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AutoShape 39"/>
            <p:cNvSpPr>
              <a:spLocks/>
            </p:cNvSpPr>
            <p:nvPr/>
          </p:nvSpPr>
          <p:spPr bwMode="auto">
            <a:xfrm flipH="1">
              <a:off x="4173538" y="2990850"/>
              <a:ext cx="152400" cy="990600"/>
            </a:xfrm>
            <a:prstGeom prst="leftBrace">
              <a:avLst>
                <a:gd name="adj1" fmla="val 54167"/>
                <a:gd name="adj2" fmla="val 48958"/>
              </a:avLst>
            </a:prstGeom>
            <a:noFill/>
            <a:ln w="285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4021138" y="3981450"/>
              <a:ext cx="152400" cy="152400"/>
            </a:xfrm>
            <a:custGeom>
              <a:avLst/>
              <a:gdLst>
                <a:gd name="T0" fmla="*/ 0 w 286"/>
                <a:gd name="T1" fmla="*/ 145 h 286"/>
                <a:gd name="T2" fmla="*/ 7 w 286"/>
                <a:gd name="T3" fmla="*/ 99 h 286"/>
                <a:gd name="T4" fmla="*/ 26 w 286"/>
                <a:gd name="T5" fmla="*/ 61 h 286"/>
                <a:gd name="T6" fmla="*/ 61 w 286"/>
                <a:gd name="T7" fmla="*/ 30 h 286"/>
                <a:gd name="T8" fmla="*/ 99 w 286"/>
                <a:gd name="T9" fmla="*/ 8 h 286"/>
                <a:gd name="T10" fmla="*/ 144 w 286"/>
                <a:gd name="T11" fmla="*/ 0 h 286"/>
                <a:gd name="T12" fmla="*/ 186 w 286"/>
                <a:gd name="T13" fmla="*/ 8 h 286"/>
                <a:gd name="T14" fmla="*/ 228 w 286"/>
                <a:gd name="T15" fmla="*/ 30 h 286"/>
                <a:gd name="T16" fmla="*/ 259 w 286"/>
                <a:gd name="T17" fmla="*/ 61 h 286"/>
                <a:gd name="T18" fmla="*/ 278 w 286"/>
                <a:gd name="T19" fmla="*/ 99 h 286"/>
                <a:gd name="T20" fmla="*/ 285 w 286"/>
                <a:gd name="T21" fmla="*/ 145 h 286"/>
                <a:gd name="T22" fmla="*/ 278 w 286"/>
                <a:gd name="T23" fmla="*/ 190 h 286"/>
                <a:gd name="T24" fmla="*/ 259 w 286"/>
                <a:gd name="T25" fmla="*/ 228 h 286"/>
                <a:gd name="T26" fmla="*/ 228 w 286"/>
                <a:gd name="T27" fmla="*/ 259 h 286"/>
                <a:gd name="T28" fmla="*/ 186 w 286"/>
                <a:gd name="T29" fmla="*/ 281 h 286"/>
                <a:gd name="T30" fmla="*/ 144 w 286"/>
                <a:gd name="T31" fmla="*/ 285 h 286"/>
                <a:gd name="T32" fmla="*/ 99 w 286"/>
                <a:gd name="T33" fmla="*/ 281 h 286"/>
                <a:gd name="T34" fmla="*/ 61 w 286"/>
                <a:gd name="T35" fmla="*/ 259 h 286"/>
                <a:gd name="T36" fmla="*/ 26 w 286"/>
                <a:gd name="T37" fmla="*/ 228 h 286"/>
                <a:gd name="T38" fmla="*/ 7 w 286"/>
                <a:gd name="T39" fmla="*/ 190 h 286"/>
                <a:gd name="T40" fmla="*/ 0 w 286"/>
                <a:gd name="T41" fmla="*/ 145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6" h="286">
                  <a:moveTo>
                    <a:pt x="0" y="145"/>
                  </a:moveTo>
                  <a:lnTo>
                    <a:pt x="7" y="99"/>
                  </a:lnTo>
                  <a:lnTo>
                    <a:pt x="26" y="61"/>
                  </a:lnTo>
                  <a:lnTo>
                    <a:pt x="61" y="30"/>
                  </a:lnTo>
                  <a:lnTo>
                    <a:pt x="99" y="8"/>
                  </a:lnTo>
                  <a:lnTo>
                    <a:pt x="144" y="0"/>
                  </a:lnTo>
                  <a:lnTo>
                    <a:pt x="186" y="8"/>
                  </a:lnTo>
                  <a:lnTo>
                    <a:pt x="228" y="30"/>
                  </a:lnTo>
                  <a:lnTo>
                    <a:pt x="259" y="61"/>
                  </a:lnTo>
                  <a:lnTo>
                    <a:pt x="278" y="99"/>
                  </a:lnTo>
                  <a:lnTo>
                    <a:pt x="285" y="145"/>
                  </a:lnTo>
                  <a:lnTo>
                    <a:pt x="278" y="190"/>
                  </a:lnTo>
                  <a:lnTo>
                    <a:pt x="259" y="228"/>
                  </a:lnTo>
                  <a:lnTo>
                    <a:pt x="228" y="259"/>
                  </a:lnTo>
                  <a:lnTo>
                    <a:pt x="186" y="281"/>
                  </a:lnTo>
                  <a:lnTo>
                    <a:pt x="144" y="285"/>
                  </a:lnTo>
                  <a:lnTo>
                    <a:pt x="99" y="281"/>
                  </a:lnTo>
                  <a:lnTo>
                    <a:pt x="61" y="259"/>
                  </a:lnTo>
                  <a:lnTo>
                    <a:pt x="26" y="228"/>
                  </a:lnTo>
                  <a:lnTo>
                    <a:pt x="7" y="190"/>
                  </a:lnTo>
                  <a:lnTo>
                    <a:pt x="0" y="145"/>
                  </a:lnTo>
                </a:path>
              </a:pathLst>
            </a:cu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Rectangle 41"/>
            <p:cNvSpPr>
              <a:spLocks noChangeArrowheads="1"/>
            </p:cNvSpPr>
            <p:nvPr/>
          </p:nvSpPr>
          <p:spPr bwMode="auto">
            <a:xfrm>
              <a:off x="304800" y="3657600"/>
              <a:ext cx="1981200" cy="6985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2000"/>
                <a:t>Predicted Value of y for x</a:t>
              </a:r>
              <a:r>
                <a:rPr lang="en-US" sz="2000" baseline="-25000"/>
                <a:t>i</a:t>
              </a:r>
              <a:r>
                <a:rPr lang="en-US" sz="2000"/>
                <a:t> </a:t>
              </a:r>
            </a:p>
          </p:txBody>
        </p:sp>
        <p:graphicFrame>
          <p:nvGraphicFramePr>
            <p:cNvPr id="41" name="Object 4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01635891"/>
                </p:ext>
              </p:extLst>
            </p:nvPr>
          </p:nvGraphicFramePr>
          <p:xfrm>
            <a:off x="3919538" y="1524000"/>
            <a:ext cx="3448050" cy="776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94" name="Equation" r:id="rId3" imgW="1015920" imgH="228600" progId="Equation.3">
                    <p:embed/>
                  </p:oleObj>
                </mc:Choice>
                <mc:Fallback>
                  <p:oleObj name="Equation" r:id="rId3" imgW="101592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19538" y="1524000"/>
                          <a:ext cx="3448050" cy="776288"/>
                        </a:xfrm>
                        <a:prstGeom prst="rect">
                          <a:avLst/>
                        </a:prstGeom>
                        <a:solidFill>
                          <a:srgbClr val="FFFFCC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2" name="Text Box 43"/>
            <p:cNvSpPr txBox="1">
              <a:spLocks noChangeArrowheads="1"/>
            </p:cNvSpPr>
            <p:nvPr/>
          </p:nvSpPr>
          <p:spPr bwMode="auto">
            <a:xfrm>
              <a:off x="3944938" y="5581650"/>
              <a:ext cx="3810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/>
                <a:t>x</a:t>
              </a:r>
              <a:r>
                <a:rPr lang="en-US" sz="2400" baseline="-25000"/>
                <a:t>i</a:t>
              </a:r>
            </a:p>
          </p:txBody>
        </p:sp>
        <p:sp>
          <p:nvSpPr>
            <p:cNvPr id="43" name="Freeform 44"/>
            <p:cNvSpPr>
              <a:spLocks/>
            </p:cNvSpPr>
            <p:nvPr/>
          </p:nvSpPr>
          <p:spPr bwMode="auto">
            <a:xfrm>
              <a:off x="3868738" y="2533650"/>
              <a:ext cx="455612" cy="454025"/>
            </a:xfrm>
            <a:custGeom>
              <a:avLst/>
              <a:gdLst>
                <a:gd name="T0" fmla="*/ 0 w 287"/>
                <a:gd name="T1" fmla="*/ 144 h 286"/>
                <a:gd name="T2" fmla="*/ 8 w 287"/>
                <a:gd name="T3" fmla="*/ 99 h 286"/>
                <a:gd name="T4" fmla="*/ 26 w 287"/>
                <a:gd name="T5" fmla="*/ 61 h 286"/>
                <a:gd name="T6" fmla="*/ 61 w 287"/>
                <a:gd name="T7" fmla="*/ 30 h 286"/>
                <a:gd name="T8" fmla="*/ 99 w 287"/>
                <a:gd name="T9" fmla="*/ 8 h 286"/>
                <a:gd name="T10" fmla="*/ 145 w 287"/>
                <a:gd name="T11" fmla="*/ 0 h 286"/>
                <a:gd name="T12" fmla="*/ 187 w 287"/>
                <a:gd name="T13" fmla="*/ 8 h 286"/>
                <a:gd name="T14" fmla="*/ 228 w 287"/>
                <a:gd name="T15" fmla="*/ 30 h 286"/>
                <a:gd name="T16" fmla="*/ 259 w 287"/>
                <a:gd name="T17" fmla="*/ 61 h 286"/>
                <a:gd name="T18" fmla="*/ 278 w 287"/>
                <a:gd name="T19" fmla="*/ 99 h 286"/>
                <a:gd name="T20" fmla="*/ 286 w 287"/>
                <a:gd name="T21" fmla="*/ 144 h 286"/>
                <a:gd name="T22" fmla="*/ 278 w 287"/>
                <a:gd name="T23" fmla="*/ 190 h 286"/>
                <a:gd name="T24" fmla="*/ 259 w 287"/>
                <a:gd name="T25" fmla="*/ 228 h 286"/>
                <a:gd name="T26" fmla="*/ 228 w 287"/>
                <a:gd name="T27" fmla="*/ 259 h 286"/>
                <a:gd name="T28" fmla="*/ 187 w 287"/>
                <a:gd name="T29" fmla="*/ 281 h 286"/>
                <a:gd name="T30" fmla="*/ 145 w 287"/>
                <a:gd name="T31" fmla="*/ 285 h 286"/>
                <a:gd name="T32" fmla="*/ 99 w 287"/>
                <a:gd name="T33" fmla="*/ 281 h 286"/>
                <a:gd name="T34" fmla="*/ 61 w 287"/>
                <a:gd name="T35" fmla="*/ 259 h 286"/>
                <a:gd name="T36" fmla="*/ 26 w 287"/>
                <a:gd name="T37" fmla="*/ 228 h 286"/>
                <a:gd name="T38" fmla="*/ 8 w 287"/>
                <a:gd name="T39" fmla="*/ 190 h 286"/>
                <a:gd name="T40" fmla="*/ 0 w 287"/>
                <a:gd name="T41" fmla="*/ 144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7" h="286">
                  <a:moveTo>
                    <a:pt x="0" y="144"/>
                  </a:moveTo>
                  <a:lnTo>
                    <a:pt x="8" y="99"/>
                  </a:lnTo>
                  <a:lnTo>
                    <a:pt x="26" y="61"/>
                  </a:lnTo>
                  <a:lnTo>
                    <a:pt x="61" y="30"/>
                  </a:lnTo>
                  <a:lnTo>
                    <a:pt x="99" y="8"/>
                  </a:lnTo>
                  <a:lnTo>
                    <a:pt x="145" y="0"/>
                  </a:lnTo>
                  <a:lnTo>
                    <a:pt x="187" y="8"/>
                  </a:lnTo>
                  <a:lnTo>
                    <a:pt x="228" y="30"/>
                  </a:lnTo>
                  <a:lnTo>
                    <a:pt x="259" y="61"/>
                  </a:lnTo>
                  <a:lnTo>
                    <a:pt x="278" y="99"/>
                  </a:lnTo>
                  <a:lnTo>
                    <a:pt x="286" y="144"/>
                  </a:lnTo>
                  <a:lnTo>
                    <a:pt x="278" y="190"/>
                  </a:lnTo>
                  <a:lnTo>
                    <a:pt x="259" y="228"/>
                  </a:lnTo>
                  <a:lnTo>
                    <a:pt x="228" y="259"/>
                  </a:lnTo>
                  <a:lnTo>
                    <a:pt x="187" y="281"/>
                  </a:lnTo>
                  <a:lnTo>
                    <a:pt x="145" y="285"/>
                  </a:lnTo>
                  <a:lnTo>
                    <a:pt x="99" y="281"/>
                  </a:lnTo>
                  <a:lnTo>
                    <a:pt x="61" y="259"/>
                  </a:lnTo>
                  <a:lnTo>
                    <a:pt x="26" y="228"/>
                  </a:lnTo>
                  <a:lnTo>
                    <a:pt x="8" y="190"/>
                  </a:lnTo>
                  <a:lnTo>
                    <a:pt x="0" y="144"/>
                  </a:lnTo>
                </a:path>
              </a:pathLst>
            </a:cu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Line 45"/>
            <p:cNvSpPr>
              <a:spLocks noChangeShapeType="1"/>
            </p:cNvSpPr>
            <p:nvPr/>
          </p:nvSpPr>
          <p:spPr bwMode="auto">
            <a:xfrm flipH="1" flipV="1">
              <a:off x="4800600" y="3657600"/>
              <a:ext cx="30480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5" name="Line 46"/>
            <p:cNvSpPr>
              <a:spLocks noChangeShapeType="1"/>
            </p:cNvSpPr>
            <p:nvPr/>
          </p:nvSpPr>
          <p:spPr bwMode="auto">
            <a:xfrm>
              <a:off x="6629400" y="2286000"/>
              <a:ext cx="838200" cy="762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6" name="Rectangle 47"/>
            <p:cNvSpPr>
              <a:spLocks noChangeArrowheads="1"/>
            </p:cNvSpPr>
            <p:nvPr/>
          </p:nvSpPr>
          <p:spPr bwMode="auto">
            <a:xfrm>
              <a:off x="7010400" y="3200400"/>
              <a:ext cx="1676400" cy="4540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/>
            <a:p>
              <a:pPr eaLnBrk="0" hangingPunct="0"/>
              <a:r>
                <a:rPr lang="en-US" sz="2400" dirty="0"/>
                <a:t>Slope = </a:t>
              </a:r>
              <a:r>
                <a:rPr lang="el-GR" sz="2400" dirty="0">
                  <a:cs typeface="Arial" pitchFamily="34" charset="0"/>
                </a:rPr>
                <a:t>β</a:t>
              </a:r>
              <a:r>
                <a:rPr lang="en-US" sz="2400" baseline="-25000" dirty="0">
                  <a:cs typeface="Arial" pitchFamily="34" charset="0"/>
                </a:rPr>
                <a:t>1</a:t>
              </a:r>
              <a:endParaRPr lang="el-GR" sz="2400" baseline="-25000" dirty="0">
                <a:cs typeface="Arial" pitchFamily="34" charset="0"/>
              </a:endParaRPr>
            </a:p>
          </p:txBody>
        </p:sp>
        <p:sp>
          <p:nvSpPr>
            <p:cNvPr id="47" name="Text Box 49"/>
            <p:cNvSpPr txBox="1">
              <a:spLocks noChangeArrowheads="1"/>
            </p:cNvSpPr>
            <p:nvPr/>
          </p:nvSpPr>
          <p:spPr bwMode="auto">
            <a:xfrm>
              <a:off x="4267200" y="3124200"/>
              <a:ext cx="533400" cy="5794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l-GR" sz="3200">
                  <a:cs typeface="Arial" pitchFamily="34" charset="0"/>
                </a:rPr>
                <a:t>ε</a:t>
              </a:r>
              <a:r>
                <a:rPr lang="en-US" sz="3200" baseline="-25000">
                  <a:cs typeface="Arial" pitchFamily="34" charset="0"/>
                </a:rPr>
                <a:t>i</a:t>
              </a:r>
              <a:endParaRPr lang="el-GR" sz="3200" baseline="-25000">
                <a:cs typeface="Arial" pitchFamily="34" charset="0"/>
              </a:endParaRPr>
            </a:p>
          </p:txBody>
        </p:sp>
      </p:grpSp>
      <p:sp>
        <p:nvSpPr>
          <p:cNvPr id="49" name="Rectangle 48"/>
          <p:cNvSpPr/>
          <p:nvPr/>
        </p:nvSpPr>
        <p:spPr>
          <a:xfrm>
            <a:off x="1400244" y="4320658"/>
            <a:ext cx="5492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400" dirty="0" smtClean="0"/>
              <a:t>β</a:t>
            </a:r>
            <a:r>
              <a:rPr lang="en-US" sz="2400" baseline="-25000" dirty="0" smtClean="0"/>
              <a:t>0</a:t>
            </a:r>
            <a:endParaRPr lang="ar-SA" sz="2400" baseline="-25000" dirty="0"/>
          </a:p>
        </p:txBody>
      </p:sp>
      <p:sp>
        <p:nvSpPr>
          <p:cNvPr id="50" name="Footer Placeholder 4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650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202776" cy="914400"/>
          </a:xfrm>
        </p:spPr>
        <p:txBody>
          <a:bodyPr>
            <a:normAutofit/>
          </a:bodyPr>
          <a:lstStyle/>
          <a:p>
            <a:pPr rtl="0"/>
            <a:r>
              <a:rPr lang="en-US" b="1" dirty="0"/>
              <a:t>Linear Regression </a:t>
            </a:r>
            <a:r>
              <a:rPr lang="en-US" b="1" dirty="0" smtClean="0"/>
              <a:t>Assumptions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371600"/>
            <a:ext cx="7848600" cy="4495800"/>
          </a:xfrm>
        </p:spPr>
        <p:txBody>
          <a:bodyPr>
            <a:noAutofit/>
          </a:bodyPr>
          <a:lstStyle/>
          <a:p>
            <a:pPr marL="320675" indent="-320675" algn="l" defTabSz="852488" rtl="0">
              <a:spcBef>
                <a:spcPct val="40000"/>
              </a:spcBef>
            </a:pPr>
            <a:r>
              <a:rPr lang="en-US" sz="2800" dirty="0">
                <a:solidFill>
                  <a:schemeClr val="tx2"/>
                </a:solidFill>
              </a:rPr>
              <a:t>The assumption of </a:t>
            </a:r>
            <a:r>
              <a:rPr lang="en-US" sz="2800" dirty="0" smtClean="0">
                <a:solidFill>
                  <a:schemeClr val="tx2"/>
                </a:solidFill>
              </a:rPr>
              <a:t>linearity</a:t>
            </a:r>
          </a:p>
          <a:p>
            <a:pPr marL="599757" lvl="1" indent="-320675" algn="l" defTabSz="852488" rtl="0">
              <a:spcBef>
                <a:spcPct val="40000"/>
              </a:spcBef>
            </a:pPr>
            <a:r>
              <a:rPr lang="en-US" dirty="0">
                <a:solidFill>
                  <a:schemeClr val="tx2"/>
                </a:solidFill>
              </a:rPr>
              <a:t>The relationship </a:t>
            </a:r>
            <a:r>
              <a:rPr lang="en-US" dirty="0" smtClean="0">
                <a:solidFill>
                  <a:schemeClr val="tx2"/>
                </a:solidFill>
              </a:rPr>
              <a:t>between the dependent and independent variables is linear.</a:t>
            </a:r>
            <a:endParaRPr lang="en-US" dirty="0">
              <a:solidFill>
                <a:schemeClr val="tx2"/>
              </a:solidFill>
            </a:endParaRPr>
          </a:p>
          <a:p>
            <a:pPr marL="320675" indent="-320675" algn="l" defTabSz="852488" rtl="0">
              <a:spcBef>
                <a:spcPct val="40000"/>
              </a:spcBef>
            </a:pPr>
            <a:r>
              <a:rPr lang="en-US" sz="2800" dirty="0">
                <a:solidFill>
                  <a:schemeClr val="tx2"/>
                </a:solidFill>
              </a:rPr>
              <a:t>The assumption of </a:t>
            </a:r>
            <a:r>
              <a:rPr lang="en-US" sz="2800" dirty="0" smtClean="0">
                <a:solidFill>
                  <a:schemeClr val="tx2"/>
                </a:solidFill>
              </a:rPr>
              <a:t>homoscedasticity</a:t>
            </a:r>
          </a:p>
          <a:p>
            <a:pPr marL="599757" lvl="1" indent="-320675" algn="l" defTabSz="852488" rtl="0">
              <a:spcBef>
                <a:spcPct val="40000"/>
              </a:spcBef>
            </a:pPr>
            <a:r>
              <a:rPr lang="en-US" dirty="0">
                <a:solidFill>
                  <a:schemeClr val="tx2"/>
                </a:solidFill>
              </a:rPr>
              <a:t>The errors have the same variance</a:t>
            </a:r>
          </a:p>
          <a:p>
            <a:pPr marL="320675" indent="-320675" algn="l" defTabSz="852488" rtl="0">
              <a:spcBef>
                <a:spcPct val="40000"/>
              </a:spcBef>
            </a:pPr>
            <a:r>
              <a:rPr lang="en-US" sz="2800" dirty="0">
                <a:solidFill>
                  <a:schemeClr val="tx2"/>
                </a:solidFill>
              </a:rPr>
              <a:t>The assumption of independence</a:t>
            </a:r>
          </a:p>
          <a:p>
            <a:pPr marL="599757" lvl="1" indent="-320675" algn="l" defTabSz="852488" rtl="0">
              <a:spcBef>
                <a:spcPct val="40000"/>
              </a:spcBef>
            </a:pPr>
            <a:r>
              <a:rPr lang="en-US" dirty="0">
                <a:solidFill>
                  <a:schemeClr val="tx2"/>
                </a:solidFill>
              </a:rPr>
              <a:t>The errors are independent of each </a:t>
            </a:r>
            <a:r>
              <a:rPr lang="en-US" dirty="0" smtClean="0">
                <a:solidFill>
                  <a:schemeClr val="tx2"/>
                </a:solidFill>
              </a:rPr>
              <a:t>other</a:t>
            </a:r>
          </a:p>
          <a:p>
            <a:pPr marL="320675" indent="-320675" algn="l" defTabSz="852488" rtl="0">
              <a:spcBef>
                <a:spcPct val="40000"/>
              </a:spcBef>
            </a:pPr>
            <a:r>
              <a:rPr lang="en-US" sz="2800" dirty="0" smtClean="0">
                <a:solidFill>
                  <a:schemeClr val="tx2"/>
                </a:solidFill>
              </a:rPr>
              <a:t>The </a:t>
            </a:r>
            <a:r>
              <a:rPr lang="en-US" sz="2800" dirty="0">
                <a:solidFill>
                  <a:schemeClr val="tx2"/>
                </a:solidFill>
              </a:rPr>
              <a:t>assumption of </a:t>
            </a:r>
            <a:r>
              <a:rPr lang="en-US" sz="2800" dirty="0" smtClean="0">
                <a:solidFill>
                  <a:schemeClr val="tx2"/>
                </a:solidFill>
              </a:rPr>
              <a:t>normality</a:t>
            </a:r>
          </a:p>
          <a:p>
            <a:pPr marL="599757" lvl="1" indent="-320675" algn="l" defTabSz="852488" rtl="0">
              <a:spcBef>
                <a:spcPct val="40000"/>
              </a:spcBef>
            </a:pPr>
            <a:r>
              <a:rPr lang="en-US" dirty="0">
                <a:solidFill>
                  <a:schemeClr val="tx2"/>
                </a:solidFill>
              </a:rPr>
              <a:t>The errors are normally distributed</a:t>
            </a:r>
          </a:p>
          <a:p>
            <a:pPr marL="320675" indent="-320675" algn="l" defTabSz="852488" rtl="0">
              <a:spcBef>
                <a:spcPct val="40000"/>
              </a:spcBef>
            </a:pP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384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202776" cy="533400"/>
          </a:xfrm>
        </p:spPr>
        <p:txBody>
          <a:bodyPr>
            <a:normAutofit fontScale="90000"/>
          </a:bodyPr>
          <a:lstStyle/>
          <a:p>
            <a:pPr rtl="0"/>
            <a:r>
              <a:rPr lang="en-US" b="1" dirty="0"/>
              <a:t>Estimated Regression Model</a:t>
            </a:r>
          </a:p>
        </p:txBody>
      </p:sp>
      <p:sp>
        <p:nvSpPr>
          <p:cNvPr id="5" name="Rectangle 4"/>
          <p:cNvSpPr/>
          <p:nvPr/>
        </p:nvSpPr>
        <p:spPr>
          <a:xfrm>
            <a:off x="685800" y="1184701"/>
            <a:ext cx="7239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US" sz="2400" dirty="0"/>
              <a:t>The sample regression line provides an </a:t>
            </a:r>
            <a:r>
              <a:rPr lang="en-US" sz="2400" dirty="0">
                <a:solidFill>
                  <a:srgbClr val="C00000"/>
                </a:solidFill>
              </a:rPr>
              <a:t>estimate </a:t>
            </a:r>
            <a:r>
              <a:rPr lang="en-US" sz="2400" dirty="0"/>
              <a:t>of the population regression line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990600" y="2438400"/>
            <a:ext cx="7467600" cy="2819400"/>
            <a:chOff x="1219200" y="2819400"/>
            <a:chExt cx="7015163" cy="2363788"/>
          </a:xfrm>
        </p:grpSpPr>
        <p:graphicFrame>
          <p:nvGraphicFramePr>
            <p:cNvPr id="8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86484467"/>
                </p:ext>
              </p:extLst>
            </p:nvPr>
          </p:nvGraphicFramePr>
          <p:xfrm>
            <a:off x="2590800" y="4191000"/>
            <a:ext cx="3573463" cy="9921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70" name="Equation" r:id="rId3" imgW="825480" imgH="228600" progId="Equation.3">
                    <p:embed/>
                  </p:oleObj>
                </mc:Choice>
                <mc:Fallback>
                  <p:oleObj name="Equation" r:id="rId3" imgW="82548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90800" y="4191000"/>
                          <a:ext cx="3573463" cy="992188"/>
                        </a:xfrm>
                        <a:prstGeom prst="rect">
                          <a:avLst/>
                        </a:prstGeom>
                        <a:solidFill>
                          <a:srgbClr val="FFFFCC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Rectangle 5"/>
            <p:cNvSpPr>
              <a:spLocks noChangeArrowheads="1"/>
            </p:cNvSpPr>
            <p:nvPr/>
          </p:nvSpPr>
          <p:spPr bwMode="auto">
            <a:xfrm>
              <a:off x="3429000" y="2819400"/>
              <a:ext cx="1828800" cy="1003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000" dirty="0"/>
                <a:t>Estimate of the regression </a:t>
              </a:r>
              <a:br>
                <a:rPr lang="en-US" sz="2000" dirty="0"/>
              </a:br>
              <a:r>
                <a:rPr lang="en-US" sz="2000" dirty="0"/>
                <a:t>intercept</a:t>
              </a:r>
              <a:endParaRPr lang="en-US" sz="2000" baseline="-25000" dirty="0"/>
            </a:p>
          </p:txBody>
        </p:sp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5410200" y="2895600"/>
              <a:ext cx="2057400" cy="8969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000" dirty="0"/>
                <a:t>Estimate of the regression slope</a:t>
              </a:r>
              <a:br>
                <a:rPr lang="en-US" sz="2000" dirty="0"/>
              </a:br>
              <a:endParaRPr lang="en-US" sz="2000" baseline="-25000" dirty="0"/>
            </a:p>
          </p:txBody>
        </p:sp>
        <p:sp>
          <p:nvSpPr>
            <p:cNvPr id="11" name="Line 7"/>
            <p:cNvSpPr>
              <a:spLocks noChangeShapeType="1"/>
            </p:cNvSpPr>
            <p:nvPr/>
          </p:nvSpPr>
          <p:spPr bwMode="auto">
            <a:xfrm>
              <a:off x="3810000" y="3810000"/>
              <a:ext cx="76200" cy="4572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8"/>
            <p:cNvSpPr>
              <a:spLocks noChangeShapeType="1"/>
            </p:cNvSpPr>
            <p:nvPr/>
          </p:nvSpPr>
          <p:spPr bwMode="auto">
            <a:xfrm flipH="1">
              <a:off x="5410200" y="3581400"/>
              <a:ext cx="228600" cy="7620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Rectangle 9"/>
            <p:cNvSpPr>
              <a:spLocks noChangeArrowheads="1"/>
            </p:cNvSpPr>
            <p:nvPr/>
          </p:nvSpPr>
          <p:spPr bwMode="auto">
            <a:xfrm>
              <a:off x="1219200" y="2819400"/>
              <a:ext cx="1752600" cy="1003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000" dirty="0"/>
                <a:t>Estimated  (or predicted) y value</a:t>
              </a:r>
              <a:endParaRPr lang="en-US" sz="2000" baseline="-25000" dirty="0"/>
            </a:p>
          </p:txBody>
        </p:sp>
        <p:sp>
          <p:nvSpPr>
            <p:cNvPr id="14" name="Line 10"/>
            <p:cNvSpPr>
              <a:spLocks noChangeShapeType="1"/>
            </p:cNvSpPr>
            <p:nvPr/>
          </p:nvSpPr>
          <p:spPr bwMode="auto">
            <a:xfrm>
              <a:off x="2133600" y="3810000"/>
              <a:ext cx="533400" cy="533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Rectangle 11"/>
            <p:cNvSpPr>
              <a:spLocks noChangeArrowheads="1"/>
            </p:cNvSpPr>
            <p:nvPr/>
          </p:nvSpPr>
          <p:spPr bwMode="auto">
            <a:xfrm>
              <a:off x="6629400" y="3962400"/>
              <a:ext cx="1604963" cy="6985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000"/>
                <a:t>Independent variable</a:t>
              </a:r>
            </a:p>
          </p:txBody>
        </p:sp>
        <p:sp>
          <p:nvSpPr>
            <p:cNvPr id="16" name="Line 12"/>
            <p:cNvSpPr>
              <a:spLocks noChangeShapeType="1"/>
            </p:cNvSpPr>
            <p:nvPr/>
          </p:nvSpPr>
          <p:spPr bwMode="auto">
            <a:xfrm flipH="1">
              <a:off x="6096000" y="4343400"/>
              <a:ext cx="53340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" name="Rectangle 5"/>
          <p:cNvSpPr/>
          <p:nvPr/>
        </p:nvSpPr>
        <p:spPr>
          <a:xfrm>
            <a:off x="1229832" y="5562600"/>
            <a:ext cx="7086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 dirty="0">
                <a:solidFill>
                  <a:srgbClr val="C00000"/>
                </a:solidFill>
              </a:rPr>
              <a:t>The individual random error terms  </a:t>
            </a:r>
            <a:r>
              <a:rPr lang="en-US" b="1" dirty="0" err="1">
                <a:solidFill>
                  <a:srgbClr val="C00000"/>
                </a:solidFill>
              </a:rPr>
              <a:t>e</a:t>
            </a:r>
            <a:r>
              <a:rPr lang="en-US" b="1" baseline="-25000" dirty="0" err="1">
                <a:solidFill>
                  <a:srgbClr val="C00000"/>
                </a:solidFill>
              </a:rPr>
              <a:t>i</a:t>
            </a:r>
            <a:r>
              <a:rPr lang="en-US" b="1" dirty="0">
                <a:solidFill>
                  <a:srgbClr val="C00000"/>
                </a:solidFill>
              </a:rPr>
              <a:t>  have a mean of zero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451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202776" cy="685800"/>
          </a:xfrm>
        </p:spPr>
        <p:txBody>
          <a:bodyPr/>
          <a:lstStyle/>
          <a:p>
            <a:pPr rtl="0"/>
            <a:r>
              <a:rPr lang="en-US" b="1" dirty="0"/>
              <a:t>Least Squares </a:t>
            </a:r>
            <a:r>
              <a:rPr lang="en-US" b="1" dirty="0" smtClean="0"/>
              <a:t>Method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95400"/>
            <a:ext cx="7202776" cy="4495800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/>
              <a:t>b</a:t>
            </a:r>
            <a:r>
              <a:rPr lang="en-US" sz="2800" baseline="-25000" dirty="0"/>
              <a:t>0</a:t>
            </a:r>
            <a:r>
              <a:rPr lang="en-US" sz="2800" dirty="0"/>
              <a:t>  and  b</a:t>
            </a:r>
            <a:r>
              <a:rPr lang="en-US" sz="2800" baseline="-25000" dirty="0"/>
              <a:t>1</a:t>
            </a:r>
            <a:r>
              <a:rPr lang="en-US" sz="2800" dirty="0"/>
              <a:t>  are </a:t>
            </a:r>
            <a:r>
              <a:rPr lang="en-US" sz="2800" dirty="0" smtClean="0"/>
              <a:t>called </a:t>
            </a:r>
            <a:r>
              <a:rPr lang="en-US" sz="2800" dirty="0"/>
              <a:t>the </a:t>
            </a:r>
            <a:r>
              <a:rPr lang="en-US" sz="2800" i="1" dirty="0">
                <a:solidFill>
                  <a:srgbClr val="FF1C1C"/>
                </a:solidFill>
              </a:rPr>
              <a:t>regression </a:t>
            </a:r>
            <a:r>
              <a:rPr lang="en-US" sz="2800" i="1" dirty="0" smtClean="0">
                <a:solidFill>
                  <a:srgbClr val="FF1C1C"/>
                </a:solidFill>
              </a:rPr>
              <a:t>coefficients</a:t>
            </a:r>
            <a:r>
              <a:rPr lang="en-US" sz="3200" dirty="0" smtClean="0"/>
              <a:t> and </a:t>
            </a:r>
            <a:r>
              <a:rPr lang="en-US" sz="2800" dirty="0" smtClean="0"/>
              <a:t>obtained </a:t>
            </a:r>
            <a:r>
              <a:rPr lang="en-US" sz="2800" dirty="0"/>
              <a:t>by finding the values of  b</a:t>
            </a:r>
            <a:r>
              <a:rPr lang="en-US" sz="2800" baseline="-25000" dirty="0"/>
              <a:t>0</a:t>
            </a:r>
            <a:r>
              <a:rPr lang="en-US" sz="2800" dirty="0"/>
              <a:t>  and  b</a:t>
            </a:r>
            <a:r>
              <a:rPr lang="en-US" sz="2800" baseline="-25000" dirty="0"/>
              <a:t>1</a:t>
            </a:r>
            <a:r>
              <a:rPr lang="en-US" sz="2800" dirty="0"/>
              <a:t>  that </a:t>
            </a:r>
            <a:r>
              <a:rPr lang="en-US" sz="2800" dirty="0">
                <a:solidFill>
                  <a:srgbClr val="C00000"/>
                </a:solidFill>
              </a:rPr>
              <a:t>minimize the sum of the squared residuals</a:t>
            </a:r>
          </a:p>
          <a:p>
            <a:pPr algn="l" rtl="0"/>
            <a:endParaRPr lang="en-US" sz="28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3586233"/>
              </p:ext>
            </p:extLst>
          </p:nvPr>
        </p:nvGraphicFramePr>
        <p:xfrm>
          <a:off x="1600200" y="3276600"/>
          <a:ext cx="4927600" cy="1573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8" name="Equation" r:id="rId3" imgW="1663560" imgH="533160" progId="Equation.3">
                  <p:embed/>
                </p:oleObj>
              </mc:Choice>
              <mc:Fallback>
                <p:oleObj name="Equation" r:id="rId3" imgW="1663560" imgH="533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3276600"/>
                        <a:ext cx="4927600" cy="15732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914400" y="4953000"/>
                <a:ext cx="7543800" cy="10994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Define a residual </a:t>
                </a:r>
                <a:r>
                  <a:rPr lang="en-US" sz="2400" b="1" i="1" dirty="0" smtClean="0"/>
                  <a:t>e</a:t>
                </a:r>
                <a:r>
                  <a:rPr lang="en-US" dirty="0" smtClean="0"/>
                  <a:t> as </a:t>
                </a:r>
                <a:r>
                  <a:rPr lang="en-US" dirty="0"/>
                  <a:t>the difference between the observed  </a:t>
                </a:r>
                <a:r>
                  <a:rPr lang="en-US" sz="2000" i="1" dirty="0" smtClean="0"/>
                  <a:t>y</a:t>
                </a:r>
                <a:r>
                  <a:rPr lang="en-US" dirty="0" smtClean="0"/>
                  <a:t>   </a:t>
                </a:r>
                <a:r>
                  <a:rPr lang="en-US" dirty="0"/>
                  <a:t>and fitted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/>
                          </a:rPr>
                          <m:t>𝑦</m:t>
                        </m:r>
                      </m:e>
                    </m:acc>
                  </m:oMath>
                </a14:m>
                <a:r>
                  <a:rPr lang="en-US" dirty="0" smtClean="0"/>
                  <a:t>  , </a:t>
                </a:r>
                <a:r>
                  <a:rPr lang="en-US" dirty="0"/>
                  <a:t>that is, </a:t>
                </a:r>
                <a:r>
                  <a:rPr lang="en-US" dirty="0" smtClean="0"/>
                  <a:t>Residuals </a:t>
                </a:r>
                <a:r>
                  <a:rPr lang="en-US" dirty="0"/>
                  <a:t>are interpreted as estimates of random errors </a:t>
                </a:r>
                <a:r>
                  <a:rPr lang="en-US" b="1" i="1" dirty="0"/>
                  <a:t>e</a:t>
                </a:r>
                <a:r>
                  <a:rPr lang="en-US" dirty="0" smtClean="0"/>
                  <a:t>‘s</a:t>
                </a:r>
                <a:endParaRPr lang="ar-SA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0" y="4953000"/>
                <a:ext cx="7543800" cy="1099468"/>
              </a:xfrm>
              <a:prstGeom prst="rect">
                <a:avLst/>
              </a:prstGeom>
              <a:blipFill rotWithShape="1">
                <a:blip r:embed="rId5"/>
                <a:stretch>
                  <a:fillRect l="-646" t="-4444" r="-242" b="-6667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019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8229600" cy="868362"/>
          </a:xfrm>
        </p:spPr>
        <p:txBody>
          <a:bodyPr>
            <a:normAutofit/>
          </a:bodyPr>
          <a:lstStyle/>
          <a:p>
            <a:pPr rtl="0"/>
            <a:r>
              <a:rPr lang="en-US" b="1" dirty="0"/>
              <a:t>The Least Squares </a:t>
            </a:r>
            <a:r>
              <a:rPr lang="en-US" b="1" dirty="0" smtClean="0"/>
              <a:t>Equation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65237"/>
            <a:ext cx="8229600" cy="4906963"/>
          </a:xfrm>
        </p:spPr>
        <p:txBody>
          <a:bodyPr>
            <a:normAutofit fontScale="92500" lnSpcReduction="10000"/>
          </a:bodyPr>
          <a:lstStyle/>
          <a:p>
            <a:pPr marL="342900" lvl="1" indent="-342900" algn="l" rtl="0">
              <a:lnSpc>
                <a:spcPct val="110000"/>
              </a:lnSpc>
              <a:spcBef>
                <a:spcPct val="45000"/>
              </a:spcBef>
              <a:buFont typeface="Arial" pitchFamily="34" charset="0"/>
              <a:buChar char="•"/>
            </a:pPr>
            <a:r>
              <a:rPr lang="en-US" sz="3200" dirty="0"/>
              <a:t>The formulas for  b1  and  b0  are: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>
              <a:lnSpc>
                <a:spcPct val="110000"/>
              </a:lnSpc>
              <a:spcBef>
                <a:spcPct val="45000"/>
              </a:spcBef>
            </a:pPr>
            <a:r>
              <a:rPr lang="en-US" dirty="0"/>
              <a:t>b</a:t>
            </a:r>
            <a:r>
              <a:rPr lang="en-US" baseline="-25000" dirty="0"/>
              <a:t>0</a:t>
            </a:r>
            <a:r>
              <a:rPr lang="en-US" dirty="0"/>
              <a:t> is the estimated average value of y when the value of x is </a:t>
            </a:r>
            <a:r>
              <a:rPr lang="en-US" dirty="0" smtClean="0"/>
              <a:t>zero</a:t>
            </a:r>
            <a:endParaRPr lang="en-US" sz="1400" dirty="0"/>
          </a:p>
          <a:p>
            <a:pPr algn="l" rtl="0">
              <a:lnSpc>
                <a:spcPct val="110000"/>
              </a:lnSpc>
              <a:spcBef>
                <a:spcPct val="45000"/>
              </a:spcBef>
            </a:pPr>
            <a:r>
              <a:rPr lang="en-US" dirty="0"/>
              <a:t>b</a:t>
            </a:r>
            <a:r>
              <a:rPr lang="en-US" baseline="-25000" dirty="0"/>
              <a:t>1</a:t>
            </a:r>
            <a:r>
              <a:rPr lang="en-US" dirty="0"/>
              <a:t> is the estimated change in the average value of y as a result of a one-unit change in </a:t>
            </a:r>
            <a:r>
              <a:rPr lang="en-US" dirty="0" smtClean="0"/>
              <a:t>x</a:t>
            </a:r>
          </a:p>
          <a:p>
            <a:pPr algn="l" rtl="0">
              <a:lnSpc>
                <a:spcPct val="110000"/>
              </a:lnSpc>
              <a:spcBef>
                <a:spcPct val="45000"/>
              </a:spcBef>
            </a:pPr>
            <a:r>
              <a:rPr lang="en-US" dirty="0"/>
              <a:t>The coefficients  b</a:t>
            </a:r>
            <a:r>
              <a:rPr lang="en-US" baseline="-25000" dirty="0"/>
              <a:t>0</a:t>
            </a:r>
            <a:r>
              <a:rPr lang="en-US" dirty="0"/>
              <a:t>  and  b</a:t>
            </a:r>
            <a:r>
              <a:rPr lang="en-US" baseline="-25000" dirty="0"/>
              <a:t>1</a:t>
            </a:r>
            <a:r>
              <a:rPr lang="en-US" dirty="0"/>
              <a:t>  will usually be found using computer software, such </a:t>
            </a:r>
            <a:r>
              <a:rPr lang="en-US" dirty="0" smtClean="0"/>
              <a:t>as SPSS.</a:t>
            </a:r>
            <a:endParaRPr lang="en-US" dirty="0"/>
          </a:p>
          <a:p>
            <a:pPr algn="l" rtl="0"/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725201"/>
              </p:ext>
            </p:extLst>
          </p:nvPr>
        </p:nvGraphicFramePr>
        <p:xfrm>
          <a:off x="1371600" y="2133600"/>
          <a:ext cx="3200400" cy="1154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5" name="Equation" r:id="rId3" imgW="1333440" imgH="482400" progId="Equation.3">
                  <p:embed/>
                </p:oleObj>
              </mc:Choice>
              <mc:Fallback>
                <p:oleObj name="Equation" r:id="rId3" imgW="133344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2133600"/>
                        <a:ext cx="3200400" cy="11541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9748874"/>
              </p:ext>
            </p:extLst>
          </p:nvPr>
        </p:nvGraphicFramePr>
        <p:xfrm>
          <a:off x="5410200" y="2514600"/>
          <a:ext cx="2226930" cy="690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6" name="Equation" r:id="rId5" imgW="736560" imgH="228600" progId="Equation.3">
                  <p:embed/>
                </p:oleObj>
              </mc:Choice>
              <mc:Fallback>
                <p:oleObj name="Equation" r:id="rId5" imgW="7365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2514600"/>
                        <a:ext cx="2226930" cy="6905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941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8020988" cy="1143000"/>
          </a:xfrm>
        </p:spPr>
        <p:txBody>
          <a:bodyPr>
            <a:noAutofit/>
          </a:bodyPr>
          <a:lstStyle/>
          <a:p>
            <a:pPr rtl="0"/>
            <a:r>
              <a:rPr lang="en-US" sz="2800" b="1" dirty="0">
                <a:solidFill>
                  <a:schemeClr val="tx2"/>
                </a:solidFill>
              </a:rPr>
              <a:t>Relationship </a:t>
            </a:r>
            <a:r>
              <a:rPr lang="en-US" sz="2800" b="1" dirty="0" smtClean="0">
                <a:solidFill>
                  <a:schemeClr val="tx2"/>
                </a:solidFill>
              </a:rPr>
              <a:t>between </a:t>
            </a:r>
            <a:r>
              <a:rPr lang="en-US" sz="2800" b="1" dirty="0">
                <a:solidFill>
                  <a:schemeClr val="tx2"/>
                </a:solidFill>
              </a:rPr>
              <a:t>the </a:t>
            </a:r>
            <a:r>
              <a:rPr lang="en-US" sz="2800" b="1" dirty="0" smtClean="0">
                <a:solidFill>
                  <a:schemeClr val="tx2"/>
                </a:solidFill>
              </a:rPr>
              <a:t>Regression </a:t>
            </a:r>
            <a:r>
              <a:rPr lang="en-US" sz="2800" b="1" dirty="0">
                <a:solidFill>
                  <a:schemeClr val="tx2"/>
                </a:solidFill>
              </a:rPr>
              <a:t>Coefficient (</a:t>
            </a:r>
            <a:r>
              <a:rPr lang="en-US" sz="2800" b="1" dirty="0" smtClean="0">
                <a:solidFill>
                  <a:schemeClr val="tx2"/>
                </a:solidFill>
              </a:rPr>
              <a:t>b</a:t>
            </a:r>
            <a:r>
              <a:rPr lang="en-US" sz="2800" b="1" baseline="-25000" dirty="0" smtClean="0">
                <a:solidFill>
                  <a:schemeClr val="tx2"/>
                </a:solidFill>
              </a:rPr>
              <a:t>1</a:t>
            </a:r>
            <a:r>
              <a:rPr lang="en-US" sz="2800" b="1" dirty="0" smtClean="0">
                <a:solidFill>
                  <a:schemeClr val="tx2"/>
                </a:solidFill>
              </a:rPr>
              <a:t>) and </a:t>
            </a:r>
            <a:r>
              <a:rPr lang="en-US" sz="2800" b="1" dirty="0">
                <a:solidFill>
                  <a:schemeClr val="tx2"/>
                </a:solidFill>
              </a:rPr>
              <a:t>the </a:t>
            </a:r>
            <a:r>
              <a:rPr lang="en-US" sz="2800" b="1" dirty="0" smtClean="0">
                <a:solidFill>
                  <a:schemeClr val="tx2"/>
                </a:solidFill>
              </a:rPr>
              <a:t>Correlation </a:t>
            </a:r>
            <a:r>
              <a:rPr lang="en-US" sz="2800" b="1" dirty="0">
                <a:solidFill>
                  <a:schemeClr val="tx2"/>
                </a:solidFill>
              </a:rPr>
              <a:t>Coefficient (r)</a:t>
            </a:r>
            <a:endParaRPr lang="ar-SA" sz="28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612" y="1676400"/>
            <a:ext cx="7202776" cy="1143000"/>
          </a:xfrm>
        </p:spPr>
        <p:txBody>
          <a:bodyPr/>
          <a:lstStyle/>
          <a:p>
            <a:pPr algn="l" rtl="0"/>
            <a:r>
              <a:rPr lang="en-US" dirty="0">
                <a:solidFill>
                  <a:schemeClr val="tx2"/>
                </a:solidFill>
              </a:rPr>
              <a:t>What is the relationship between the sample regression coefficient (</a:t>
            </a:r>
            <a:r>
              <a:rPr lang="en-US" dirty="0" smtClean="0">
                <a:solidFill>
                  <a:schemeClr val="tx2"/>
                </a:solidFill>
              </a:rPr>
              <a:t>b</a:t>
            </a:r>
            <a:r>
              <a:rPr lang="en-US" baseline="-25000" dirty="0" smtClean="0">
                <a:solidFill>
                  <a:schemeClr val="tx2"/>
                </a:solidFill>
              </a:rPr>
              <a:t>1</a:t>
            </a:r>
            <a:r>
              <a:rPr lang="en-US" dirty="0" smtClean="0">
                <a:solidFill>
                  <a:schemeClr val="tx2"/>
                </a:solidFill>
              </a:rPr>
              <a:t>) </a:t>
            </a:r>
            <a:r>
              <a:rPr lang="en-US" dirty="0">
                <a:solidFill>
                  <a:schemeClr val="tx2"/>
                </a:solidFill>
              </a:rPr>
              <a:t>and the </a:t>
            </a:r>
            <a:r>
              <a:rPr lang="en-US" dirty="0" smtClean="0">
                <a:solidFill>
                  <a:schemeClr val="tx2"/>
                </a:solidFill>
              </a:rPr>
              <a:t>sample correlation coefficient (r</a:t>
            </a:r>
            <a:r>
              <a:rPr lang="en-US" dirty="0" smtClean="0">
                <a:solidFill>
                  <a:schemeClr val="tx2"/>
                </a:solidFill>
              </a:rPr>
              <a:t>)?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9697674"/>
              </p:ext>
            </p:extLst>
          </p:nvPr>
        </p:nvGraphicFramePr>
        <p:xfrm>
          <a:off x="2743200" y="2971800"/>
          <a:ext cx="2560637" cy="2039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9" name="Equation" r:id="rId3" imgW="558720" imgH="444240" progId="Equation.3">
                  <p:embed/>
                </p:oleObj>
              </mc:Choice>
              <mc:Fallback>
                <p:oleObj name="Equation" r:id="rId3" imgW="558720" imgH="444240" progId="Equation.3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2971800"/>
                        <a:ext cx="2560637" cy="20399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43000" y="5562600"/>
            <a:ext cx="7315200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 smtClean="0">
                <a:solidFill>
                  <a:srgbClr val="C00000"/>
                </a:solidFill>
              </a:rPr>
              <a:t>S</a:t>
            </a:r>
            <a:r>
              <a:rPr lang="en-US" b="1" baseline="-30000" dirty="0" smtClean="0">
                <a:solidFill>
                  <a:srgbClr val="C00000"/>
                </a:solidFill>
              </a:rPr>
              <a:t>x</a:t>
            </a:r>
            <a:r>
              <a:rPr lang="en-US" b="1" dirty="0" smtClean="0">
                <a:solidFill>
                  <a:srgbClr val="C00000"/>
                </a:solidFill>
              </a:rPr>
              <a:t> is the standard deviation of X and </a:t>
            </a:r>
            <a:r>
              <a:rPr lang="en-US" b="1" dirty="0" err="1" smtClean="0">
                <a:solidFill>
                  <a:srgbClr val="C00000"/>
                </a:solidFill>
              </a:rPr>
              <a:t>S</a:t>
            </a:r>
            <a:r>
              <a:rPr lang="en-US" b="1" baseline="-30000" dirty="0" err="1">
                <a:solidFill>
                  <a:srgbClr val="C00000"/>
                </a:solidFill>
              </a:rPr>
              <a:t>y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>
                <a:solidFill>
                  <a:srgbClr val="C00000"/>
                </a:solidFill>
              </a:rPr>
              <a:t>the standard </a:t>
            </a:r>
            <a:r>
              <a:rPr lang="en-US" b="1" dirty="0" smtClean="0">
                <a:solidFill>
                  <a:srgbClr val="C00000"/>
                </a:solidFill>
              </a:rPr>
              <a:t>deviation </a:t>
            </a:r>
            <a:r>
              <a:rPr lang="en-US" b="1" dirty="0">
                <a:solidFill>
                  <a:srgbClr val="C00000"/>
                </a:solidFill>
              </a:rPr>
              <a:t>of </a:t>
            </a:r>
            <a:r>
              <a:rPr lang="en-US" b="1" dirty="0" smtClean="0">
                <a:solidFill>
                  <a:srgbClr val="C00000"/>
                </a:solidFill>
              </a:rPr>
              <a:t>Y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441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202776" cy="762000"/>
          </a:xfrm>
        </p:spPr>
        <p:txBody>
          <a:bodyPr>
            <a:normAutofit/>
          </a:bodyPr>
          <a:lstStyle/>
          <a:p>
            <a:pPr rtl="0"/>
            <a:r>
              <a:rPr lang="en-US" b="1" dirty="0" smtClean="0"/>
              <a:t>Example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7202776" cy="4495800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sz="3200" dirty="0" smtClean="0"/>
              <a:t>Use the previous example assuming the </a:t>
            </a:r>
            <a:r>
              <a:rPr lang="en-US" sz="3200" dirty="0"/>
              <a:t>birth </a:t>
            </a:r>
            <a:r>
              <a:rPr lang="en-US" sz="3200" dirty="0" smtClean="0"/>
              <a:t>weight is the dependent variable and  gestational age as the independent variable.</a:t>
            </a:r>
          </a:p>
          <a:p>
            <a:pPr algn="l" rtl="0"/>
            <a:r>
              <a:rPr lang="en-US" sz="3200" dirty="0" smtClean="0"/>
              <a:t>Fit </a:t>
            </a:r>
            <a:r>
              <a:rPr lang="en-US" sz="3200" dirty="0"/>
              <a:t>a linear-regression line relating birth weight </a:t>
            </a:r>
            <a:r>
              <a:rPr lang="en-US" sz="3200" dirty="0" smtClean="0"/>
              <a:t>to </a:t>
            </a:r>
            <a:r>
              <a:rPr lang="en-US" sz="3200" dirty="0"/>
              <a:t>gestational age </a:t>
            </a:r>
            <a:r>
              <a:rPr lang="en-US" sz="3200" dirty="0" smtClean="0"/>
              <a:t>using </a:t>
            </a:r>
            <a:r>
              <a:rPr lang="en-US" sz="3200" dirty="0"/>
              <a:t>these </a:t>
            </a:r>
            <a:r>
              <a:rPr lang="en-US" sz="3200" dirty="0" smtClean="0"/>
              <a:t>data.</a:t>
            </a:r>
          </a:p>
          <a:p>
            <a:pPr algn="l" rtl="0"/>
            <a:r>
              <a:rPr lang="en-US" sz="3200" dirty="0"/>
              <a:t>Predict the birth weight of a </a:t>
            </a:r>
            <a:r>
              <a:rPr lang="en-US" sz="3200" dirty="0" smtClean="0"/>
              <a:t>baby from a women </a:t>
            </a:r>
            <a:r>
              <a:rPr lang="en-US" sz="3200" dirty="0"/>
              <a:t>with gestational age 40.5 weeks.</a:t>
            </a:r>
          </a:p>
          <a:p>
            <a:pPr algn="l" rtl="0"/>
            <a:endParaRPr lang="en-US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948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773" r="21041" b="19773"/>
          <a:stretch/>
        </p:blipFill>
        <p:spPr bwMode="auto">
          <a:xfrm>
            <a:off x="183148" y="-311458"/>
            <a:ext cx="4459874" cy="4007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75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81000"/>
            <a:ext cx="4052974" cy="331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75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710" y="4114800"/>
            <a:ext cx="729289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604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066800"/>
            <a:ext cx="7460534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85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3200400"/>
            <a:ext cx="7460535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0029228"/>
              </p:ext>
            </p:extLst>
          </p:nvPr>
        </p:nvGraphicFramePr>
        <p:xfrm>
          <a:off x="600075" y="5638800"/>
          <a:ext cx="8194675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7" name="Equation" r:id="rId5" imgW="3225600" imgH="203040" progId="Equation.3">
                  <p:embed/>
                </p:oleObj>
              </mc:Choice>
              <mc:Fallback>
                <p:oleObj name="Equation" r:id="rId5" imgW="32256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075" y="5638800"/>
                        <a:ext cx="8194675" cy="517525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ln>
                        <a:solidFill>
                          <a:srgbClr val="CCCCFF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Oval 2"/>
          <p:cNvSpPr/>
          <p:nvPr/>
        </p:nvSpPr>
        <p:spPr>
          <a:xfrm>
            <a:off x="3200400" y="4191000"/>
            <a:ext cx="1219200" cy="1066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327920" y="4714159"/>
            <a:ext cx="4058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B0F0"/>
                </a:solidFill>
              </a:rPr>
              <a:t>b</a:t>
            </a:r>
            <a:r>
              <a:rPr lang="en-US" b="1" baseline="-25000" dirty="0">
                <a:solidFill>
                  <a:srgbClr val="00B0F0"/>
                </a:solidFill>
              </a:rPr>
              <a:t>1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76600" y="4419600"/>
            <a:ext cx="489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B0F0"/>
                </a:solidFill>
              </a:rPr>
              <a:t>b</a:t>
            </a:r>
            <a:r>
              <a:rPr lang="en-US" b="1" baseline="-25000" dirty="0">
                <a:solidFill>
                  <a:srgbClr val="00B0F0"/>
                </a:solidFill>
              </a:rPr>
              <a:t>0</a:t>
            </a:r>
            <a:r>
              <a:rPr lang="en-US" b="1" dirty="0">
                <a:solidFill>
                  <a:srgbClr val="00B0F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58263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202776" cy="838200"/>
          </a:xfrm>
        </p:spPr>
        <p:txBody>
          <a:bodyPr>
            <a:normAutofit/>
          </a:bodyPr>
          <a:lstStyle/>
          <a:p>
            <a:pPr rtl="0"/>
            <a:r>
              <a:rPr lang="en-US" b="1" dirty="0" smtClean="0"/>
              <a:t>Introduction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800" dirty="0"/>
              <a:t>Correlation and regression analysis are related in the sense that both deal with relationships among </a:t>
            </a:r>
            <a:r>
              <a:rPr lang="en-US" sz="2800" dirty="0" smtClean="0"/>
              <a:t>variables.</a:t>
            </a:r>
          </a:p>
          <a:p>
            <a:pPr algn="l" rtl="0"/>
            <a:r>
              <a:rPr lang="en-US" sz="2800" dirty="0" smtClean="0"/>
              <a:t>For example, we may be interested in studying the relationship between blood pressure and age, height and weight….</a:t>
            </a:r>
          </a:p>
          <a:p>
            <a:pPr algn="l" rtl="0"/>
            <a:r>
              <a:rPr lang="en-US" sz="2800" dirty="0" smtClean="0"/>
              <a:t>The nature and strength of the relationship between variables may be examined by </a:t>
            </a:r>
            <a:r>
              <a:rPr lang="en-US" sz="2800" dirty="0" smtClean="0">
                <a:solidFill>
                  <a:srgbClr val="0000FF"/>
                </a:solidFill>
              </a:rPr>
              <a:t>Correlation</a:t>
            </a:r>
            <a:r>
              <a:rPr lang="en-US" sz="2800" dirty="0" smtClean="0"/>
              <a:t> and </a:t>
            </a:r>
            <a:r>
              <a:rPr lang="en-US" sz="2800" dirty="0" smtClean="0">
                <a:solidFill>
                  <a:srgbClr val="0000FF"/>
                </a:solidFill>
              </a:rPr>
              <a:t>Regression </a:t>
            </a:r>
            <a:r>
              <a:rPr lang="en-US" sz="2800" dirty="0" smtClean="0"/>
              <a:t>analysis.</a:t>
            </a:r>
          </a:p>
          <a:p>
            <a:pPr algn="l" rtl="0"/>
            <a:endParaRPr lang="en-US" sz="2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752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202776" cy="685800"/>
          </a:xfrm>
        </p:spPr>
        <p:txBody>
          <a:bodyPr/>
          <a:lstStyle/>
          <a:p>
            <a:pPr rtl="0"/>
            <a:r>
              <a:rPr lang="en-US" b="1" dirty="0"/>
              <a:t>Coefficient of Determination, R</a:t>
            </a:r>
            <a:r>
              <a:rPr lang="en-US" b="1" baseline="30000" dirty="0"/>
              <a:t>2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20675" indent="-320675" algn="l" defTabSz="852488" rtl="0"/>
            <a:r>
              <a:rPr lang="en-US" sz="2800" dirty="0"/>
              <a:t>The </a:t>
            </a:r>
            <a:r>
              <a:rPr lang="en-US" sz="2800" b="1" dirty="0">
                <a:latin typeface="+mj-lt"/>
                <a:ea typeface="+mj-ea"/>
                <a:cs typeface="+mj-cs"/>
              </a:rPr>
              <a:t>coefficient of determination </a:t>
            </a:r>
            <a:r>
              <a:rPr lang="en-US" sz="2800" dirty="0"/>
              <a:t>is the portion of the total variation in the dependent variable that is explained by variation in the independent variable</a:t>
            </a:r>
          </a:p>
          <a:p>
            <a:pPr marL="320675" indent="-320675" algn="l" defTabSz="852488" rtl="0"/>
            <a:endParaRPr lang="en-US" sz="1800" dirty="0"/>
          </a:p>
          <a:p>
            <a:pPr marL="320675" indent="-320675" algn="l" defTabSz="852488" rtl="0"/>
            <a:r>
              <a:rPr lang="en-US" sz="2800" dirty="0"/>
              <a:t>The coefficient of determination is also called </a:t>
            </a:r>
            <a:r>
              <a:rPr lang="en-US" sz="2800" b="1" dirty="0">
                <a:latin typeface="+mj-lt"/>
                <a:ea typeface="+mj-ea"/>
                <a:cs typeface="+mj-cs"/>
              </a:rPr>
              <a:t>R-squared </a:t>
            </a:r>
            <a:r>
              <a:rPr lang="en-US" sz="2800" dirty="0"/>
              <a:t>and is denoted as </a:t>
            </a:r>
            <a:r>
              <a:rPr lang="en-US" sz="2800" b="1" dirty="0">
                <a:solidFill>
                  <a:srgbClr val="C00000"/>
                </a:solidFill>
              </a:rPr>
              <a:t>R</a:t>
            </a:r>
            <a:r>
              <a:rPr lang="en-US" sz="2800" b="1" baseline="30000" dirty="0">
                <a:solidFill>
                  <a:srgbClr val="C00000"/>
                </a:solidFill>
              </a:rPr>
              <a:t>2</a:t>
            </a:r>
            <a:endParaRPr lang="en-US" sz="2800" b="1" dirty="0">
              <a:solidFill>
                <a:srgbClr val="C00000"/>
              </a:solidFill>
            </a:endParaRPr>
          </a:p>
          <a:p>
            <a:pPr algn="l" rtl="0"/>
            <a:endParaRPr lang="en-US" sz="28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5378809"/>
              </p:ext>
            </p:extLst>
          </p:nvPr>
        </p:nvGraphicFramePr>
        <p:xfrm>
          <a:off x="3048000" y="5029200"/>
          <a:ext cx="1828800" cy="706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4" name="Equation" r:id="rId3" imgW="495000" imgH="190440" progId="Equation.3">
                  <p:embed/>
                </p:oleObj>
              </mc:Choice>
              <mc:Fallback>
                <p:oleObj name="Equation" r:id="rId3" imgW="49500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5029200"/>
                        <a:ext cx="1828800" cy="7064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accent1"/>
                        </a:solidFill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932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612" y="990600"/>
            <a:ext cx="7716188" cy="5181600"/>
          </a:xfrm>
        </p:spPr>
        <p:txBody>
          <a:bodyPr>
            <a:noAutofit/>
          </a:bodyPr>
          <a:lstStyle/>
          <a:p>
            <a:pPr marL="320675" indent="-320675" algn="l" defTabSz="852488" rtl="0"/>
            <a:r>
              <a:rPr lang="en-US" dirty="0" smtClean="0">
                <a:solidFill>
                  <a:schemeClr val="tx2"/>
                </a:solidFill>
              </a:rPr>
              <a:t>R</a:t>
            </a:r>
            <a:r>
              <a:rPr lang="en-US" baseline="40000" dirty="0" smtClean="0">
                <a:solidFill>
                  <a:schemeClr val="tx2"/>
                </a:solidFill>
              </a:rPr>
              <a:t>2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= Explained variation / Total variation</a:t>
            </a:r>
          </a:p>
          <a:p>
            <a:pPr marL="320675" indent="-320675" algn="l" defTabSz="852488" rtl="0"/>
            <a:r>
              <a:rPr lang="en-US" dirty="0">
                <a:solidFill>
                  <a:schemeClr val="tx2"/>
                </a:solidFill>
              </a:rPr>
              <a:t>R</a:t>
            </a:r>
            <a:r>
              <a:rPr lang="en-US" baseline="40000" dirty="0">
                <a:solidFill>
                  <a:schemeClr val="tx2"/>
                </a:solidFill>
              </a:rPr>
              <a:t>2 </a:t>
            </a:r>
            <a:r>
              <a:rPr lang="en-US" baseline="40000" dirty="0" smtClean="0">
                <a:solidFill>
                  <a:schemeClr val="tx2"/>
                </a:solidFill>
              </a:rPr>
              <a:t> </a:t>
            </a:r>
            <a:r>
              <a:rPr lang="en-US" dirty="0" smtClean="0">
                <a:solidFill>
                  <a:schemeClr val="tx2"/>
                </a:solidFill>
              </a:rPr>
              <a:t>is </a:t>
            </a:r>
            <a:r>
              <a:rPr lang="en-US" dirty="0">
                <a:solidFill>
                  <a:schemeClr val="tx2"/>
                </a:solidFill>
              </a:rPr>
              <a:t>always </a:t>
            </a:r>
            <a:r>
              <a:rPr lang="en-US" dirty="0" smtClean="0">
                <a:solidFill>
                  <a:schemeClr val="tx2"/>
                </a:solidFill>
              </a:rPr>
              <a:t>(%) and between </a:t>
            </a:r>
            <a:r>
              <a:rPr lang="en-US" dirty="0" smtClean="0">
                <a:solidFill>
                  <a:schemeClr val="tx2"/>
                </a:solidFill>
              </a:rPr>
              <a:t>0% </a:t>
            </a:r>
            <a:r>
              <a:rPr lang="en-US" dirty="0">
                <a:solidFill>
                  <a:schemeClr val="tx2"/>
                </a:solidFill>
              </a:rPr>
              <a:t>and 100%:</a:t>
            </a:r>
          </a:p>
          <a:p>
            <a:pPr marL="320675" indent="-320675" algn="l" defTabSz="852488" rtl="0"/>
            <a:r>
              <a:rPr lang="en-US" dirty="0">
                <a:solidFill>
                  <a:schemeClr val="tx2"/>
                </a:solidFill>
              </a:rPr>
              <a:t>0% indicates that the model explains none of the variability of the response data around its mean.</a:t>
            </a:r>
          </a:p>
          <a:p>
            <a:pPr marL="320675" indent="-320675" algn="l" defTabSz="852488" rtl="0"/>
            <a:r>
              <a:rPr lang="en-US" dirty="0">
                <a:solidFill>
                  <a:schemeClr val="tx2"/>
                </a:solidFill>
              </a:rPr>
              <a:t>100% indicates that the model explains all the variability of the response data around its mean.</a:t>
            </a:r>
          </a:p>
          <a:p>
            <a:pPr marL="320675" indent="-320675" algn="l" defTabSz="852488" rtl="0"/>
            <a:r>
              <a:rPr lang="en-US" dirty="0">
                <a:solidFill>
                  <a:schemeClr val="tx2"/>
                </a:solidFill>
              </a:rPr>
              <a:t>In general, the higher the R-squared, the better the model fits your data. </a:t>
            </a:r>
            <a:endParaRPr lang="ar-SA" dirty="0">
              <a:solidFill>
                <a:schemeClr val="tx2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639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533400"/>
            <a:ext cx="8031892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>
            <a:off x="2895600" y="1371600"/>
            <a:ext cx="1501346" cy="9906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Box 127"/>
          <p:cNvSpPr txBox="1">
            <a:spLocks noChangeArrowheads="1"/>
          </p:cNvSpPr>
          <p:nvPr/>
        </p:nvSpPr>
        <p:spPr bwMode="auto">
          <a:xfrm>
            <a:off x="3124200" y="3803983"/>
            <a:ext cx="5288692" cy="138499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800" b="1" dirty="0" smtClean="0"/>
              <a:t>66.8 % </a:t>
            </a:r>
            <a:r>
              <a:rPr lang="en-US" sz="2800" b="1" dirty="0"/>
              <a:t>of the variation in </a:t>
            </a:r>
            <a:r>
              <a:rPr lang="en-US" sz="2800" b="1" dirty="0" smtClean="0"/>
              <a:t>birth weight </a:t>
            </a:r>
            <a:r>
              <a:rPr lang="en-US" sz="2800" b="1" dirty="0"/>
              <a:t>is explained by variation in </a:t>
            </a:r>
            <a:r>
              <a:rPr lang="en-US" sz="2800" b="1" dirty="0" smtClean="0"/>
              <a:t>gestational age in week</a:t>
            </a:r>
            <a:endParaRPr lang="en-US" sz="2800" b="1" dirty="0"/>
          </a:p>
        </p:txBody>
      </p:sp>
      <p:sp>
        <p:nvSpPr>
          <p:cNvPr id="8" name="Right Arrow 7"/>
          <p:cNvSpPr/>
          <p:nvPr/>
        </p:nvSpPr>
        <p:spPr>
          <a:xfrm>
            <a:off x="838200" y="3551049"/>
            <a:ext cx="2172069" cy="1890861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400" b="1" dirty="0"/>
              <a:t>r</a:t>
            </a:r>
            <a:r>
              <a:rPr lang="en-US" sz="2400" b="1" baseline="30000" dirty="0"/>
              <a:t>2</a:t>
            </a:r>
            <a:r>
              <a:rPr lang="en-US" sz="2400" b="1" dirty="0"/>
              <a:t> = 0.668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971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924800" cy="685800"/>
          </a:xfrm>
        </p:spPr>
        <p:txBody>
          <a:bodyPr>
            <a:normAutofit fontScale="90000"/>
          </a:bodyPr>
          <a:lstStyle/>
          <a:p>
            <a:pPr rtl="0"/>
            <a:r>
              <a:rPr lang="en-US" sz="4000" b="1" dirty="0" smtClean="0"/>
              <a:t>F- test </a:t>
            </a:r>
            <a:r>
              <a:rPr lang="en-US" sz="4000" b="1" dirty="0"/>
              <a:t>for Simple Linear Regression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43000"/>
            <a:ext cx="7620000" cy="4724400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/>
              <a:t>The criterion for goodness of fit </a:t>
            </a:r>
            <a:r>
              <a:rPr lang="en-US" sz="2800" dirty="0" smtClean="0"/>
              <a:t>is </a:t>
            </a:r>
            <a:r>
              <a:rPr lang="en-US" sz="2800" dirty="0"/>
              <a:t>the ratio of the regression </a:t>
            </a:r>
            <a:r>
              <a:rPr lang="en-US" sz="2800" dirty="0" smtClean="0"/>
              <a:t>sum of </a:t>
            </a:r>
            <a:r>
              <a:rPr lang="en-US" sz="2800" dirty="0"/>
              <a:t>squares to the residual sum of squares</a:t>
            </a:r>
            <a:r>
              <a:rPr lang="en-US" sz="2800" dirty="0" smtClean="0"/>
              <a:t>.</a:t>
            </a:r>
          </a:p>
          <a:p>
            <a:pPr algn="l" rtl="0"/>
            <a:r>
              <a:rPr lang="en-US" sz="2800" dirty="0"/>
              <a:t>A large ratio indicates a good fit, </a:t>
            </a:r>
            <a:r>
              <a:rPr lang="en-US" sz="2800" dirty="0" smtClean="0"/>
              <a:t>whereas a </a:t>
            </a:r>
            <a:r>
              <a:rPr lang="en-US" sz="2800" dirty="0"/>
              <a:t>small ratio indicates a poor fit</a:t>
            </a:r>
            <a:r>
              <a:rPr lang="en-US" sz="2800" dirty="0" smtClean="0"/>
              <a:t>.</a:t>
            </a:r>
          </a:p>
          <a:p>
            <a:pPr algn="l" rtl="0"/>
            <a:r>
              <a:rPr lang="en-US" sz="2800" dirty="0"/>
              <a:t>In hypothesis-testing terms we want to test the </a:t>
            </a:r>
            <a:r>
              <a:rPr lang="en-US" sz="2800" dirty="0" smtClean="0"/>
              <a:t>hypothesis:</a:t>
            </a:r>
          </a:p>
          <a:p>
            <a:pPr marL="0" indent="0" algn="l" rtl="0">
              <a:buNone/>
            </a:pPr>
            <a:r>
              <a:rPr lang="pt-BR" sz="2800" i="1" dirty="0" smtClean="0"/>
              <a:t>		</a:t>
            </a:r>
            <a:r>
              <a:rPr lang="pt-BR" sz="2800" b="1" i="1" dirty="0" smtClean="0">
                <a:solidFill>
                  <a:srgbClr val="C00000"/>
                </a:solidFill>
              </a:rPr>
              <a:t>H</a:t>
            </a:r>
            <a:r>
              <a:rPr lang="pt-BR" sz="2800" b="1" baseline="-25000" dirty="0" smtClean="0">
                <a:solidFill>
                  <a:srgbClr val="C00000"/>
                </a:solidFill>
              </a:rPr>
              <a:t>0</a:t>
            </a:r>
            <a:r>
              <a:rPr lang="pt-BR" sz="2800" b="1" dirty="0">
                <a:solidFill>
                  <a:srgbClr val="C00000"/>
                </a:solidFill>
              </a:rPr>
              <a:t>: β = 0 vs. </a:t>
            </a:r>
            <a:r>
              <a:rPr lang="pt-BR" sz="2800" b="1" i="1" dirty="0">
                <a:solidFill>
                  <a:srgbClr val="C00000"/>
                </a:solidFill>
              </a:rPr>
              <a:t>H</a:t>
            </a:r>
            <a:r>
              <a:rPr lang="pt-BR" sz="2800" b="1" baseline="-25000" dirty="0">
                <a:solidFill>
                  <a:srgbClr val="C00000"/>
                </a:solidFill>
              </a:rPr>
              <a:t>1</a:t>
            </a:r>
            <a:r>
              <a:rPr lang="pt-BR" sz="2800" b="1" dirty="0">
                <a:solidFill>
                  <a:srgbClr val="C00000"/>
                </a:solidFill>
              </a:rPr>
              <a:t>: β ≠ </a:t>
            </a:r>
            <a:r>
              <a:rPr lang="pt-BR" sz="2800" b="1" dirty="0" smtClean="0">
                <a:solidFill>
                  <a:srgbClr val="C00000"/>
                </a:solidFill>
              </a:rPr>
              <a:t>0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898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730928" y="457200"/>
            <a:ext cx="7727272" cy="2891161"/>
            <a:chOff x="730928" y="457200"/>
            <a:chExt cx="7727272" cy="2891161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0928" y="457200"/>
              <a:ext cx="7651072" cy="2438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Oval 3"/>
            <p:cNvSpPr/>
            <p:nvPr/>
          </p:nvSpPr>
          <p:spPr>
            <a:xfrm>
              <a:off x="7239000" y="990600"/>
              <a:ext cx="1219200" cy="8382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Arrow Connector 5"/>
            <p:cNvCxnSpPr/>
            <p:nvPr/>
          </p:nvCxnSpPr>
          <p:spPr>
            <a:xfrm flipV="1">
              <a:off x="6477000" y="1824361"/>
              <a:ext cx="1066800" cy="15240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ctangle 7"/>
          <p:cNvSpPr/>
          <p:nvPr/>
        </p:nvSpPr>
        <p:spPr>
          <a:xfrm>
            <a:off x="730928" y="3505200"/>
            <a:ext cx="7803472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The P-value &lt; 0.05. </a:t>
            </a:r>
          </a:p>
          <a:p>
            <a:r>
              <a:rPr lang="en-US" sz="2400" dirty="0" smtClean="0">
                <a:solidFill>
                  <a:schemeClr val="tx2"/>
                </a:solidFill>
              </a:rPr>
              <a:t>Therefore </a:t>
            </a:r>
            <a:r>
              <a:rPr lang="en-US" sz="2400" i="1" dirty="0" smtClean="0">
                <a:solidFill>
                  <a:schemeClr val="tx2"/>
                </a:solidFill>
              </a:rPr>
              <a:t>H</a:t>
            </a:r>
            <a:r>
              <a:rPr lang="en-US" sz="2400" baseline="-25000" dirty="0" smtClean="0">
                <a:solidFill>
                  <a:schemeClr val="tx2"/>
                </a:solidFill>
              </a:rPr>
              <a:t>0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>
                <a:solidFill>
                  <a:schemeClr val="tx2"/>
                </a:solidFill>
              </a:rPr>
              <a:t>is </a:t>
            </a:r>
            <a:r>
              <a:rPr lang="en-US" sz="2400" dirty="0" smtClean="0">
                <a:solidFill>
                  <a:schemeClr val="tx2"/>
                </a:solidFill>
              </a:rPr>
              <a:t>rejected, implying </a:t>
            </a:r>
            <a:r>
              <a:rPr lang="en-US" sz="2400" dirty="0">
                <a:solidFill>
                  <a:schemeClr val="tx2"/>
                </a:solidFill>
              </a:rPr>
              <a:t>a </a:t>
            </a:r>
            <a:r>
              <a:rPr lang="en-US" sz="2400" i="1" dirty="0">
                <a:solidFill>
                  <a:schemeClr val="tx2"/>
                </a:solidFill>
              </a:rPr>
              <a:t>significant </a:t>
            </a:r>
            <a:r>
              <a:rPr lang="en-US" sz="2400" i="1" dirty="0" smtClean="0">
                <a:solidFill>
                  <a:schemeClr val="tx2"/>
                </a:solidFill>
              </a:rPr>
              <a:t>linear relationship </a:t>
            </a:r>
            <a:r>
              <a:rPr lang="en-US" sz="2400" dirty="0">
                <a:solidFill>
                  <a:schemeClr val="tx2"/>
                </a:solidFill>
              </a:rPr>
              <a:t>between </a:t>
            </a:r>
            <a:r>
              <a:rPr lang="en-US" sz="2400" dirty="0" smtClean="0">
                <a:solidFill>
                  <a:schemeClr val="tx2"/>
                </a:solidFill>
              </a:rPr>
              <a:t>birth weight </a:t>
            </a:r>
            <a:r>
              <a:rPr lang="en-US" sz="2400" dirty="0">
                <a:solidFill>
                  <a:schemeClr val="tx2"/>
                </a:solidFill>
              </a:rPr>
              <a:t>and </a:t>
            </a:r>
            <a:r>
              <a:rPr lang="en-US" sz="2400" dirty="0" smtClean="0">
                <a:solidFill>
                  <a:schemeClr val="tx2"/>
                </a:solidFill>
              </a:rPr>
              <a:t>gestational age.</a:t>
            </a:r>
            <a:endParaRPr lang="en-US" sz="2400" dirty="0">
              <a:solidFill>
                <a:schemeClr val="tx2"/>
              </a:solidFill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7094490"/>
              </p:ext>
            </p:extLst>
          </p:nvPr>
        </p:nvGraphicFramePr>
        <p:xfrm>
          <a:off x="1111250" y="4953000"/>
          <a:ext cx="6661150" cy="1100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8" name="Equation" r:id="rId4" imgW="2603160" imgH="431640" progId="Equation.3">
                  <p:embed/>
                </p:oleObj>
              </mc:Choice>
              <mc:Fallback>
                <p:oleObj name="Equation" r:id="rId4" imgW="2603160" imgH="43164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1250" y="4953000"/>
                        <a:ext cx="6661150" cy="1100138"/>
                      </a:xfrm>
                      <a:prstGeom prst="rect">
                        <a:avLst/>
                      </a:prstGeom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ln w="9525">
                        <a:solidFill>
                          <a:srgbClr val="CCCCFF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207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533400"/>
            <a:ext cx="7315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</a:rPr>
              <a:t>Checking the Regression </a:t>
            </a:r>
            <a:r>
              <a:rPr lang="en-US" sz="3200" b="1" dirty="0">
                <a:solidFill>
                  <a:schemeClr val="tx2"/>
                </a:solidFill>
              </a:rPr>
              <a:t>Assumptions</a:t>
            </a:r>
            <a:endParaRPr lang="ar-SA" sz="3200" b="1" dirty="0">
              <a:solidFill>
                <a:schemeClr val="tx2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2000" y="1371600"/>
            <a:ext cx="7239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</a:rPr>
              <a:t>There are two strategies for </a:t>
            </a:r>
            <a:r>
              <a:rPr lang="en-US" sz="2400" dirty="0" smtClean="0">
                <a:solidFill>
                  <a:schemeClr val="tx2"/>
                </a:solidFill>
              </a:rPr>
              <a:t>checking </a:t>
            </a:r>
            <a:r>
              <a:rPr lang="en-US" sz="2400" dirty="0">
                <a:solidFill>
                  <a:schemeClr val="tx2"/>
                </a:solidFill>
              </a:rPr>
              <a:t>the </a:t>
            </a:r>
            <a:r>
              <a:rPr lang="en-US" sz="2400" dirty="0" smtClean="0">
                <a:solidFill>
                  <a:schemeClr val="tx2"/>
                </a:solidFill>
              </a:rPr>
              <a:t>regression assumptions:</a:t>
            </a:r>
            <a:endParaRPr lang="en-US" sz="2400" dirty="0">
              <a:solidFill>
                <a:schemeClr val="tx2"/>
              </a:solidFill>
            </a:endParaRPr>
          </a:p>
          <a:p>
            <a:endParaRPr lang="en-US" sz="2400" dirty="0">
              <a:solidFill>
                <a:schemeClr val="tx2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tx2"/>
                </a:solidFill>
              </a:rPr>
              <a:t>Examining </a:t>
            </a:r>
            <a:r>
              <a:rPr lang="en-US" sz="2400" dirty="0">
                <a:solidFill>
                  <a:schemeClr val="tx2"/>
                </a:solidFill>
              </a:rPr>
              <a:t>the degree to which the variables satisfy the criteria, .e.g. normality and linearity, before the regression is computed by plotting relationships and computing diagnostic </a:t>
            </a:r>
            <a:r>
              <a:rPr lang="en-US" sz="2400" dirty="0" smtClean="0">
                <a:solidFill>
                  <a:schemeClr val="tx2"/>
                </a:solidFill>
              </a:rPr>
              <a:t>statistics.</a:t>
            </a:r>
            <a:endParaRPr lang="en-US" sz="2400" dirty="0">
              <a:solidFill>
                <a:schemeClr val="tx2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sz="2400" dirty="0">
              <a:solidFill>
                <a:schemeClr val="tx2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tx2"/>
                </a:solidFill>
              </a:rPr>
              <a:t>Studying </a:t>
            </a:r>
            <a:r>
              <a:rPr lang="en-US" sz="2400" dirty="0">
                <a:solidFill>
                  <a:schemeClr val="tx2"/>
                </a:solidFill>
              </a:rPr>
              <a:t>plots of residuals </a:t>
            </a:r>
            <a:r>
              <a:rPr lang="en-US" sz="2400" dirty="0" smtClean="0">
                <a:solidFill>
                  <a:schemeClr val="tx2"/>
                </a:solidFill>
              </a:rPr>
              <a:t>           and </a:t>
            </a:r>
            <a:r>
              <a:rPr lang="en-US" sz="2400" dirty="0">
                <a:solidFill>
                  <a:schemeClr val="tx2"/>
                </a:solidFill>
              </a:rPr>
              <a:t>computing diagnostic statistics after the regression has been </a:t>
            </a:r>
            <a:r>
              <a:rPr lang="en-US" sz="2400" dirty="0" smtClean="0">
                <a:solidFill>
                  <a:schemeClr val="tx2"/>
                </a:solidFill>
              </a:rPr>
              <a:t>computed</a:t>
            </a:r>
            <a:r>
              <a:rPr lang="en-US" sz="2400" dirty="0">
                <a:solidFill>
                  <a:schemeClr val="tx2"/>
                </a:solidFill>
              </a:rPr>
              <a:t>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91490"/>
              </p:ext>
            </p:extLst>
          </p:nvPr>
        </p:nvGraphicFramePr>
        <p:xfrm>
          <a:off x="5105400" y="4572000"/>
          <a:ext cx="1468437" cy="5744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7" name="Equation" r:id="rId3" imgW="647640" imgH="253800" progId="Equation.3">
                  <p:embed/>
                </p:oleObj>
              </mc:Choice>
              <mc:Fallback>
                <p:oleObj name="Equation" r:id="rId3" imgW="647640" imgH="2538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4572000"/>
                        <a:ext cx="1468437" cy="574491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17785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609600"/>
            <a:ext cx="5257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Check Linearity </a:t>
            </a:r>
            <a:r>
              <a:rPr lang="en-US" sz="2400" b="1" dirty="0" smtClean="0"/>
              <a:t>assumption:</a:t>
            </a:r>
            <a:endParaRPr lang="ar-SA" sz="2400" b="1" dirty="0"/>
          </a:p>
        </p:txBody>
      </p:sp>
      <p:sp>
        <p:nvSpPr>
          <p:cNvPr id="3" name="Rectangle 2"/>
          <p:cNvSpPr/>
          <p:nvPr/>
        </p:nvSpPr>
        <p:spPr>
          <a:xfrm>
            <a:off x="685800" y="1447800"/>
            <a:ext cx="7315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 scatter plot (or scatter diagram) is used to show the relationship between two </a:t>
            </a:r>
            <a:r>
              <a:rPr lang="en-US" dirty="0" smtClean="0"/>
              <a:t>variables.</a:t>
            </a:r>
            <a:endParaRPr lang="ar-SA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438400"/>
            <a:ext cx="7315200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4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533400"/>
            <a:ext cx="49197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/>
              <a:t>Check Independence </a:t>
            </a:r>
            <a:r>
              <a:rPr lang="en-US" sz="2400" b="1" dirty="0" smtClean="0"/>
              <a:t>assumption:</a:t>
            </a:r>
            <a:endParaRPr lang="ar-SA" sz="2400" b="1" dirty="0"/>
          </a:p>
        </p:txBody>
      </p:sp>
      <p:sp>
        <p:nvSpPr>
          <p:cNvPr id="3" name="Rectangle 2"/>
          <p:cNvSpPr/>
          <p:nvPr/>
        </p:nvSpPr>
        <p:spPr>
          <a:xfrm>
            <a:off x="650364" y="1066800"/>
            <a:ext cx="765543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Error </a:t>
            </a:r>
            <a:r>
              <a:rPr lang="en-US" dirty="0"/>
              <a:t>terms associated with individual observations should be independent of each other. Rule of thumb: Random samples ensure </a:t>
            </a:r>
            <a:r>
              <a:rPr lang="en-US" dirty="0" smtClean="0"/>
              <a:t>independence.</a:t>
            </a:r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767331" y="2209800"/>
            <a:ext cx="75384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scatterplot of residuals and predicted value should show no trends</a:t>
            </a:r>
            <a:endParaRPr lang="ar-SA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667000"/>
            <a:ext cx="6624864" cy="373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017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533400"/>
            <a:ext cx="8077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Check Equal Variance Assumption (Homoscedasticity):</a:t>
            </a:r>
            <a:endParaRPr lang="ar-SA" sz="2400" b="1" dirty="0"/>
          </a:p>
        </p:txBody>
      </p:sp>
      <p:sp>
        <p:nvSpPr>
          <p:cNvPr id="3" name="Rectangle 2"/>
          <p:cNvSpPr/>
          <p:nvPr/>
        </p:nvSpPr>
        <p:spPr>
          <a:xfrm>
            <a:off x="685800" y="1371600"/>
            <a:ext cx="7924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Variability </a:t>
            </a:r>
            <a:r>
              <a:rPr lang="en-US" dirty="0"/>
              <a:t>of error terms should be the same (constant) for all values of each predictor.</a:t>
            </a:r>
          </a:p>
          <a:p>
            <a:r>
              <a:rPr lang="en-US" dirty="0" smtClean="0"/>
              <a:t>Check </a:t>
            </a:r>
            <a:r>
              <a:rPr lang="en-US" dirty="0"/>
              <a:t>1: Scatterplot of residuals against the predicted value shows consistent spread.</a:t>
            </a:r>
          </a:p>
          <a:p>
            <a:r>
              <a:rPr lang="en-US" dirty="0" smtClean="0"/>
              <a:t>Check </a:t>
            </a:r>
            <a:r>
              <a:rPr lang="en-US" dirty="0"/>
              <a:t>2: Boxplot of y against each predictor of x should show consistent spread.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121025"/>
            <a:ext cx="7239000" cy="289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235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533400"/>
            <a:ext cx="43073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/>
              <a:t>Check Normality Assumption:</a:t>
            </a:r>
            <a:endParaRPr lang="ar-SA" sz="2400" b="1" dirty="0"/>
          </a:p>
        </p:txBody>
      </p:sp>
      <p:sp>
        <p:nvSpPr>
          <p:cNvPr id="4" name="Rectangle 3"/>
          <p:cNvSpPr/>
          <p:nvPr/>
        </p:nvSpPr>
        <p:spPr>
          <a:xfrm>
            <a:off x="990600" y="1447800"/>
            <a:ext cx="7543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Check normality of residuals and individual variables and identify outliers of variables using normal probability plot </a:t>
            </a:r>
          </a:p>
        </p:txBody>
      </p:sp>
      <p:sp>
        <p:nvSpPr>
          <p:cNvPr id="5" name="Rectangle 4"/>
          <p:cNvSpPr/>
          <p:nvPr/>
        </p:nvSpPr>
        <p:spPr>
          <a:xfrm>
            <a:off x="1295400" y="2514600"/>
            <a:ext cx="7086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Run normality tests. All or almost all of them should have  </a:t>
            </a:r>
            <a:r>
              <a:rPr lang="en-US" sz="2000" dirty="0" smtClean="0"/>
              <a:t>P-value </a:t>
            </a:r>
            <a:r>
              <a:rPr lang="en-US" sz="2000" dirty="0"/>
              <a:t>&gt; </a:t>
            </a:r>
            <a:r>
              <a:rPr lang="en-US" sz="2000" dirty="0" smtClean="0"/>
              <a:t>0.05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endParaRPr lang="ar-SA" sz="2000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99" y="3827152"/>
            <a:ext cx="7646081" cy="1887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112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202776" cy="685800"/>
          </a:xfrm>
        </p:spPr>
        <p:txBody>
          <a:bodyPr/>
          <a:lstStyle/>
          <a:p>
            <a:pPr rtl="0"/>
            <a:r>
              <a:rPr lang="en-US" b="1" dirty="0" smtClean="0"/>
              <a:t>Correlation Analysis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612" y="1447800"/>
            <a:ext cx="7202776" cy="4495800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 smtClean="0"/>
              <a:t>The </a:t>
            </a:r>
            <a:r>
              <a:rPr lang="en-US" sz="2800" dirty="0"/>
              <a:t>term “</a:t>
            </a:r>
            <a:r>
              <a:rPr lang="en-US" sz="2800" dirty="0">
                <a:solidFill>
                  <a:srgbClr val="C00000"/>
                </a:solidFill>
              </a:rPr>
              <a:t>correlation</a:t>
            </a:r>
            <a:r>
              <a:rPr lang="en-US" sz="2800" dirty="0"/>
              <a:t>” refers to a measure of the strength of association between two variables</a:t>
            </a:r>
            <a:r>
              <a:rPr lang="en-US" sz="2800" dirty="0" smtClean="0"/>
              <a:t>.</a:t>
            </a:r>
          </a:p>
          <a:p>
            <a:pPr algn="l" rtl="0"/>
            <a:r>
              <a:rPr lang="en-US" sz="2800" dirty="0"/>
              <a:t>Finding the relationship between two </a:t>
            </a:r>
            <a:r>
              <a:rPr lang="en-US" sz="2800" b="1" dirty="0">
                <a:solidFill>
                  <a:srgbClr val="00B050"/>
                </a:solidFill>
              </a:rPr>
              <a:t>quantitative</a:t>
            </a:r>
            <a:r>
              <a:rPr lang="en-US" sz="2800" dirty="0"/>
              <a:t> variables without being able to infer causal </a:t>
            </a:r>
            <a:r>
              <a:rPr lang="en-US" sz="2800" dirty="0" smtClean="0"/>
              <a:t>relationships</a:t>
            </a:r>
            <a:endParaRPr lang="en-US" sz="2800" dirty="0"/>
          </a:p>
          <a:p>
            <a:pPr algn="l" rtl="0"/>
            <a:r>
              <a:rPr lang="en-US" sz="2800" dirty="0" smtClean="0"/>
              <a:t>Correlation </a:t>
            </a:r>
            <a:r>
              <a:rPr lang="en-US" sz="2800" dirty="0"/>
              <a:t>is a statistical technique used to determine the degree to which two variables are </a:t>
            </a:r>
            <a:r>
              <a:rPr lang="en-US" sz="2800" dirty="0" smtClean="0"/>
              <a:t>related.</a:t>
            </a:r>
            <a:endParaRPr lang="en-US" sz="2800" dirty="0"/>
          </a:p>
          <a:p>
            <a:pPr algn="l" rtl="0"/>
            <a:endParaRPr lang="en-US" sz="2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042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814" y="2438400"/>
            <a:ext cx="4089249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1" y="2438400"/>
            <a:ext cx="3581400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546043" y="937344"/>
            <a:ext cx="839972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Plot histogram of residuals. A bell-shaped curve centered around zero should be displayed.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Construct </a:t>
            </a:r>
            <a:r>
              <a:rPr lang="en-US" sz="2000" u="sng" dirty="0"/>
              <a:t>normal probability plot </a:t>
            </a:r>
            <a:r>
              <a:rPr lang="en-US" sz="2000" dirty="0"/>
              <a:t>(</a:t>
            </a:r>
            <a:r>
              <a:rPr lang="en-US" sz="2000" u="sng" dirty="0" err="1"/>
              <a:t>qq_plot</a:t>
            </a:r>
            <a:r>
              <a:rPr lang="en-US" sz="2000" dirty="0"/>
              <a:t>) of residuals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845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457200"/>
            <a:ext cx="8229600" cy="2362200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/>
              <a:t>If the two variables increase or decrease together, they have a </a:t>
            </a:r>
            <a:r>
              <a:rPr lang="en-US" sz="2400" b="1" dirty="0">
                <a:solidFill>
                  <a:srgbClr val="C00000"/>
                </a:solidFill>
              </a:rPr>
              <a:t>positive</a:t>
            </a:r>
            <a:r>
              <a:rPr lang="en-US" sz="2400" dirty="0"/>
              <a:t> correlation</a:t>
            </a:r>
            <a:r>
              <a:rPr lang="en-US" sz="2400" dirty="0" smtClean="0"/>
              <a:t>.</a:t>
            </a:r>
            <a:endParaRPr lang="en-US" sz="2400" dirty="0"/>
          </a:p>
          <a:p>
            <a:pPr algn="l" rtl="0"/>
            <a:r>
              <a:rPr lang="en-US" sz="2400" dirty="0"/>
              <a:t>If, increases in one variable are associated with decreases in the other, they have a </a:t>
            </a:r>
            <a:r>
              <a:rPr lang="en-US" sz="2400" b="1" dirty="0">
                <a:solidFill>
                  <a:srgbClr val="C00000"/>
                </a:solidFill>
              </a:rPr>
              <a:t>negative</a:t>
            </a:r>
            <a:r>
              <a:rPr lang="en-US" sz="2400" dirty="0"/>
              <a:t> </a:t>
            </a:r>
            <a:r>
              <a:rPr lang="en-US" sz="2400" dirty="0" smtClean="0"/>
              <a:t>correlation</a:t>
            </a:r>
            <a:endParaRPr lang="en-US" sz="2400" dirty="0"/>
          </a:p>
        </p:txBody>
      </p:sp>
      <p:pic>
        <p:nvPicPr>
          <p:cNvPr id="98306" name="Picture 2" descr="http://www.tokresource.org/tok_classes/biobiobio/biomenu/statistical_analysis/correl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590800"/>
            <a:ext cx="7467600" cy="3714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034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229600" cy="838200"/>
          </a:xfrm>
        </p:spPr>
        <p:txBody>
          <a:bodyPr>
            <a:normAutofit/>
          </a:bodyPr>
          <a:lstStyle/>
          <a:p>
            <a:pPr rtl="0"/>
            <a:r>
              <a:rPr lang="en-US" sz="4000" b="1" dirty="0"/>
              <a:t>Visualizing Correlation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8229600" cy="1676400"/>
          </a:xfrm>
        </p:spPr>
        <p:txBody>
          <a:bodyPr>
            <a:normAutofit/>
          </a:bodyPr>
          <a:lstStyle/>
          <a:p>
            <a:pPr algn="l" rtl="0"/>
            <a:r>
              <a:rPr lang="en-US" sz="2000" dirty="0"/>
              <a:t>A scatter plot (or scatter diagram) is used to show the relationship between two </a:t>
            </a:r>
            <a:r>
              <a:rPr lang="en-US" sz="2000" dirty="0" smtClean="0"/>
              <a:t>variables.</a:t>
            </a:r>
            <a:endParaRPr lang="en-US" sz="2000" dirty="0"/>
          </a:p>
          <a:p>
            <a:pPr algn="l" rtl="0"/>
            <a:r>
              <a:rPr lang="en-US" sz="2000" dirty="0" smtClean="0"/>
              <a:t>Linear </a:t>
            </a:r>
            <a:r>
              <a:rPr lang="en-US" sz="2000" dirty="0"/>
              <a:t>relationships implying straight line association are visualized with scatter plots</a:t>
            </a:r>
          </a:p>
          <a:p>
            <a:pPr algn="l" rtl="0"/>
            <a:endParaRPr lang="en-US" sz="2000" dirty="0"/>
          </a:p>
          <a:p>
            <a:pPr algn="l" rtl="0"/>
            <a:endParaRPr lang="en-US" sz="2000" dirty="0"/>
          </a:p>
        </p:txBody>
      </p:sp>
      <p:pic>
        <p:nvPicPr>
          <p:cNvPr id="95234" name="Picture 2" descr="http://psud63.files.wordpress.com/2012/02/4329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590800"/>
            <a:ext cx="762000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007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202776" cy="838200"/>
          </a:xfrm>
        </p:spPr>
        <p:txBody>
          <a:bodyPr/>
          <a:lstStyle/>
          <a:p>
            <a:pPr rtl="0"/>
            <a:r>
              <a:rPr lang="en-US" b="1" dirty="0"/>
              <a:t>Linear </a:t>
            </a:r>
            <a:r>
              <a:rPr lang="en-US" b="1" dirty="0" smtClean="0"/>
              <a:t>Correlation Only!</a:t>
            </a:r>
            <a:endParaRPr lang="en-US" b="1" dirty="0"/>
          </a:p>
        </p:txBody>
      </p:sp>
      <p:sp>
        <p:nvSpPr>
          <p:cNvPr id="4" name="Text Box 77"/>
          <p:cNvSpPr txBox="1">
            <a:spLocks noChangeArrowheads="1"/>
          </p:cNvSpPr>
          <p:nvPr/>
        </p:nvSpPr>
        <p:spPr bwMode="auto">
          <a:xfrm>
            <a:off x="1219200" y="1905000"/>
            <a:ext cx="2667000" cy="409575"/>
          </a:xfrm>
          <a:prstGeom prst="rect">
            <a:avLst/>
          </a:prstGeom>
          <a:solidFill>
            <a:srgbClr val="FDE0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eaLnBrk="0" hangingPunct="0">
              <a:defRPr/>
            </a:pPr>
            <a:r>
              <a:rPr lang="en-US" sz="2000">
                <a:solidFill>
                  <a:srgbClr val="000000"/>
                </a:solidFill>
                <a:cs typeface="+mn-cs"/>
              </a:rPr>
              <a:t>Linear relationships</a:t>
            </a:r>
          </a:p>
        </p:txBody>
      </p:sp>
      <p:sp>
        <p:nvSpPr>
          <p:cNvPr id="5" name="Text Box 78"/>
          <p:cNvSpPr txBox="1">
            <a:spLocks noChangeArrowheads="1"/>
          </p:cNvSpPr>
          <p:nvPr/>
        </p:nvSpPr>
        <p:spPr bwMode="auto">
          <a:xfrm>
            <a:off x="5029200" y="1905000"/>
            <a:ext cx="3200400" cy="409575"/>
          </a:xfrm>
          <a:prstGeom prst="rect">
            <a:avLst/>
          </a:prstGeom>
          <a:solidFill>
            <a:srgbClr val="FDE0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eaLnBrk="0" hangingPunct="0">
              <a:defRPr/>
            </a:pPr>
            <a:r>
              <a:rPr lang="en-US" sz="2000">
                <a:solidFill>
                  <a:srgbClr val="000000"/>
                </a:solidFill>
                <a:cs typeface="+mn-cs"/>
              </a:rPr>
              <a:t>Curvilinear relationships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685800" y="2422525"/>
            <a:ext cx="3073400" cy="4206875"/>
            <a:chOff x="685800" y="2255838"/>
            <a:chExt cx="3073400" cy="4206875"/>
          </a:xfrm>
        </p:grpSpPr>
        <p:sp>
          <p:nvSpPr>
            <p:cNvPr id="7" name="Line 2"/>
            <p:cNvSpPr>
              <a:spLocks noChangeShapeType="1"/>
            </p:cNvSpPr>
            <p:nvPr/>
          </p:nvSpPr>
          <p:spPr bwMode="auto">
            <a:xfrm>
              <a:off x="1143000" y="4724400"/>
              <a:ext cx="0" cy="144780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8" name="Oval 3"/>
            <p:cNvSpPr>
              <a:spLocks noChangeArrowheads="1"/>
            </p:cNvSpPr>
            <p:nvPr/>
          </p:nvSpPr>
          <p:spPr bwMode="auto">
            <a:xfrm rot="14317620">
              <a:off x="2667000" y="58674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9" name="Oval 4"/>
            <p:cNvSpPr>
              <a:spLocks noChangeArrowheads="1"/>
            </p:cNvSpPr>
            <p:nvPr/>
          </p:nvSpPr>
          <p:spPr bwMode="auto">
            <a:xfrm rot="14317620">
              <a:off x="1371600" y="49530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10" name="Oval 5"/>
            <p:cNvSpPr>
              <a:spLocks noChangeArrowheads="1"/>
            </p:cNvSpPr>
            <p:nvPr/>
          </p:nvSpPr>
          <p:spPr bwMode="auto">
            <a:xfrm rot="14317620">
              <a:off x="3124200" y="57912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11" name="Oval 6"/>
            <p:cNvSpPr>
              <a:spLocks noChangeArrowheads="1"/>
            </p:cNvSpPr>
            <p:nvPr/>
          </p:nvSpPr>
          <p:spPr bwMode="auto">
            <a:xfrm rot="14317620">
              <a:off x="1752600" y="48006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12" name="Oval 7"/>
            <p:cNvSpPr>
              <a:spLocks noChangeArrowheads="1"/>
            </p:cNvSpPr>
            <p:nvPr/>
          </p:nvSpPr>
          <p:spPr bwMode="auto">
            <a:xfrm rot="14317620">
              <a:off x="2514600" y="54864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13" name="Oval 8"/>
            <p:cNvSpPr>
              <a:spLocks noChangeArrowheads="1"/>
            </p:cNvSpPr>
            <p:nvPr/>
          </p:nvSpPr>
          <p:spPr bwMode="auto">
            <a:xfrm rot="14317620">
              <a:off x="2819400" y="56388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14" name="Oval 9"/>
            <p:cNvSpPr>
              <a:spLocks noChangeArrowheads="1"/>
            </p:cNvSpPr>
            <p:nvPr/>
          </p:nvSpPr>
          <p:spPr bwMode="auto">
            <a:xfrm rot="14317620">
              <a:off x="2057400" y="50292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15" name="Oval 10"/>
            <p:cNvSpPr>
              <a:spLocks noChangeArrowheads="1"/>
            </p:cNvSpPr>
            <p:nvPr/>
          </p:nvSpPr>
          <p:spPr bwMode="auto">
            <a:xfrm rot="14317620">
              <a:off x="1295400" y="47244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16" name="Oval 11"/>
            <p:cNvSpPr>
              <a:spLocks noChangeArrowheads="1"/>
            </p:cNvSpPr>
            <p:nvPr/>
          </p:nvSpPr>
          <p:spPr bwMode="auto">
            <a:xfrm rot="14317620">
              <a:off x="1600200" y="51054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17" name="Oval 12"/>
            <p:cNvSpPr>
              <a:spLocks noChangeArrowheads="1"/>
            </p:cNvSpPr>
            <p:nvPr/>
          </p:nvSpPr>
          <p:spPr bwMode="auto">
            <a:xfrm rot="14317620">
              <a:off x="1828800" y="53340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Oval 13"/>
            <p:cNvSpPr>
              <a:spLocks noChangeArrowheads="1"/>
            </p:cNvSpPr>
            <p:nvPr/>
          </p:nvSpPr>
          <p:spPr bwMode="auto">
            <a:xfrm rot="14317620">
              <a:off x="2438400" y="57150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19" name="Oval 14"/>
            <p:cNvSpPr>
              <a:spLocks noChangeArrowheads="1"/>
            </p:cNvSpPr>
            <p:nvPr/>
          </p:nvSpPr>
          <p:spPr bwMode="auto">
            <a:xfrm rot="14317620">
              <a:off x="2362200" y="52578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20" name="Oval 15"/>
            <p:cNvSpPr>
              <a:spLocks noChangeArrowheads="1"/>
            </p:cNvSpPr>
            <p:nvPr/>
          </p:nvSpPr>
          <p:spPr bwMode="auto">
            <a:xfrm rot="14317620">
              <a:off x="2133600" y="53340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21" name="Text Box 16"/>
            <p:cNvSpPr txBox="1">
              <a:spLocks noChangeArrowheads="1"/>
            </p:cNvSpPr>
            <p:nvPr/>
          </p:nvSpPr>
          <p:spPr bwMode="auto">
            <a:xfrm>
              <a:off x="685800" y="4465638"/>
              <a:ext cx="354013" cy="3968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Y</a:t>
              </a:r>
            </a:p>
          </p:txBody>
        </p:sp>
        <p:sp>
          <p:nvSpPr>
            <p:cNvPr id="22" name="Line 17"/>
            <p:cNvSpPr>
              <a:spLocks noChangeShapeType="1"/>
            </p:cNvSpPr>
            <p:nvPr/>
          </p:nvSpPr>
          <p:spPr bwMode="auto">
            <a:xfrm>
              <a:off x="1143000" y="6172200"/>
              <a:ext cx="2286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23" name="Text Box 18"/>
            <p:cNvSpPr txBox="1">
              <a:spLocks noChangeArrowheads="1"/>
            </p:cNvSpPr>
            <p:nvPr/>
          </p:nvSpPr>
          <p:spPr bwMode="auto">
            <a:xfrm>
              <a:off x="3405188" y="6065838"/>
              <a:ext cx="354012" cy="3968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X</a:t>
              </a:r>
            </a:p>
          </p:txBody>
        </p:sp>
        <p:sp>
          <p:nvSpPr>
            <p:cNvPr id="24" name="Line 19"/>
            <p:cNvSpPr>
              <a:spLocks noChangeShapeType="1"/>
            </p:cNvSpPr>
            <p:nvPr/>
          </p:nvSpPr>
          <p:spPr bwMode="auto">
            <a:xfrm flipH="1">
              <a:off x="1143000" y="2438400"/>
              <a:ext cx="0" cy="152400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25" name="Oval 20"/>
            <p:cNvSpPr>
              <a:spLocks noChangeArrowheads="1"/>
            </p:cNvSpPr>
            <p:nvPr/>
          </p:nvSpPr>
          <p:spPr bwMode="auto">
            <a:xfrm rot="14317620">
              <a:off x="1219200" y="36576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26" name="Oval 21"/>
            <p:cNvSpPr>
              <a:spLocks noChangeArrowheads="1"/>
            </p:cNvSpPr>
            <p:nvPr/>
          </p:nvSpPr>
          <p:spPr bwMode="auto">
            <a:xfrm rot="14317620">
              <a:off x="1447800" y="33528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27" name="Oval 22"/>
            <p:cNvSpPr>
              <a:spLocks noChangeArrowheads="1"/>
            </p:cNvSpPr>
            <p:nvPr/>
          </p:nvSpPr>
          <p:spPr bwMode="auto">
            <a:xfrm rot="14317620">
              <a:off x="3124200" y="22860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28" name="Oval 23"/>
            <p:cNvSpPr>
              <a:spLocks noChangeArrowheads="1"/>
            </p:cNvSpPr>
            <p:nvPr/>
          </p:nvSpPr>
          <p:spPr bwMode="auto">
            <a:xfrm rot="14317620">
              <a:off x="3276600" y="26670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29" name="Oval 24"/>
            <p:cNvSpPr>
              <a:spLocks noChangeArrowheads="1"/>
            </p:cNvSpPr>
            <p:nvPr/>
          </p:nvSpPr>
          <p:spPr bwMode="auto">
            <a:xfrm rot="14317620">
              <a:off x="1676400" y="35052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30" name="Oval 25"/>
            <p:cNvSpPr>
              <a:spLocks noChangeArrowheads="1"/>
            </p:cNvSpPr>
            <p:nvPr/>
          </p:nvSpPr>
          <p:spPr bwMode="auto">
            <a:xfrm rot="14317620">
              <a:off x="2895600" y="26670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31" name="Oval 26"/>
            <p:cNvSpPr>
              <a:spLocks noChangeArrowheads="1"/>
            </p:cNvSpPr>
            <p:nvPr/>
          </p:nvSpPr>
          <p:spPr bwMode="auto">
            <a:xfrm rot="14317620">
              <a:off x="2514600" y="32766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32" name="Oval 27"/>
            <p:cNvSpPr>
              <a:spLocks noChangeArrowheads="1"/>
            </p:cNvSpPr>
            <p:nvPr/>
          </p:nvSpPr>
          <p:spPr bwMode="auto">
            <a:xfrm rot="14317620">
              <a:off x="2590800" y="26670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33" name="Oval 28"/>
            <p:cNvSpPr>
              <a:spLocks noChangeArrowheads="1"/>
            </p:cNvSpPr>
            <p:nvPr/>
          </p:nvSpPr>
          <p:spPr bwMode="auto">
            <a:xfrm rot="14317620">
              <a:off x="2209800" y="25146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34" name="Oval 29"/>
            <p:cNvSpPr>
              <a:spLocks noChangeArrowheads="1"/>
            </p:cNvSpPr>
            <p:nvPr/>
          </p:nvSpPr>
          <p:spPr bwMode="auto">
            <a:xfrm rot="14317620">
              <a:off x="1295400" y="30480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35" name="Oval 30"/>
            <p:cNvSpPr>
              <a:spLocks noChangeArrowheads="1"/>
            </p:cNvSpPr>
            <p:nvPr/>
          </p:nvSpPr>
          <p:spPr bwMode="auto">
            <a:xfrm rot="14317620">
              <a:off x="1600200" y="28956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36" name="Oval 31"/>
            <p:cNvSpPr>
              <a:spLocks noChangeArrowheads="1"/>
            </p:cNvSpPr>
            <p:nvPr/>
          </p:nvSpPr>
          <p:spPr bwMode="auto">
            <a:xfrm rot="14317620">
              <a:off x="1905000" y="3082925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Oval 32"/>
            <p:cNvSpPr>
              <a:spLocks noChangeArrowheads="1"/>
            </p:cNvSpPr>
            <p:nvPr/>
          </p:nvSpPr>
          <p:spPr bwMode="auto">
            <a:xfrm rot="14317620">
              <a:off x="2819400" y="29718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38" name="Oval 33"/>
            <p:cNvSpPr>
              <a:spLocks noChangeArrowheads="1"/>
            </p:cNvSpPr>
            <p:nvPr/>
          </p:nvSpPr>
          <p:spPr bwMode="auto">
            <a:xfrm rot="14317620">
              <a:off x="2286000" y="30480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39" name="Oval 34"/>
            <p:cNvSpPr>
              <a:spLocks noChangeArrowheads="1"/>
            </p:cNvSpPr>
            <p:nvPr/>
          </p:nvSpPr>
          <p:spPr bwMode="auto">
            <a:xfrm rot="14317620">
              <a:off x="2057400" y="33528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40" name="Text Box 35"/>
            <p:cNvSpPr txBox="1">
              <a:spLocks noChangeArrowheads="1"/>
            </p:cNvSpPr>
            <p:nvPr/>
          </p:nvSpPr>
          <p:spPr bwMode="auto">
            <a:xfrm>
              <a:off x="685800" y="2255838"/>
              <a:ext cx="354013" cy="3968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Y</a:t>
              </a:r>
            </a:p>
          </p:txBody>
        </p:sp>
        <p:sp>
          <p:nvSpPr>
            <p:cNvPr id="41" name="Line 36"/>
            <p:cNvSpPr>
              <a:spLocks noChangeShapeType="1"/>
            </p:cNvSpPr>
            <p:nvPr/>
          </p:nvSpPr>
          <p:spPr bwMode="auto">
            <a:xfrm>
              <a:off x="1143000" y="3962400"/>
              <a:ext cx="2286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42" name="Oval 37"/>
            <p:cNvSpPr>
              <a:spLocks noChangeArrowheads="1"/>
            </p:cNvSpPr>
            <p:nvPr/>
          </p:nvSpPr>
          <p:spPr bwMode="auto">
            <a:xfrm rot="14317620">
              <a:off x="3124200" y="29718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43" name="Text Box 38"/>
            <p:cNvSpPr txBox="1">
              <a:spLocks noChangeArrowheads="1"/>
            </p:cNvSpPr>
            <p:nvPr/>
          </p:nvSpPr>
          <p:spPr bwMode="auto">
            <a:xfrm>
              <a:off x="3405188" y="3856038"/>
              <a:ext cx="354012" cy="3968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X</a:t>
              </a:r>
            </a:p>
          </p:txBody>
        </p:sp>
        <p:sp>
          <p:nvSpPr>
            <p:cNvPr id="44" name="Line 80"/>
            <p:cNvSpPr>
              <a:spLocks noChangeShapeType="1"/>
            </p:cNvSpPr>
            <p:nvPr/>
          </p:nvSpPr>
          <p:spPr bwMode="auto">
            <a:xfrm flipV="1">
              <a:off x="1143000" y="2590800"/>
              <a:ext cx="2362200" cy="11430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45" name="Line 81"/>
            <p:cNvSpPr>
              <a:spLocks noChangeShapeType="1"/>
            </p:cNvSpPr>
            <p:nvPr/>
          </p:nvSpPr>
          <p:spPr bwMode="auto">
            <a:xfrm>
              <a:off x="1295400" y="4724400"/>
              <a:ext cx="1828800" cy="12954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486400" y="2422525"/>
            <a:ext cx="3097213" cy="4206875"/>
            <a:chOff x="5486400" y="2255838"/>
            <a:chExt cx="3097213" cy="4206875"/>
          </a:xfrm>
        </p:grpSpPr>
        <p:sp>
          <p:nvSpPr>
            <p:cNvPr id="87" name="Line 40"/>
            <p:cNvSpPr>
              <a:spLocks noChangeShapeType="1"/>
            </p:cNvSpPr>
            <p:nvPr/>
          </p:nvSpPr>
          <p:spPr bwMode="auto">
            <a:xfrm>
              <a:off x="5943600" y="4724400"/>
              <a:ext cx="0" cy="144780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88" name="Oval 41"/>
            <p:cNvSpPr>
              <a:spLocks noChangeArrowheads="1"/>
            </p:cNvSpPr>
            <p:nvPr/>
          </p:nvSpPr>
          <p:spPr bwMode="auto">
            <a:xfrm rot="14317620">
              <a:off x="6019800" y="57150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89" name="Oval 42"/>
            <p:cNvSpPr>
              <a:spLocks noChangeArrowheads="1"/>
            </p:cNvSpPr>
            <p:nvPr/>
          </p:nvSpPr>
          <p:spPr bwMode="auto">
            <a:xfrm rot="14317620">
              <a:off x="6324600" y="55626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90" name="Oval 43"/>
            <p:cNvSpPr>
              <a:spLocks noChangeArrowheads="1"/>
            </p:cNvSpPr>
            <p:nvPr/>
          </p:nvSpPr>
          <p:spPr bwMode="auto">
            <a:xfrm rot="14317620">
              <a:off x="7848600" y="44958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91" name="Oval 44"/>
            <p:cNvSpPr>
              <a:spLocks noChangeArrowheads="1"/>
            </p:cNvSpPr>
            <p:nvPr/>
          </p:nvSpPr>
          <p:spPr bwMode="auto">
            <a:xfrm rot="14317620">
              <a:off x="7772400" y="48006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92" name="Oval 45"/>
            <p:cNvSpPr>
              <a:spLocks noChangeArrowheads="1"/>
            </p:cNvSpPr>
            <p:nvPr/>
          </p:nvSpPr>
          <p:spPr bwMode="auto">
            <a:xfrm rot="14317620">
              <a:off x="6400800" y="57912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93" name="Oval 46"/>
            <p:cNvSpPr>
              <a:spLocks noChangeArrowheads="1"/>
            </p:cNvSpPr>
            <p:nvPr/>
          </p:nvSpPr>
          <p:spPr bwMode="auto">
            <a:xfrm rot="14317620">
              <a:off x="7467600" y="46482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94" name="Oval 47"/>
            <p:cNvSpPr>
              <a:spLocks noChangeArrowheads="1"/>
            </p:cNvSpPr>
            <p:nvPr/>
          </p:nvSpPr>
          <p:spPr bwMode="auto">
            <a:xfrm rot="14317620">
              <a:off x="7391400" y="54102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95" name="Oval 48"/>
            <p:cNvSpPr>
              <a:spLocks noChangeArrowheads="1"/>
            </p:cNvSpPr>
            <p:nvPr/>
          </p:nvSpPr>
          <p:spPr bwMode="auto">
            <a:xfrm rot="14317620">
              <a:off x="7315200" y="51054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96" name="Oval 49"/>
            <p:cNvSpPr>
              <a:spLocks noChangeArrowheads="1"/>
            </p:cNvSpPr>
            <p:nvPr/>
          </p:nvSpPr>
          <p:spPr bwMode="auto">
            <a:xfrm rot="14317620">
              <a:off x="7620000" y="43434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97" name="Oval 50"/>
            <p:cNvSpPr>
              <a:spLocks noChangeArrowheads="1"/>
            </p:cNvSpPr>
            <p:nvPr/>
          </p:nvSpPr>
          <p:spPr bwMode="auto">
            <a:xfrm rot="14317620">
              <a:off x="6629400" y="54864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" name="Oval 51"/>
            <p:cNvSpPr>
              <a:spLocks noChangeArrowheads="1"/>
            </p:cNvSpPr>
            <p:nvPr/>
          </p:nvSpPr>
          <p:spPr bwMode="auto">
            <a:xfrm rot="14317620">
              <a:off x="7620000" y="51054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99" name="Oval 52"/>
            <p:cNvSpPr>
              <a:spLocks noChangeArrowheads="1"/>
            </p:cNvSpPr>
            <p:nvPr/>
          </p:nvSpPr>
          <p:spPr bwMode="auto">
            <a:xfrm rot="14317620">
              <a:off x="7010400" y="53340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100" name="Oval 53"/>
            <p:cNvSpPr>
              <a:spLocks noChangeArrowheads="1"/>
            </p:cNvSpPr>
            <p:nvPr/>
          </p:nvSpPr>
          <p:spPr bwMode="auto">
            <a:xfrm rot="14317620">
              <a:off x="6858000" y="56388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101" name="Text Box 54"/>
            <p:cNvSpPr txBox="1">
              <a:spLocks noChangeArrowheads="1"/>
            </p:cNvSpPr>
            <p:nvPr/>
          </p:nvSpPr>
          <p:spPr bwMode="auto">
            <a:xfrm>
              <a:off x="5486400" y="4465638"/>
              <a:ext cx="354013" cy="3968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Y</a:t>
              </a:r>
            </a:p>
          </p:txBody>
        </p:sp>
        <p:sp>
          <p:nvSpPr>
            <p:cNvPr id="102" name="Line 55"/>
            <p:cNvSpPr>
              <a:spLocks noChangeShapeType="1"/>
            </p:cNvSpPr>
            <p:nvPr/>
          </p:nvSpPr>
          <p:spPr bwMode="auto">
            <a:xfrm>
              <a:off x="5943600" y="6172200"/>
              <a:ext cx="2286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103" name="Line 56"/>
            <p:cNvSpPr>
              <a:spLocks noChangeShapeType="1"/>
            </p:cNvSpPr>
            <p:nvPr/>
          </p:nvSpPr>
          <p:spPr bwMode="auto">
            <a:xfrm flipH="1">
              <a:off x="5943600" y="2438400"/>
              <a:ext cx="0" cy="152400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104" name="Oval 57"/>
            <p:cNvSpPr>
              <a:spLocks noChangeArrowheads="1"/>
            </p:cNvSpPr>
            <p:nvPr/>
          </p:nvSpPr>
          <p:spPr bwMode="auto">
            <a:xfrm rot="14317620">
              <a:off x="6019800" y="36576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105" name="Oval 58"/>
            <p:cNvSpPr>
              <a:spLocks noChangeArrowheads="1"/>
            </p:cNvSpPr>
            <p:nvPr/>
          </p:nvSpPr>
          <p:spPr bwMode="auto">
            <a:xfrm rot="14317620">
              <a:off x="6248400" y="33528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106" name="Oval 59"/>
            <p:cNvSpPr>
              <a:spLocks noChangeArrowheads="1"/>
            </p:cNvSpPr>
            <p:nvPr/>
          </p:nvSpPr>
          <p:spPr bwMode="auto">
            <a:xfrm rot="14317620">
              <a:off x="8153400" y="32004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107" name="Oval 60"/>
            <p:cNvSpPr>
              <a:spLocks noChangeArrowheads="1"/>
            </p:cNvSpPr>
            <p:nvPr/>
          </p:nvSpPr>
          <p:spPr bwMode="auto">
            <a:xfrm rot="14317620">
              <a:off x="7696200" y="25908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108" name="Oval 61"/>
            <p:cNvSpPr>
              <a:spLocks noChangeArrowheads="1"/>
            </p:cNvSpPr>
            <p:nvPr/>
          </p:nvSpPr>
          <p:spPr bwMode="auto">
            <a:xfrm rot="14317620">
              <a:off x="6629400" y="26670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109" name="Oval 62"/>
            <p:cNvSpPr>
              <a:spLocks noChangeArrowheads="1"/>
            </p:cNvSpPr>
            <p:nvPr/>
          </p:nvSpPr>
          <p:spPr bwMode="auto">
            <a:xfrm rot="14317620">
              <a:off x="8153400" y="35052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110" name="Oval 63"/>
            <p:cNvSpPr>
              <a:spLocks noChangeArrowheads="1"/>
            </p:cNvSpPr>
            <p:nvPr/>
          </p:nvSpPr>
          <p:spPr bwMode="auto">
            <a:xfrm rot="14317620">
              <a:off x="7848600" y="32766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111" name="Oval 64"/>
            <p:cNvSpPr>
              <a:spLocks noChangeArrowheads="1"/>
            </p:cNvSpPr>
            <p:nvPr/>
          </p:nvSpPr>
          <p:spPr bwMode="auto">
            <a:xfrm rot="14317620">
              <a:off x="7391400" y="27432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112" name="Oval 65"/>
            <p:cNvSpPr>
              <a:spLocks noChangeArrowheads="1"/>
            </p:cNvSpPr>
            <p:nvPr/>
          </p:nvSpPr>
          <p:spPr bwMode="auto">
            <a:xfrm rot="14317620">
              <a:off x="7010400" y="25908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113" name="Oval 66"/>
            <p:cNvSpPr>
              <a:spLocks noChangeArrowheads="1"/>
            </p:cNvSpPr>
            <p:nvPr/>
          </p:nvSpPr>
          <p:spPr bwMode="auto">
            <a:xfrm rot="14317620">
              <a:off x="6172200" y="30480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114" name="Oval 67"/>
            <p:cNvSpPr>
              <a:spLocks noChangeArrowheads="1"/>
            </p:cNvSpPr>
            <p:nvPr/>
          </p:nvSpPr>
          <p:spPr bwMode="auto">
            <a:xfrm rot="14317620">
              <a:off x="6400800" y="28956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115" name="Oval 68"/>
            <p:cNvSpPr>
              <a:spLocks noChangeArrowheads="1"/>
            </p:cNvSpPr>
            <p:nvPr/>
          </p:nvSpPr>
          <p:spPr bwMode="auto">
            <a:xfrm rot="14317620">
              <a:off x="6705600" y="3082925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6" name="Oval 69"/>
            <p:cNvSpPr>
              <a:spLocks noChangeArrowheads="1"/>
            </p:cNvSpPr>
            <p:nvPr/>
          </p:nvSpPr>
          <p:spPr bwMode="auto">
            <a:xfrm rot="14317620">
              <a:off x="7620000" y="29718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117" name="Oval 70"/>
            <p:cNvSpPr>
              <a:spLocks noChangeArrowheads="1"/>
            </p:cNvSpPr>
            <p:nvPr/>
          </p:nvSpPr>
          <p:spPr bwMode="auto">
            <a:xfrm rot="14317620">
              <a:off x="7086600" y="28956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118" name="Oval 71"/>
            <p:cNvSpPr>
              <a:spLocks noChangeArrowheads="1"/>
            </p:cNvSpPr>
            <p:nvPr/>
          </p:nvSpPr>
          <p:spPr bwMode="auto">
            <a:xfrm rot="14317620">
              <a:off x="7315200" y="24384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119" name="Text Box 72"/>
            <p:cNvSpPr txBox="1">
              <a:spLocks noChangeArrowheads="1"/>
            </p:cNvSpPr>
            <p:nvPr/>
          </p:nvSpPr>
          <p:spPr bwMode="auto">
            <a:xfrm>
              <a:off x="5486400" y="2255838"/>
              <a:ext cx="354013" cy="3968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Y</a:t>
              </a:r>
            </a:p>
          </p:txBody>
        </p:sp>
        <p:sp>
          <p:nvSpPr>
            <p:cNvPr id="120" name="Line 73"/>
            <p:cNvSpPr>
              <a:spLocks noChangeShapeType="1"/>
            </p:cNvSpPr>
            <p:nvPr/>
          </p:nvSpPr>
          <p:spPr bwMode="auto">
            <a:xfrm>
              <a:off x="5943600" y="3962400"/>
              <a:ext cx="2286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121" name="Oval 74"/>
            <p:cNvSpPr>
              <a:spLocks noChangeArrowheads="1"/>
            </p:cNvSpPr>
            <p:nvPr/>
          </p:nvSpPr>
          <p:spPr bwMode="auto">
            <a:xfrm rot="14317620">
              <a:off x="7924800" y="2971800"/>
              <a:ext cx="228600" cy="228600"/>
            </a:xfrm>
            <a:prstGeom prst="ellipse">
              <a:avLst/>
            </a:prstGeom>
            <a:solidFill>
              <a:srgbClr val="3333CC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122" name="Text Box 75"/>
            <p:cNvSpPr txBox="1">
              <a:spLocks noChangeArrowheads="1"/>
            </p:cNvSpPr>
            <p:nvPr/>
          </p:nvSpPr>
          <p:spPr bwMode="auto">
            <a:xfrm>
              <a:off x="8205788" y="3856038"/>
              <a:ext cx="354012" cy="3968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X</a:t>
              </a:r>
            </a:p>
          </p:txBody>
        </p:sp>
        <p:sp>
          <p:nvSpPr>
            <p:cNvPr id="123" name="Text Box 76"/>
            <p:cNvSpPr txBox="1">
              <a:spLocks noChangeArrowheads="1"/>
            </p:cNvSpPr>
            <p:nvPr/>
          </p:nvSpPr>
          <p:spPr bwMode="auto">
            <a:xfrm>
              <a:off x="8229600" y="6065838"/>
              <a:ext cx="354013" cy="3968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X</a:t>
              </a:r>
            </a:p>
          </p:txBody>
        </p:sp>
        <p:sp>
          <p:nvSpPr>
            <p:cNvPr id="124" name="Freeform 82"/>
            <p:cNvSpPr>
              <a:spLocks/>
            </p:cNvSpPr>
            <p:nvPr/>
          </p:nvSpPr>
          <p:spPr bwMode="auto">
            <a:xfrm>
              <a:off x="6096000" y="2692400"/>
              <a:ext cx="2209800" cy="1117600"/>
            </a:xfrm>
            <a:custGeom>
              <a:avLst/>
              <a:gdLst>
                <a:gd name="T0" fmla="*/ 0 w 1392"/>
                <a:gd name="T1" fmla="*/ 704 h 704"/>
                <a:gd name="T2" fmla="*/ 720 w 1392"/>
                <a:gd name="T3" fmla="*/ 32 h 704"/>
                <a:gd name="T4" fmla="*/ 1392 w 1392"/>
                <a:gd name="T5" fmla="*/ 512 h 704"/>
                <a:gd name="T6" fmla="*/ 0 60000 65536"/>
                <a:gd name="T7" fmla="*/ 0 60000 65536"/>
                <a:gd name="T8" fmla="*/ 0 60000 65536"/>
                <a:gd name="T9" fmla="*/ 0 w 1392"/>
                <a:gd name="T10" fmla="*/ 0 h 704"/>
                <a:gd name="T11" fmla="*/ 1392 w 1392"/>
                <a:gd name="T12" fmla="*/ 704 h 70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92" h="704">
                  <a:moveTo>
                    <a:pt x="0" y="704"/>
                  </a:moveTo>
                  <a:cubicBezTo>
                    <a:pt x="244" y="384"/>
                    <a:pt x="488" y="64"/>
                    <a:pt x="720" y="32"/>
                  </a:cubicBezTo>
                  <a:cubicBezTo>
                    <a:pt x="952" y="0"/>
                    <a:pt x="1172" y="256"/>
                    <a:pt x="1392" y="512"/>
                  </a:cubicBezTo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125" name="Freeform 83"/>
            <p:cNvSpPr>
              <a:spLocks/>
            </p:cNvSpPr>
            <p:nvPr/>
          </p:nvSpPr>
          <p:spPr bwMode="auto">
            <a:xfrm>
              <a:off x="6096000" y="4419600"/>
              <a:ext cx="1828800" cy="1447800"/>
            </a:xfrm>
            <a:custGeom>
              <a:avLst/>
              <a:gdLst>
                <a:gd name="T0" fmla="*/ 0 w 1152"/>
                <a:gd name="T1" fmla="*/ 912 h 912"/>
                <a:gd name="T2" fmla="*/ 816 w 1152"/>
                <a:gd name="T3" fmla="*/ 624 h 912"/>
                <a:gd name="T4" fmla="*/ 1152 w 1152"/>
                <a:gd name="T5" fmla="*/ 0 h 912"/>
                <a:gd name="T6" fmla="*/ 0 60000 65536"/>
                <a:gd name="T7" fmla="*/ 0 60000 65536"/>
                <a:gd name="T8" fmla="*/ 0 60000 65536"/>
                <a:gd name="T9" fmla="*/ 0 w 1152"/>
                <a:gd name="T10" fmla="*/ 0 h 912"/>
                <a:gd name="T11" fmla="*/ 1152 w 1152"/>
                <a:gd name="T12" fmla="*/ 912 h 9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52" h="912">
                  <a:moveTo>
                    <a:pt x="0" y="912"/>
                  </a:moveTo>
                  <a:cubicBezTo>
                    <a:pt x="312" y="844"/>
                    <a:pt x="624" y="776"/>
                    <a:pt x="816" y="624"/>
                  </a:cubicBezTo>
                  <a:cubicBezTo>
                    <a:pt x="1008" y="472"/>
                    <a:pt x="1080" y="236"/>
                    <a:pt x="1152" y="0"/>
                  </a:cubicBezTo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Arial" pitchFamily="34" charset="0"/>
              </a:endParaRPr>
            </a:p>
          </p:txBody>
        </p:sp>
      </p:grpSp>
      <p:sp>
        <p:nvSpPr>
          <p:cNvPr id="46" name="Footer Placeholder 4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356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202776" cy="762000"/>
          </a:xfrm>
        </p:spPr>
        <p:txBody>
          <a:bodyPr/>
          <a:lstStyle/>
          <a:p>
            <a:pPr rtl="0"/>
            <a:r>
              <a:rPr lang="en-US" b="1" dirty="0">
                <a:latin typeface="Helvetica" pitchFamily="34" charset="0"/>
                <a:cs typeface="Helvetica" pitchFamily="34" charset="0"/>
              </a:rPr>
              <a:t>Correlation Coefficient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20675" indent="-320675" algn="l" defTabSz="852488" rtl="0"/>
            <a:r>
              <a:rPr lang="en-US" sz="2800" dirty="0"/>
              <a:t>The </a:t>
            </a:r>
            <a:r>
              <a:rPr lang="en-US" sz="2800" dirty="0">
                <a:solidFill>
                  <a:srgbClr val="C00000"/>
                </a:solidFill>
              </a:rPr>
              <a:t>population correlation coefficient  </a:t>
            </a:r>
            <a:r>
              <a:rPr lang="el-GR" sz="2800" dirty="0">
                <a:solidFill>
                  <a:srgbClr val="C00000"/>
                </a:solidFill>
                <a:cs typeface="Arial" pitchFamily="34" charset="0"/>
              </a:rPr>
              <a:t>ρ</a:t>
            </a:r>
            <a:r>
              <a:rPr lang="en-US" sz="2800" dirty="0">
                <a:solidFill>
                  <a:srgbClr val="C00000"/>
                </a:solidFill>
              </a:rPr>
              <a:t>  </a:t>
            </a:r>
            <a:r>
              <a:rPr lang="en-US" sz="2800" dirty="0"/>
              <a:t>(rho) measures the strength of the association between the </a:t>
            </a:r>
            <a:r>
              <a:rPr lang="en-US" sz="2800" dirty="0" smtClean="0"/>
              <a:t>variables.</a:t>
            </a:r>
            <a:endParaRPr lang="en-US" sz="2800" dirty="0"/>
          </a:p>
          <a:p>
            <a:pPr marL="320675" indent="-320675" algn="l" defTabSz="852488" rtl="0"/>
            <a:endParaRPr lang="en-US" sz="1400" dirty="0"/>
          </a:p>
          <a:p>
            <a:pPr marL="320675" indent="-320675" algn="l" defTabSz="852488" rtl="0"/>
            <a:r>
              <a:rPr lang="en-US" sz="2800" dirty="0"/>
              <a:t>The </a:t>
            </a:r>
            <a:r>
              <a:rPr lang="en-US" sz="2800" dirty="0">
                <a:solidFill>
                  <a:srgbClr val="C00000"/>
                </a:solidFill>
              </a:rPr>
              <a:t>sample (Pearson) </a:t>
            </a:r>
            <a:r>
              <a:rPr lang="en-US" sz="2800" dirty="0" smtClean="0">
                <a:solidFill>
                  <a:srgbClr val="C00000"/>
                </a:solidFill>
              </a:rPr>
              <a:t>correlation </a:t>
            </a:r>
            <a:r>
              <a:rPr lang="en-US" sz="2800" dirty="0">
                <a:solidFill>
                  <a:srgbClr val="C00000"/>
                </a:solidFill>
              </a:rPr>
              <a:t>coefficient  r  </a:t>
            </a:r>
            <a:r>
              <a:rPr lang="en-US" sz="2800" dirty="0"/>
              <a:t>is an estimate of  </a:t>
            </a:r>
            <a:r>
              <a:rPr lang="el-GR" sz="2800" dirty="0">
                <a:cs typeface="Arial" pitchFamily="34" charset="0"/>
              </a:rPr>
              <a:t>ρ</a:t>
            </a:r>
            <a:r>
              <a:rPr lang="en-US" sz="2800" dirty="0"/>
              <a:t>  and is used to measure the strength of the </a:t>
            </a:r>
            <a:r>
              <a:rPr lang="en-US" sz="2800" u="sng" dirty="0"/>
              <a:t>linear</a:t>
            </a:r>
            <a:r>
              <a:rPr lang="en-US" sz="2800" dirty="0"/>
              <a:t> relationship in the sample </a:t>
            </a:r>
            <a:r>
              <a:rPr lang="en-US" sz="2800" dirty="0" smtClean="0"/>
              <a:t>observations.</a:t>
            </a:r>
            <a:endParaRPr lang="en-US" sz="2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693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62000"/>
            <a:ext cx="7335188" cy="5410200"/>
          </a:xfrm>
        </p:spPr>
        <p:txBody>
          <a:bodyPr>
            <a:normAutofit/>
          </a:bodyPr>
          <a:lstStyle/>
          <a:p>
            <a:pPr algn="l" rtl="0"/>
            <a:r>
              <a:rPr lang="en-US" sz="2800" b="1" dirty="0">
                <a:solidFill>
                  <a:srgbClr val="C00000"/>
                </a:solidFill>
              </a:rPr>
              <a:t>r </a:t>
            </a:r>
            <a:r>
              <a:rPr lang="en-US" sz="2800" dirty="0" smtClean="0">
                <a:solidFill>
                  <a:schemeClr val="folHlink"/>
                </a:solidFill>
              </a:rPr>
              <a:t> </a:t>
            </a:r>
            <a:r>
              <a:rPr lang="en-US" sz="2800" dirty="0" smtClean="0"/>
              <a:t>is a </a:t>
            </a:r>
            <a:r>
              <a:rPr lang="en-US" sz="2800" dirty="0"/>
              <a:t>statistic that quantifies a relation between two </a:t>
            </a:r>
            <a:r>
              <a:rPr lang="en-US" sz="2800" dirty="0" smtClean="0"/>
              <a:t>variables.</a:t>
            </a:r>
            <a:endParaRPr lang="en-US" sz="2800" dirty="0"/>
          </a:p>
          <a:p>
            <a:pPr algn="l" rtl="0"/>
            <a:r>
              <a:rPr lang="en-US" sz="2800" dirty="0"/>
              <a:t>Can be either positive or negative</a:t>
            </a:r>
          </a:p>
          <a:p>
            <a:pPr algn="l" rtl="0"/>
            <a:r>
              <a:rPr lang="en-US" sz="2800" dirty="0"/>
              <a:t>Falls between -1.00 and </a:t>
            </a:r>
            <a:r>
              <a:rPr lang="en-US" sz="2800" dirty="0" smtClean="0"/>
              <a:t>1.00</a:t>
            </a:r>
          </a:p>
          <a:p>
            <a:pPr algn="l" rtl="0"/>
            <a:endParaRPr lang="en-US" sz="2800" dirty="0"/>
          </a:p>
          <a:p>
            <a:pPr algn="l" rtl="0"/>
            <a:endParaRPr lang="en-US" sz="2800" dirty="0"/>
          </a:p>
          <a:p>
            <a:pPr algn="l" rtl="0"/>
            <a:endParaRPr lang="en-US" sz="2800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1" y="3124200"/>
            <a:ext cx="735358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054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3">
  <a:themeElements>
    <a:clrScheme name="Serenity_16x9">
      <a:dk1>
        <a:srgbClr val="164B4F"/>
      </a:dk1>
      <a:lt1>
        <a:sysClr val="window" lastClr="FFFFFF"/>
      </a:lt1>
      <a:dk2>
        <a:srgbClr val="000000"/>
      </a:dk2>
      <a:lt2>
        <a:srgbClr val="C5E5EC"/>
      </a:lt2>
      <a:accent1>
        <a:srgbClr val="1B91A1"/>
      </a:accent1>
      <a:accent2>
        <a:srgbClr val="46AC6F"/>
      </a:accent2>
      <a:accent3>
        <a:srgbClr val="37AFD5"/>
      </a:accent3>
      <a:accent4>
        <a:srgbClr val="6786A9"/>
      </a:accent4>
      <a:accent5>
        <a:srgbClr val="90A693"/>
      </a:accent5>
      <a:accent6>
        <a:srgbClr val="389066"/>
      </a:accent6>
      <a:hlink>
        <a:srgbClr val="27A99A"/>
      </a:hlink>
      <a:folHlink>
        <a:srgbClr val="94AE9D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Theme3</Template>
  <TotalTime>622</TotalTime>
  <Words>1574</Words>
  <Application>Microsoft Office PowerPoint</Application>
  <PresentationFormat>On-screen Show (4:3)</PresentationFormat>
  <Paragraphs>209</Paragraphs>
  <Slides>40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40</vt:i4>
      </vt:variant>
    </vt:vector>
  </HeadingPairs>
  <TitlesOfParts>
    <vt:vector size="43" baseType="lpstr">
      <vt:lpstr>Theme3</vt:lpstr>
      <vt:lpstr>Equation</vt:lpstr>
      <vt:lpstr>Microsoft Equation 3.0</vt:lpstr>
      <vt:lpstr>Correlation  and Regression Analysis</vt:lpstr>
      <vt:lpstr>GOALS</vt:lpstr>
      <vt:lpstr>Introduction</vt:lpstr>
      <vt:lpstr>Correlation Analysis</vt:lpstr>
      <vt:lpstr>PowerPoint Presentation</vt:lpstr>
      <vt:lpstr>Visualizing Correlation</vt:lpstr>
      <vt:lpstr>Linear Correlation Only!</vt:lpstr>
      <vt:lpstr>Correlation Coefficient</vt:lpstr>
      <vt:lpstr>PowerPoint Presentation</vt:lpstr>
      <vt:lpstr>PowerPoint Presentation</vt:lpstr>
      <vt:lpstr>Calculating the Correlation Coefficient</vt:lpstr>
      <vt:lpstr>Statistical Inference for Correlation Coefficients</vt:lpstr>
      <vt:lpstr>Example</vt:lpstr>
      <vt:lpstr>PowerPoint Presentation</vt:lpstr>
      <vt:lpstr>PowerPoint Presentation</vt:lpstr>
      <vt:lpstr>PowerPoint Presentation</vt:lpstr>
      <vt:lpstr>Cautions about Correlation</vt:lpstr>
      <vt:lpstr>Regression Analysis</vt:lpstr>
      <vt:lpstr>Simple Linear Regression Model</vt:lpstr>
      <vt:lpstr>PowerPoint Presentation</vt:lpstr>
      <vt:lpstr>PowerPoint Presentation</vt:lpstr>
      <vt:lpstr>Linear Regression Assumptions</vt:lpstr>
      <vt:lpstr>Estimated Regression Model</vt:lpstr>
      <vt:lpstr>Least Squares Method</vt:lpstr>
      <vt:lpstr>The Least Squares Equation</vt:lpstr>
      <vt:lpstr>Relationship between the Regression Coefficient (b1) and the Correlation Coefficient (r)</vt:lpstr>
      <vt:lpstr>Example</vt:lpstr>
      <vt:lpstr>PowerPoint Presentation</vt:lpstr>
      <vt:lpstr>PowerPoint Presentation</vt:lpstr>
      <vt:lpstr>Coefficient of Determination, R2</vt:lpstr>
      <vt:lpstr>PowerPoint Presentation</vt:lpstr>
      <vt:lpstr>PowerPoint Presentation</vt:lpstr>
      <vt:lpstr>F- test for Simple Linear Regression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Correlation  and Regression Analysis</dc:title>
  <dc:creator>User</dc:creator>
  <cp:lastModifiedBy>User</cp:lastModifiedBy>
  <cp:revision>34</cp:revision>
  <cp:lastPrinted>2014-12-10T09:20:11Z</cp:lastPrinted>
  <dcterms:created xsi:type="dcterms:W3CDTF">2013-12-16T21:07:17Z</dcterms:created>
  <dcterms:modified xsi:type="dcterms:W3CDTF">2014-12-10T17:02:54Z</dcterms:modified>
</cp:coreProperties>
</file>