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6" r:id="rId5"/>
    <p:sldId id="257" r:id="rId6"/>
    <p:sldId id="260" r:id="rId7"/>
    <p:sldId id="259" r:id="rId8"/>
    <p:sldId id="261" r:id="rId9"/>
    <p:sldId id="263" r:id="rId10"/>
    <p:sldId id="262"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82" r:id="rId24"/>
    <p:sldId id="276" r:id="rId25"/>
    <p:sldId id="291" r:id="rId26"/>
    <p:sldId id="292" r:id="rId27"/>
    <p:sldId id="293" r:id="rId28"/>
    <p:sldId id="294" r:id="rId29"/>
    <p:sldId id="295" r:id="rId30"/>
    <p:sldId id="296" r:id="rId31"/>
    <p:sldId id="297" r:id="rId32"/>
    <p:sldId id="301" r:id="rId33"/>
    <p:sldId id="302" r:id="rId34"/>
    <p:sldId id="278" r:id="rId35"/>
    <p:sldId id="279" r:id="rId36"/>
    <p:sldId id="280" r:id="rId37"/>
    <p:sldId id="281" r:id="rId38"/>
    <p:sldId id="303" r:id="rId39"/>
    <p:sldId id="283" r:id="rId40"/>
    <p:sldId id="298" r:id="rId41"/>
    <p:sldId id="304" r:id="rId42"/>
    <p:sldId id="299" r:id="rId43"/>
    <p:sldId id="300" r:id="rId44"/>
    <p:sldId id="305" r:id="rId45"/>
    <p:sldId id="284" r:id="rId46"/>
    <p:sldId id="285" r:id="rId47"/>
    <p:sldId id="287" r:id="rId48"/>
    <p:sldId id="288" r:id="rId49"/>
    <p:sldId id="289" r:id="rId50"/>
    <p:sldId id="290"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35" r:id="rId67"/>
    <p:sldId id="321" r:id="rId68"/>
    <p:sldId id="322" r:id="rId69"/>
    <p:sldId id="323" r:id="rId70"/>
    <p:sldId id="324" r:id="rId71"/>
    <p:sldId id="326" r:id="rId72"/>
    <p:sldId id="325" r:id="rId73"/>
    <p:sldId id="327" r:id="rId74"/>
    <p:sldId id="328" r:id="rId75"/>
    <p:sldId id="329" r:id="rId76"/>
    <p:sldId id="330" r:id="rId77"/>
    <p:sldId id="333" r:id="rId78"/>
    <p:sldId id="334" r:id="rId79"/>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162" autoAdjust="0"/>
    <p:restoredTop sz="94660"/>
  </p:normalViewPr>
  <p:slideViewPr>
    <p:cSldViewPr>
      <p:cViewPr>
        <p:scale>
          <a:sx n="76" d="100"/>
          <a:sy n="76" d="100"/>
        </p:scale>
        <p:origin x="-1152"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iagrams/_rels/data2.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584CB-6C15-4AD4-9D11-B4FFB8C48EAA}" type="doc">
      <dgm:prSet loTypeId="urn:microsoft.com/office/officeart/2005/8/layout/cycle8" loCatId="cycle" qsTypeId="urn:microsoft.com/office/officeart/2005/8/quickstyle/simple1" qsCatId="simple" csTypeId="urn:microsoft.com/office/officeart/2005/8/colors/accent1_2" csCatId="accent1" phldr="1"/>
      <dgm:spPr/>
    </dgm:pt>
    <dgm:pt modelId="{40DB8F7D-ADE6-493F-A821-775B156B17B8}">
      <dgm:prSet phldrT="[Text]"/>
      <dgm:spPr/>
      <dgm:t>
        <a:bodyPr/>
        <a:lstStyle/>
        <a:p>
          <a:r>
            <a:rPr lang="en-US" dirty="0" smtClean="0"/>
            <a:t>Common stock</a:t>
          </a:r>
          <a:endParaRPr lang="en-US" dirty="0"/>
        </a:p>
      </dgm:t>
    </dgm:pt>
    <dgm:pt modelId="{3EF46040-CE1D-42B6-8EA0-B759495A983D}" type="parTrans" cxnId="{F14A4B9A-CEA4-491F-B95E-7A607CD48E43}">
      <dgm:prSet/>
      <dgm:spPr/>
      <dgm:t>
        <a:bodyPr/>
        <a:lstStyle/>
        <a:p>
          <a:endParaRPr lang="en-US"/>
        </a:p>
      </dgm:t>
    </dgm:pt>
    <dgm:pt modelId="{DD8FA93E-735A-4944-BD1B-802C76F0EBF8}" type="sibTrans" cxnId="{F14A4B9A-CEA4-491F-B95E-7A607CD48E43}">
      <dgm:prSet/>
      <dgm:spPr/>
      <dgm:t>
        <a:bodyPr/>
        <a:lstStyle/>
        <a:p>
          <a:endParaRPr lang="en-US"/>
        </a:p>
      </dgm:t>
    </dgm:pt>
    <dgm:pt modelId="{70FB5BD7-7160-43D5-AD81-F4462A395714}">
      <dgm:prSet phldrT="[Text]"/>
      <dgm:spPr/>
      <dgm:t>
        <a:bodyPr/>
        <a:lstStyle/>
        <a:p>
          <a:r>
            <a:rPr lang="en-US" dirty="0" smtClean="0"/>
            <a:t>Debt</a:t>
          </a:r>
          <a:endParaRPr lang="en-US" dirty="0"/>
        </a:p>
      </dgm:t>
    </dgm:pt>
    <dgm:pt modelId="{FE42270C-D07D-44B2-8471-30C62E298191}" type="parTrans" cxnId="{B14D3892-D148-4AA7-8412-9E4376517990}">
      <dgm:prSet/>
      <dgm:spPr/>
      <dgm:t>
        <a:bodyPr/>
        <a:lstStyle/>
        <a:p>
          <a:endParaRPr lang="en-US"/>
        </a:p>
      </dgm:t>
    </dgm:pt>
    <dgm:pt modelId="{4F852369-34BB-4200-8D6A-2571037FC74B}" type="sibTrans" cxnId="{B14D3892-D148-4AA7-8412-9E4376517990}">
      <dgm:prSet/>
      <dgm:spPr/>
      <dgm:t>
        <a:bodyPr/>
        <a:lstStyle/>
        <a:p>
          <a:endParaRPr lang="en-US"/>
        </a:p>
      </dgm:t>
    </dgm:pt>
    <dgm:pt modelId="{197EDAFD-53FB-49DD-AFA4-600C6EDF1B0F}">
      <dgm:prSet phldrT="[Text]"/>
      <dgm:spPr/>
      <dgm:t>
        <a:bodyPr/>
        <a:lstStyle/>
        <a:p>
          <a:r>
            <a:rPr lang="en-US" dirty="0" smtClean="0"/>
            <a:t>Preferred stock</a:t>
          </a:r>
          <a:endParaRPr lang="en-US" dirty="0"/>
        </a:p>
      </dgm:t>
    </dgm:pt>
    <dgm:pt modelId="{4E1C208A-60D9-4E50-9F45-01158F8C9790}" type="parTrans" cxnId="{01AB46C1-56D5-4F02-932E-62D9C8E46E8E}">
      <dgm:prSet/>
      <dgm:spPr/>
      <dgm:t>
        <a:bodyPr/>
        <a:lstStyle/>
        <a:p>
          <a:endParaRPr lang="en-US"/>
        </a:p>
      </dgm:t>
    </dgm:pt>
    <dgm:pt modelId="{C4CBBED2-55E4-40B2-AC8B-91E49C0E4798}" type="sibTrans" cxnId="{01AB46C1-56D5-4F02-932E-62D9C8E46E8E}">
      <dgm:prSet/>
      <dgm:spPr/>
      <dgm:t>
        <a:bodyPr/>
        <a:lstStyle/>
        <a:p>
          <a:endParaRPr lang="en-US"/>
        </a:p>
      </dgm:t>
    </dgm:pt>
    <dgm:pt modelId="{59CC40E9-1839-49D6-9C12-9CCD995543A9}" type="pres">
      <dgm:prSet presAssocID="{EB4584CB-6C15-4AD4-9D11-B4FFB8C48EAA}" presName="compositeShape" presStyleCnt="0">
        <dgm:presLayoutVars>
          <dgm:chMax val="7"/>
          <dgm:dir/>
          <dgm:resizeHandles val="exact"/>
        </dgm:presLayoutVars>
      </dgm:prSet>
      <dgm:spPr/>
    </dgm:pt>
    <dgm:pt modelId="{9754D2B6-4CBC-475A-BC3D-E324B7483B57}" type="pres">
      <dgm:prSet presAssocID="{EB4584CB-6C15-4AD4-9D11-B4FFB8C48EAA}" presName="wedge1" presStyleLbl="node1" presStyleIdx="0" presStyleCnt="3"/>
      <dgm:spPr/>
      <dgm:t>
        <a:bodyPr/>
        <a:lstStyle/>
        <a:p>
          <a:pPr rtl="1"/>
          <a:endParaRPr lang="x-none"/>
        </a:p>
      </dgm:t>
    </dgm:pt>
    <dgm:pt modelId="{8D666BD0-FE12-413C-A27F-1597DC323CD6}" type="pres">
      <dgm:prSet presAssocID="{EB4584CB-6C15-4AD4-9D11-B4FFB8C48EAA}" presName="dummy1a" presStyleCnt="0"/>
      <dgm:spPr/>
    </dgm:pt>
    <dgm:pt modelId="{1DA21454-CC9A-4BC8-95D3-46C7AF0C4F37}" type="pres">
      <dgm:prSet presAssocID="{EB4584CB-6C15-4AD4-9D11-B4FFB8C48EAA}" presName="dummy1b" presStyleCnt="0"/>
      <dgm:spPr/>
    </dgm:pt>
    <dgm:pt modelId="{93F816CA-6FC4-43B4-8664-046199C95DDC}" type="pres">
      <dgm:prSet presAssocID="{EB4584CB-6C15-4AD4-9D11-B4FFB8C48EAA}" presName="wedge1Tx" presStyleLbl="node1" presStyleIdx="0" presStyleCnt="3">
        <dgm:presLayoutVars>
          <dgm:chMax val="0"/>
          <dgm:chPref val="0"/>
          <dgm:bulletEnabled val="1"/>
        </dgm:presLayoutVars>
      </dgm:prSet>
      <dgm:spPr/>
      <dgm:t>
        <a:bodyPr/>
        <a:lstStyle/>
        <a:p>
          <a:pPr rtl="1"/>
          <a:endParaRPr lang="x-none"/>
        </a:p>
      </dgm:t>
    </dgm:pt>
    <dgm:pt modelId="{890E0FC4-C566-4B9E-8B22-A089ECA87F5D}" type="pres">
      <dgm:prSet presAssocID="{EB4584CB-6C15-4AD4-9D11-B4FFB8C48EAA}" presName="wedge2" presStyleLbl="node1" presStyleIdx="1" presStyleCnt="3"/>
      <dgm:spPr/>
      <dgm:t>
        <a:bodyPr/>
        <a:lstStyle/>
        <a:p>
          <a:pPr rtl="1"/>
          <a:endParaRPr lang="x-none"/>
        </a:p>
      </dgm:t>
    </dgm:pt>
    <dgm:pt modelId="{AAD974A8-2F0C-41DC-9956-AF23248F8AF5}" type="pres">
      <dgm:prSet presAssocID="{EB4584CB-6C15-4AD4-9D11-B4FFB8C48EAA}" presName="dummy2a" presStyleCnt="0"/>
      <dgm:spPr/>
    </dgm:pt>
    <dgm:pt modelId="{0A7F8C2C-0F8B-4584-9838-93310A4C04C8}" type="pres">
      <dgm:prSet presAssocID="{EB4584CB-6C15-4AD4-9D11-B4FFB8C48EAA}" presName="dummy2b" presStyleCnt="0"/>
      <dgm:spPr/>
    </dgm:pt>
    <dgm:pt modelId="{E80846E9-1C3A-4F21-B31F-4FB18FAD4BF4}" type="pres">
      <dgm:prSet presAssocID="{EB4584CB-6C15-4AD4-9D11-B4FFB8C48EAA}" presName="wedge2Tx" presStyleLbl="node1" presStyleIdx="1" presStyleCnt="3">
        <dgm:presLayoutVars>
          <dgm:chMax val="0"/>
          <dgm:chPref val="0"/>
          <dgm:bulletEnabled val="1"/>
        </dgm:presLayoutVars>
      </dgm:prSet>
      <dgm:spPr/>
      <dgm:t>
        <a:bodyPr/>
        <a:lstStyle/>
        <a:p>
          <a:pPr rtl="1"/>
          <a:endParaRPr lang="x-none"/>
        </a:p>
      </dgm:t>
    </dgm:pt>
    <dgm:pt modelId="{D79A80EE-BF1B-43BA-BDF9-D9AB730709CC}" type="pres">
      <dgm:prSet presAssocID="{EB4584CB-6C15-4AD4-9D11-B4FFB8C48EAA}" presName="wedge3" presStyleLbl="node1" presStyleIdx="2" presStyleCnt="3"/>
      <dgm:spPr/>
      <dgm:t>
        <a:bodyPr/>
        <a:lstStyle/>
        <a:p>
          <a:pPr rtl="1"/>
          <a:endParaRPr lang="x-none"/>
        </a:p>
      </dgm:t>
    </dgm:pt>
    <dgm:pt modelId="{2D197CFD-0809-414D-A7B9-4301328DC79C}" type="pres">
      <dgm:prSet presAssocID="{EB4584CB-6C15-4AD4-9D11-B4FFB8C48EAA}" presName="dummy3a" presStyleCnt="0"/>
      <dgm:spPr/>
    </dgm:pt>
    <dgm:pt modelId="{DBBF72CD-0F29-469D-B755-8B518196031B}" type="pres">
      <dgm:prSet presAssocID="{EB4584CB-6C15-4AD4-9D11-B4FFB8C48EAA}" presName="dummy3b" presStyleCnt="0"/>
      <dgm:spPr/>
    </dgm:pt>
    <dgm:pt modelId="{35E8A00E-B25C-4E07-B250-ECEE57462413}" type="pres">
      <dgm:prSet presAssocID="{EB4584CB-6C15-4AD4-9D11-B4FFB8C48EAA}" presName="wedge3Tx" presStyleLbl="node1" presStyleIdx="2" presStyleCnt="3">
        <dgm:presLayoutVars>
          <dgm:chMax val="0"/>
          <dgm:chPref val="0"/>
          <dgm:bulletEnabled val="1"/>
        </dgm:presLayoutVars>
      </dgm:prSet>
      <dgm:spPr/>
      <dgm:t>
        <a:bodyPr/>
        <a:lstStyle/>
        <a:p>
          <a:pPr rtl="1"/>
          <a:endParaRPr lang="x-none"/>
        </a:p>
      </dgm:t>
    </dgm:pt>
    <dgm:pt modelId="{7D12655B-8B9D-4FA5-B13D-41FB603CE805}" type="pres">
      <dgm:prSet presAssocID="{DD8FA93E-735A-4944-BD1B-802C76F0EBF8}" presName="arrowWedge1" presStyleLbl="fgSibTrans2D1" presStyleIdx="0" presStyleCnt="3"/>
      <dgm:spPr/>
    </dgm:pt>
    <dgm:pt modelId="{F743A02A-B7D6-4AC5-8345-EB9303FD1C0C}" type="pres">
      <dgm:prSet presAssocID="{4F852369-34BB-4200-8D6A-2571037FC74B}" presName="arrowWedge2" presStyleLbl="fgSibTrans2D1" presStyleIdx="1" presStyleCnt="3"/>
      <dgm:spPr/>
    </dgm:pt>
    <dgm:pt modelId="{539DF19F-6C02-4463-8148-A3C20FBB2631}" type="pres">
      <dgm:prSet presAssocID="{C4CBBED2-55E4-40B2-AC8B-91E49C0E4798}" presName="arrowWedge3" presStyleLbl="fgSibTrans2D1" presStyleIdx="2" presStyleCnt="3"/>
      <dgm:spPr/>
    </dgm:pt>
  </dgm:ptLst>
  <dgm:cxnLst>
    <dgm:cxn modelId="{B14D3892-D148-4AA7-8412-9E4376517990}" srcId="{EB4584CB-6C15-4AD4-9D11-B4FFB8C48EAA}" destId="{70FB5BD7-7160-43D5-AD81-F4462A395714}" srcOrd="1" destOrd="0" parTransId="{FE42270C-D07D-44B2-8471-30C62E298191}" sibTransId="{4F852369-34BB-4200-8D6A-2571037FC74B}"/>
    <dgm:cxn modelId="{F14A4B9A-CEA4-491F-B95E-7A607CD48E43}" srcId="{EB4584CB-6C15-4AD4-9D11-B4FFB8C48EAA}" destId="{40DB8F7D-ADE6-493F-A821-775B156B17B8}" srcOrd="0" destOrd="0" parTransId="{3EF46040-CE1D-42B6-8EA0-B759495A983D}" sibTransId="{DD8FA93E-735A-4944-BD1B-802C76F0EBF8}"/>
    <dgm:cxn modelId="{21819843-B7C6-45D5-842D-50DE76C68501}" type="presOf" srcId="{197EDAFD-53FB-49DD-AFA4-600C6EDF1B0F}" destId="{D79A80EE-BF1B-43BA-BDF9-D9AB730709CC}" srcOrd="0" destOrd="0" presId="urn:microsoft.com/office/officeart/2005/8/layout/cycle8"/>
    <dgm:cxn modelId="{88CDFC12-F549-4FD3-8648-5CA9C2B3D04D}" type="presOf" srcId="{70FB5BD7-7160-43D5-AD81-F4462A395714}" destId="{890E0FC4-C566-4B9E-8B22-A089ECA87F5D}" srcOrd="0" destOrd="0" presId="urn:microsoft.com/office/officeart/2005/8/layout/cycle8"/>
    <dgm:cxn modelId="{E5FD42F4-0725-45E6-AAA1-DAB9B0C0525D}" type="presOf" srcId="{40DB8F7D-ADE6-493F-A821-775B156B17B8}" destId="{93F816CA-6FC4-43B4-8664-046199C95DDC}" srcOrd="1" destOrd="0" presId="urn:microsoft.com/office/officeart/2005/8/layout/cycle8"/>
    <dgm:cxn modelId="{00A90B91-B837-4889-BBBF-7EE4541CC604}" type="presOf" srcId="{70FB5BD7-7160-43D5-AD81-F4462A395714}" destId="{E80846E9-1C3A-4F21-B31F-4FB18FAD4BF4}" srcOrd="1" destOrd="0" presId="urn:microsoft.com/office/officeart/2005/8/layout/cycle8"/>
    <dgm:cxn modelId="{721434C6-846B-4E1F-9B34-B3E5863460BD}" type="presOf" srcId="{197EDAFD-53FB-49DD-AFA4-600C6EDF1B0F}" destId="{35E8A00E-B25C-4E07-B250-ECEE57462413}" srcOrd="1" destOrd="0" presId="urn:microsoft.com/office/officeart/2005/8/layout/cycle8"/>
    <dgm:cxn modelId="{01AB46C1-56D5-4F02-932E-62D9C8E46E8E}" srcId="{EB4584CB-6C15-4AD4-9D11-B4FFB8C48EAA}" destId="{197EDAFD-53FB-49DD-AFA4-600C6EDF1B0F}" srcOrd="2" destOrd="0" parTransId="{4E1C208A-60D9-4E50-9F45-01158F8C9790}" sibTransId="{C4CBBED2-55E4-40B2-AC8B-91E49C0E4798}"/>
    <dgm:cxn modelId="{23C2518A-AB90-428C-9ED7-2FCCE7F927E0}" type="presOf" srcId="{EB4584CB-6C15-4AD4-9D11-B4FFB8C48EAA}" destId="{59CC40E9-1839-49D6-9C12-9CCD995543A9}" srcOrd="0" destOrd="0" presId="urn:microsoft.com/office/officeart/2005/8/layout/cycle8"/>
    <dgm:cxn modelId="{393D1526-1F92-42C0-8F3E-08C84CABD485}" type="presOf" srcId="{40DB8F7D-ADE6-493F-A821-775B156B17B8}" destId="{9754D2B6-4CBC-475A-BC3D-E324B7483B57}" srcOrd="0" destOrd="0" presId="urn:microsoft.com/office/officeart/2005/8/layout/cycle8"/>
    <dgm:cxn modelId="{4E8B241A-CDBE-4049-8BEE-04E9698CDDA2}" type="presParOf" srcId="{59CC40E9-1839-49D6-9C12-9CCD995543A9}" destId="{9754D2B6-4CBC-475A-BC3D-E324B7483B57}" srcOrd="0" destOrd="0" presId="urn:microsoft.com/office/officeart/2005/8/layout/cycle8"/>
    <dgm:cxn modelId="{14E2918A-C852-42BB-A113-D174898766DF}" type="presParOf" srcId="{59CC40E9-1839-49D6-9C12-9CCD995543A9}" destId="{8D666BD0-FE12-413C-A27F-1597DC323CD6}" srcOrd="1" destOrd="0" presId="urn:microsoft.com/office/officeart/2005/8/layout/cycle8"/>
    <dgm:cxn modelId="{AC3B0A3E-B27B-47B0-949E-E128100A5521}" type="presParOf" srcId="{59CC40E9-1839-49D6-9C12-9CCD995543A9}" destId="{1DA21454-CC9A-4BC8-95D3-46C7AF0C4F37}" srcOrd="2" destOrd="0" presId="urn:microsoft.com/office/officeart/2005/8/layout/cycle8"/>
    <dgm:cxn modelId="{9177A127-DAD8-4690-9C05-30320A21242E}" type="presParOf" srcId="{59CC40E9-1839-49D6-9C12-9CCD995543A9}" destId="{93F816CA-6FC4-43B4-8664-046199C95DDC}" srcOrd="3" destOrd="0" presId="urn:microsoft.com/office/officeart/2005/8/layout/cycle8"/>
    <dgm:cxn modelId="{68FB0485-5674-4A64-A2A5-986FE2324264}" type="presParOf" srcId="{59CC40E9-1839-49D6-9C12-9CCD995543A9}" destId="{890E0FC4-C566-4B9E-8B22-A089ECA87F5D}" srcOrd="4" destOrd="0" presId="urn:microsoft.com/office/officeart/2005/8/layout/cycle8"/>
    <dgm:cxn modelId="{6A00276E-645C-4ADC-9B3B-9B74D1D5F423}" type="presParOf" srcId="{59CC40E9-1839-49D6-9C12-9CCD995543A9}" destId="{AAD974A8-2F0C-41DC-9956-AF23248F8AF5}" srcOrd="5" destOrd="0" presId="urn:microsoft.com/office/officeart/2005/8/layout/cycle8"/>
    <dgm:cxn modelId="{217D1EDD-F729-46A8-BED7-9CAB61D0A97D}" type="presParOf" srcId="{59CC40E9-1839-49D6-9C12-9CCD995543A9}" destId="{0A7F8C2C-0F8B-4584-9838-93310A4C04C8}" srcOrd="6" destOrd="0" presId="urn:microsoft.com/office/officeart/2005/8/layout/cycle8"/>
    <dgm:cxn modelId="{F55FA72E-920E-49DC-A060-55754DCADD17}" type="presParOf" srcId="{59CC40E9-1839-49D6-9C12-9CCD995543A9}" destId="{E80846E9-1C3A-4F21-B31F-4FB18FAD4BF4}" srcOrd="7" destOrd="0" presId="urn:microsoft.com/office/officeart/2005/8/layout/cycle8"/>
    <dgm:cxn modelId="{3D9B6760-1B5E-4865-81AC-70B1E306980E}" type="presParOf" srcId="{59CC40E9-1839-49D6-9C12-9CCD995543A9}" destId="{D79A80EE-BF1B-43BA-BDF9-D9AB730709CC}" srcOrd="8" destOrd="0" presId="urn:microsoft.com/office/officeart/2005/8/layout/cycle8"/>
    <dgm:cxn modelId="{444E2541-B794-4A6A-A53E-A931964000D3}" type="presParOf" srcId="{59CC40E9-1839-49D6-9C12-9CCD995543A9}" destId="{2D197CFD-0809-414D-A7B9-4301328DC79C}" srcOrd="9" destOrd="0" presId="urn:microsoft.com/office/officeart/2005/8/layout/cycle8"/>
    <dgm:cxn modelId="{94DDA637-04DF-48A8-9E78-AD262B287BDF}" type="presParOf" srcId="{59CC40E9-1839-49D6-9C12-9CCD995543A9}" destId="{DBBF72CD-0F29-469D-B755-8B518196031B}" srcOrd="10" destOrd="0" presId="urn:microsoft.com/office/officeart/2005/8/layout/cycle8"/>
    <dgm:cxn modelId="{F056FAE0-64D3-4492-B5D5-D8E7EE47C9C7}" type="presParOf" srcId="{59CC40E9-1839-49D6-9C12-9CCD995543A9}" destId="{35E8A00E-B25C-4E07-B250-ECEE57462413}" srcOrd="11" destOrd="0" presId="urn:microsoft.com/office/officeart/2005/8/layout/cycle8"/>
    <dgm:cxn modelId="{BD97075B-0DCE-44AD-B921-A65BC6FFA4BF}" type="presParOf" srcId="{59CC40E9-1839-49D6-9C12-9CCD995543A9}" destId="{7D12655B-8B9D-4FA5-B13D-41FB603CE805}" srcOrd="12" destOrd="0" presId="urn:microsoft.com/office/officeart/2005/8/layout/cycle8"/>
    <dgm:cxn modelId="{3924E4DF-054F-4BEF-8EAF-FBE23448FDEF}" type="presParOf" srcId="{59CC40E9-1839-49D6-9C12-9CCD995543A9}" destId="{F743A02A-B7D6-4AC5-8345-EB9303FD1C0C}" srcOrd="13" destOrd="0" presId="urn:microsoft.com/office/officeart/2005/8/layout/cycle8"/>
    <dgm:cxn modelId="{DF2984BA-9BD8-4BB9-8B80-3B9D611440C2}" type="presParOf" srcId="{59CC40E9-1839-49D6-9C12-9CCD995543A9}" destId="{539DF19F-6C02-4463-8148-A3C20FBB263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4EE5E8-CD5E-4D5F-A4ED-C90438486599}"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E74D2455-5FA3-4427-8B54-1BF2230AA070}">
      <dgm:prSet phldrT="[Text]"/>
      <dgm:spPr/>
      <dgm:t>
        <a:bodyPr/>
        <a:lstStyle/>
        <a:p>
          <a:r>
            <a:rPr lang="en-US" dirty="0" smtClean="0"/>
            <a:t>Debt</a:t>
          </a:r>
          <a:endParaRPr lang="en-US" dirty="0"/>
        </a:p>
      </dgm:t>
    </dgm:pt>
    <dgm:pt modelId="{01F3C77E-D3D5-4F9A-B01C-B9E02D255FF0}" type="parTrans" cxnId="{E9BC6B91-C45E-4E90-AD41-17584B85B8B2}">
      <dgm:prSet/>
      <dgm:spPr/>
      <dgm:t>
        <a:bodyPr/>
        <a:lstStyle/>
        <a:p>
          <a:endParaRPr lang="en-US"/>
        </a:p>
      </dgm:t>
    </dgm:pt>
    <dgm:pt modelId="{ED1D2B7C-5B02-419D-A4DE-1AB4C63A1201}" type="sibTrans" cxnId="{E9BC6B91-C45E-4E90-AD41-17584B85B8B2}">
      <dgm:prSet/>
      <dgm:spPr/>
      <dgm:t>
        <a:bodyPr/>
        <a:lstStyle/>
        <a:p>
          <a:endParaRPr lang="en-US"/>
        </a:p>
      </dgm:t>
    </dgm:pt>
    <dgm:pt modelId="{D2C49002-3797-4300-BABB-965D5937FB87}">
      <dgm:prSet phldrT="[Text]" custT="1"/>
      <dgm:spPr/>
      <dgm:t>
        <a:bodyPr/>
        <a:lstStyle/>
        <a:p>
          <a:r>
            <a:rPr lang="en-US" sz="2400" dirty="0" smtClean="0"/>
            <a:t>Interest</a:t>
          </a:r>
          <a:endParaRPr lang="en-US" sz="2400" dirty="0"/>
        </a:p>
      </dgm:t>
    </dgm:pt>
    <dgm:pt modelId="{4B228AE4-FB21-49E5-ABC7-E37CD313EA88}" type="parTrans" cxnId="{3142D7F2-C32C-40A1-9E3E-6918D8897200}">
      <dgm:prSet/>
      <dgm:spPr/>
      <dgm:t>
        <a:bodyPr/>
        <a:lstStyle/>
        <a:p>
          <a:endParaRPr lang="en-US"/>
        </a:p>
      </dgm:t>
    </dgm:pt>
    <dgm:pt modelId="{8FA3E815-8DD6-4ADA-89B0-5D3544B26742}" type="sibTrans" cxnId="{3142D7F2-C32C-40A1-9E3E-6918D8897200}">
      <dgm:prSet/>
      <dgm:spPr/>
      <dgm:t>
        <a:bodyPr/>
        <a:lstStyle/>
        <a:p>
          <a:endParaRPr lang="en-US"/>
        </a:p>
      </dgm:t>
    </dgm:pt>
    <dgm:pt modelId="{8821CE68-F8A2-410D-A682-E798D23C4157}">
      <dgm:prSet phldrT="[Text]"/>
      <dgm:spPr/>
      <dgm:t>
        <a:bodyPr/>
        <a:lstStyle/>
        <a:p>
          <a:r>
            <a:rPr lang="en-US" dirty="0" smtClean="0"/>
            <a:t>Preferred stock</a:t>
          </a:r>
          <a:endParaRPr lang="en-US" dirty="0"/>
        </a:p>
      </dgm:t>
    </dgm:pt>
    <dgm:pt modelId="{4E36F450-2170-44A3-B24D-94AF4B1CA694}" type="parTrans" cxnId="{BEB0B190-0DDC-46C1-8565-64FFEABA1DD7}">
      <dgm:prSet/>
      <dgm:spPr/>
      <dgm:t>
        <a:bodyPr/>
        <a:lstStyle/>
        <a:p>
          <a:endParaRPr lang="en-US"/>
        </a:p>
      </dgm:t>
    </dgm:pt>
    <dgm:pt modelId="{3BAB7C0F-647A-427F-A571-B7C98CB07261}" type="sibTrans" cxnId="{BEB0B190-0DDC-46C1-8565-64FFEABA1DD7}">
      <dgm:prSet/>
      <dgm:spPr/>
      <dgm:t>
        <a:bodyPr/>
        <a:lstStyle/>
        <a:p>
          <a:endParaRPr lang="en-US"/>
        </a:p>
      </dgm:t>
    </dgm:pt>
    <dgm:pt modelId="{F7B32B7E-2149-424B-B40E-426741EF11A4}">
      <dgm:prSet phldrT="[Text]" custT="1"/>
      <dgm:spPr/>
      <dgm:t>
        <a:bodyPr/>
        <a:lstStyle/>
        <a:p>
          <a:r>
            <a:rPr lang="en-US" sz="2400" b="0" dirty="0" smtClean="0"/>
            <a:t>Preferred dividends</a:t>
          </a:r>
          <a:endParaRPr lang="en-US" sz="2400" b="0" dirty="0"/>
        </a:p>
      </dgm:t>
    </dgm:pt>
    <dgm:pt modelId="{EF211E38-0F83-4267-B978-BA1FFA4A4A51}" type="parTrans" cxnId="{4FE4D984-69D9-4619-A13F-9114A76BACE7}">
      <dgm:prSet/>
      <dgm:spPr/>
      <dgm:t>
        <a:bodyPr/>
        <a:lstStyle/>
        <a:p>
          <a:endParaRPr lang="en-US"/>
        </a:p>
      </dgm:t>
    </dgm:pt>
    <dgm:pt modelId="{7B7598A2-1BCD-4257-B0B3-A3DA16AF7A1F}" type="sibTrans" cxnId="{4FE4D984-69D9-4619-A13F-9114A76BACE7}">
      <dgm:prSet/>
      <dgm:spPr/>
      <dgm:t>
        <a:bodyPr/>
        <a:lstStyle/>
        <a:p>
          <a:endParaRPr lang="en-US"/>
        </a:p>
      </dgm:t>
    </dgm:pt>
    <dgm:pt modelId="{15949A02-62B3-427F-8942-20F822BF3306}">
      <dgm:prSet phldrT="[Text]"/>
      <dgm:spPr/>
      <dgm:t>
        <a:bodyPr/>
        <a:lstStyle/>
        <a:p>
          <a:r>
            <a:rPr lang="en-US" dirty="0" smtClean="0"/>
            <a:t>Common stock</a:t>
          </a:r>
          <a:endParaRPr lang="en-US" dirty="0"/>
        </a:p>
      </dgm:t>
    </dgm:pt>
    <dgm:pt modelId="{D3CEF089-2B1C-4E31-BD6C-3FC846CCCBFC}" type="parTrans" cxnId="{D172C39E-A5B5-42DA-A050-131DACA1C762}">
      <dgm:prSet/>
      <dgm:spPr/>
      <dgm:t>
        <a:bodyPr/>
        <a:lstStyle/>
        <a:p>
          <a:endParaRPr lang="en-US"/>
        </a:p>
      </dgm:t>
    </dgm:pt>
    <dgm:pt modelId="{C17132DB-895B-48C7-9304-7D57FE5D4B3E}" type="sibTrans" cxnId="{D172C39E-A5B5-42DA-A050-131DACA1C762}">
      <dgm:prSet/>
      <dgm:spPr/>
      <dgm:t>
        <a:bodyPr/>
        <a:lstStyle/>
        <a:p>
          <a:endParaRPr lang="en-US"/>
        </a:p>
      </dgm:t>
    </dgm:pt>
    <dgm:pt modelId="{C934BEDC-991B-44A1-A9E9-96421F508D85}">
      <dgm:prSet phldrT="[Text]" custT="1"/>
      <dgm:spPr/>
      <dgm:t>
        <a:bodyPr/>
        <a:lstStyle/>
        <a:p>
          <a:r>
            <a:rPr lang="en-US" sz="2400" dirty="0" smtClean="0"/>
            <a:t>Dividends</a:t>
          </a:r>
          <a:endParaRPr lang="en-US" sz="2400" dirty="0"/>
        </a:p>
      </dgm:t>
    </dgm:pt>
    <dgm:pt modelId="{D39D29F0-1717-44FC-9ECE-7DBE3AB9DDFA}" type="parTrans" cxnId="{71E51145-D718-40A4-8AE1-083327BEF02A}">
      <dgm:prSet/>
      <dgm:spPr/>
      <dgm:t>
        <a:bodyPr/>
        <a:lstStyle/>
        <a:p>
          <a:endParaRPr lang="en-US"/>
        </a:p>
      </dgm:t>
    </dgm:pt>
    <dgm:pt modelId="{FF80A0DC-5796-47A1-80D9-0BD77DD26A93}" type="sibTrans" cxnId="{71E51145-D718-40A4-8AE1-083327BEF02A}">
      <dgm:prSet/>
      <dgm:spPr/>
      <dgm:t>
        <a:bodyPr/>
        <a:lstStyle/>
        <a:p>
          <a:endParaRPr lang="en-US"/>
        </a:p>
      </dgm:t>
    </dgm:pt>
    <dgm:pt modelId="{418C1417-488B-4C00-B66C-29555BEA6EC8}">
      <dgm:prSet phldrT="[Text]" custT="1"/>
      <dgm:spPr/>
      <dgm:t>
        <a:bodyPr/>
        <a:lstStyle/>
        <a:p>
          <a:r>
            <a:rPr lang="en-US" sz="2400" dirty="0" smtClean="0"/>
            <a:t>Capital gain</a:t>
          </a:r>
          <a:endParaRPr lang="en-US" sz="2400" dirty="0"/>
        </a:p>
      </dgm:t>
    </dgm:pt>
    <dgm:pt modelId="{FE4654A9-85E2-4969-895F-488E0714769B}" type="parTrans" cxnId="{3A86F197-9C6A-47B2-8F13-1C21B6C5A565}">
      <dgm:prSet/>
      <dgm:spPr/>
      <dgm:t>
        <a:bodyPr/>
        <a:lstStyle/>
        <a:p>
          <a:endParaRPr lang="en-US"/>
        </a:p>
      </dgm:t>
    </dgm:pt>
    <dgm:pt modelId="{60E6742B-9447-4F8F-A358-E73B577A2CD7}" type="sibTrans" cxnId="{3A86F197-9C6A-47B2-8F13-1C21B6C5A565}">
      <dgm:prSet/>
      <dgm:spPr/>
      <dgm:t>
        <a:bodyPr/>
        <a:lstStyle/>
        <a:p>
          <a:endParaRPr lang="en-US"/>
        </a:p>
      </dgm:t>
    </dgm:pt>
    <dgm:pt modelId="{67B07CFB-A383-4887-9193-AF7D2AEF7BED}" type="pres">
      <dgm:prSet presAssocID="{364EE5E8-CD5E-4D5F-A4ED-C90438486599}" presName="composite" presStyleCnt="0">
        <dgm:presLayoutVars>
          <dgm:chMax val="5"/>
          <dgm:dir/>
          <dgm:animLvl val="ctr"/>
          <dgm:resizeHandles val="exact"/>
        </dgm:presLayoutVars>
      </dgm:prSet>
      <dgm:spPr/>
      <dgm:t>
        <a:bodyPr/>
        <a:lstStyle/>
        <a:p>
          <a:pPr rtl="1"/>
          <a:endParaRPr lang="x-none"/>
        </a:p>
      </dgm:t>
    </dgm:pt>
    <dgm:pt modelId="{BA0E8CE4-1810-4DA8-976C-6705017963DD}" type="pres">
      <dgm:prSet presAssocID="{364EE5E8-CD5E-4D5F-A4ED-C90438486599}" presName="cycle" presStyleCnt="0"/>
      <dgm:spPr/>
    </dgm:pt>
    <dgm:pt modelId="{579D03A3-0009-450E-BFC5-1883082EC19F}" type="pres">
      <dgm:prSet presAssocID="{364EE5E8-CD5E-4D5F-A4ED-C90438486599}" presName="centerShape" presStyleCnt="0"/>
      <dgm:spPr/>
    </dgm:pt>
    <dgm:pt modelId="{8512DB51-7A96-4CE8-AA84-A13DDB40CCA7}" type="pres">
      <dgm:prSet presAssocID="{364EE5E8-CD5E-4D5F-A4ED-C90438486599}" presName="connSite" presStyleLbl="node1" presStyleIdx="0" presStyleCnt="4"/>
      <dgm:spPr/>
    </dgm:pt>
    <dgm:pt modelId="{3C25D502-3B8B-4957-86CD-EFEBA2568FC0}" type="pres">
      <dgm:prSet presAssocID="{364EE5E8-CD5E-4D5F-A4ED-C90438486599}" presName="visible" presStyleLbl="node1" presStyleIdx="0" presStyleCnt="4"/>
      <dgm:spPr>
        <a:blipFill rotWithShape="0">
          <a:blip xmlns:r="http://schemas.openxmlformats.org/officeDocument/2006/relationships" r:embed="rId1"/>
          <a:stretch>
            <a:fillRect/>
          </a:stretch>
        </a:blipFill>
      </dgm:spPr>
    </dgm:pt>
    <dgm:pt modelId="{C1A277D6-D5CB-4D80-865D-FD6081431B1F}" type="pres">
      <dgm:prSet presAssocID="{01F3C77E-D3D5-4F9A-B01C-B9E02D255FF0}" presName="Name25" presStyleLbl="parChTrans1D1" presStyleIdx="0" presStyleCnt="3"/>
      <dgm:spPr/>
      <dgm:t>
        <a:bodyPr/>
        <a:lstStyle/>
        <a:p>
          <a:pPr rtl="1"/>
          <a:endParaRPr lang="x-none"/>
        </a:p>
      </dgm:t>
    </dgm:pt>
    <dgm:pt modelId="{9E3031BF-1EE8-44D2-89B5-6172819334E3}" type="pres">
      <dgm:prSet presAssocID="{E74D2455-5FA3-4427-8B54-1BF2230AA070}" presName="node" presStyleCnt="0"/>
      <dgm:spPr/>
    </dgm:pt>
    <dgm:pt modelId="{47A3E61C-F9BB-4DE4-B881-A806A25557D6}" type="pres">
      <dgm:prSet presAssocID="{E74D2455-5FA3-4427-8B54-1BF2230AA070}" presName="parentNode" presStyleLbl="node1" presStyleIdx="1" presStyleCnt="4" custScaleY="75009">
        <dgm:presLayoutVars>
          <dgm:chMax val="1"/>
          <dgm:bulletEnabled val="1"/>
        </dgm:presLayoutVars>
      </dgm:prSet>
      <dgm:spPr/>
      <dgm:t>
        <a:bodyPr/>
        <a:lstStyle/>
        <a:p>
          <a:pPr rtl="1"/>
          <a:endParaRPr lang="x-none"/>
        </a:p>
      </dgm:t>
    </dgm:pt>
    <dgm:pt modelId="{3F45D9B6-ADDC-4927-A645-0707891C1482}" type="pres">
      <dgm:prSet presAssocID="{E74D2455-5FA3-4427-8B54-1BF2230AA070}" presName="childNode" presStyleLbl="revTx" presStyleIdx="0" presStyleCnt="3">
        <dgm:presLayoutVars>
          <dgm:bulletEnabled val="1"/>
        </dgm:presLayoutVars>
      </dgm:prSet>
      <dgm:spPr/>
      <dgm:t>
        <a:bodyPr/>
        <a:lstStyle/>
        <a:p>
          <a:endParaRPr lang="en-US"/>
        </a:p>
      </dgm:t>
    </dgm:pt>
    <dgm:pt modelId="{D200B14A-44FF-43FC-9EF8-C04B866F0DE9}" type="pres">
      <dgm:prSet presAssocID="{4E36F450-2170-44A3-B24D-94AF4B1CA694}" presName="Name25" presStyleLbl="parChTrans1D1" presStyleIdx="1" presStyleCnt="3"/>
      <dgm:spPr/>
      <dgm:t>
        <a:bodyPr/>
        <a:lstStyle/>
        <a:p>
          <a:pPr rtl="1"/>
          <a:endParaRPr lang="x-none"/>
        </a:p>
      </dgm:t>
    </dgm:pt>
    <dgm:pt modelId="{16D5B2EE-6A38-4CB3-9BEB-E0217A799999}" type="pres">
      <dgm:prSet presAssocID="{8821CE68-F8A2-410D-A682-E798D23C4157}" presName="node" presStyleCnt="0"/>
      <dgm:spPr/>
    </dgm:pt>
    <dgm:pt modelId="{1775A27E-C433-4A17-82A3-289BECA87A3C}" type="pres">
      <dgm:prSet presAssocID="{8821CE68-F8A2-410D-A682-E798D23C4157}" presName="parentNode" presStyleLbl="node1" presStyleIdx="2" presStyleCnt="4">
        <dgm:presLayoutVars>
          <dgm:chMax val="1"/>
          <dgm:bulletEnabled val="1"/>
        </dgm:presLayoutVars>
      </dgm:prSet>
      <dgm:spPr/>
      <dgm:t>
        <a:bodyPr/>
        <a:lstStyle/>
        <a:p>
          <a:pPr rtl="1"/>
          <a:endParaRPr lang="x-none"/>
        </a:p>
      </dgm:t>
    </dgm:pt>
    <dgm:pt modelId="{1E735DEE-4950-4220-B815-1EBE10BC4FA7}" type="pres">
      <dgm:prSet presAssocID="{8821CE68-F8A2-410D-A682-E798D23C4157}" presName="childNode" presStyleLbl="revTx" presStyleIdx="1" presStyleCnt="3">
        <dgm:presLayoutVars>
          <dgm:bulletEnabled val="1"/>
        </dgm:presLayoutVars>
      </dgm:prSet>
      <dgm:spPr/>
      <dgm:t>
        <a:bodyPr/>
        <a:lstStyle/>
        <a:p>
          <a:endParaRPr lang="en-US"/>
        </a:p>
      </dgm:t>
    </dgm:pt>
    <dgm:pt modelId="{1F95BD52-2280-468F-9965-41819187AC4F}" type="pres">
      <dgm:prSet presAssocID="{D3CEF089-2B1C-4E31-BD6C-3FC846CCCBFC}" presName="Name25" presStyleLbl="parChTrans1D1" presStyleIdx="2" presStyleCnt="3"/>
      <dgm:spPr/>
      <dgm:t>
        <a:bodyPr/>
        <a:lstStyle/>
        <a:p>
          <a:pPr rtl="1"/>
          <a:endParaRPr lang="x-none"/>
        </a:p>
      </dgm:t>
    </dgm:pt>
    <dgm:pt modelId="{EC012FC2-D418-4F2E-9147-9F27F9FD4A55}" type="pres">
      <dgm:prSet presAssocID="{15949A02-62B3-427F-8942-20F822BF3306}" presName="node" presStyleCnt="0"/>
      <dgm:spPr/>
    </dgm:pt>
    <dgm:pt modelId="{3F7D18B9-23CF-4667-994E-BF2AC88F1969}" type="pres">
      <dgm:prSet presAssocID="{15949A02-62B3-427F-8942-20F822BF3306}" presName="parentNode" presStyleLbl="node1" presStyleIdx="3" presStyleCnt="4">
        <dgm:presLayoutVars>
          <dgm:chMax val="1"/>
          <dgm:bulletEnabled val="1"/>
        </dgm:presLayoutVars>
      </dgm:prSet>
      <dgm:spPr/>
      <dgm:t>
        <a:bodyPr/>
        <a:lstStyle/>
        <a:p>
          <a:pPr rtl="1"/>
          <a:endParaRPr lang="x-none"/>
        </a:p>
      </dgm:t>
    </dgm:pt>
    <dgm:pt modelId="{55ED85C1-ABE2-4427-A828-AB7AAA12C155}" type="pres">
      <dgm:prSet presAssocID="{15949A02-62B3-427F-8942-20F822BF3306}" presName="childNode" presStyleLbl="revTx" presStyleIdx="2" presStyleCnt="3">
        <dgm:presLayoutVars>
          <dgm:bulletEnabled val="1"/>
        </dgm:presLayoutVars>
      </dgm:prSet>
      <dgm:spPr/>
      <dgm:t>
        <a:bodyPr/>
        <a:lstStyle/>
        <a:p>
          <a:endParaRPr lang="en-US"/>
        </a:p>
      </dgm:t>
    </dgm:pt>
  </dgm:ptLst>
  <dgm:cxnLst>
    <dgm:cxn modelId="{71E51145-D718-40A4-8AE1-083327BEF02A}" srcId="{15949A02-62B3-427F-8942-20F822BF3306}" destId="{C934BEDC-991B-44A1-A9E9-96421F508D85}" srcOrd="0" destOrd="0" parTransId="{D39D29F0-1717-44FC-9ECE-7DBE3AB9DDFA}" sibTransId="{FF80A0DC-5796-47A1-80D9-0BD77DD26A93}"/>
    <dgm:cxn modelId="{BEB0B190-0DDC-46C1-8565-64FFEABA1DD7}" srcId="{364EE5E8-CD5E-4D5F-A4ED-C90438486599}" destId="{8821CE68-F8A2-410D-A682-E798D23C4157}" srcOrd="1" destOrd="0" parTransId="{4E36F450-2170-44A3-B24D-94AF4B1CA694}" sibTransId="{3BAB7C0F-647A-427F-A571-B7C98CB07261}"/>
    <dgm:cxn modelId="{F32563EE-6287-4E21-AA5F-060CD7ED3255}" type="presOf" srcId="{E74D2455-5FA3-4427-8B54-1BF2230AA070}" destId="{47A3E61C-F9BB-4DE4-B881-A806A25557D6}" srcOrd="0" destOrd="0" presId="urn:microsoft.com/office/officeart/2005/8/layout/radial2"/>
    <dgm:cxn modelId="{28FBDE46-A165-48D5-A144-ED0F5495D6CE}" type="presOf" srcId="{364EE5E8-CD5E-4D5F-A4ED-C90438486599}" destId="{67B07CFB-A383-4887-9193-AF7D2AEF7BED}" srcOrd="0" destOrd="0" presId="urn:microsoft.com/office/officeart/2005/8/layout/radial2"/>
    <dgm:cxn modelId="{D172C39E-A5B5-42DA-A050-131DACA1C762}" srcId="{364EE5E8-CD5E-4D5F-A4ED-C90438486599}" destId="{15949A02-62B3-427F-8942-20F822BF3306}" srcOrd="2" destOrd="0" parTransId="{D3CEF089-2B1C-4E31-BD6C-3FC846CCCBFC}" sibTransId="{C17132DB-895B-48C7-9304-7D57FE5D4B3E}"/>
    <dgm:cxn modelId="{03D2D93E-8D32-412E-B5D1-F6B2F5965B4A}" type="presOf" srcId="{418C1417-488B-4C00-B66C-29555BEA6EC8}" destId="{55ED85C1-ABE2-4427-A828-AB7AAA12C155}" srcOrd="0" destOrd="1" presId="urn:microsoft.com/office/officeart/2005/8/layout/radial2"/>
    <dgm:cxn modelId="{28957799-D1D6-4337-B376-ECDD72850DE7}" type="presOf" srcId="{15949A02-62B3-427F-8942-20F822BF3306}" destId="{3F7D18B9-23CF-4667-994E-BF2AC88F1969}" srcOrd="0" destOrd="0" presId="urn:microsoft.com/office/officeart/2005/8/layout/radial2"/>
    <dgm:cxn modelId="{2E5E19EA-5FAB-4923-B581-960A86986FFB}" type="presOf" srcId="{F7B32B7E-2149-424B-B40E-426741EF11A4}" destId="{1E735DEE-4950-4220-B815-1EBE10BC4FA7}" srcOrd="0" destOrd="0" presId="urn:microsoft.com/office/officeart/2005/8/layout/radial2"/>
    <dgm:cxn modelId="{4FE4D984-69D9-4619-A13F-9114A76BACE7}" srcId="{8821CE68-F8A2-410D-A682-E798D23C4157}" destId="{F7B32B7E-2149-424B-B40E-426741EF11A4}" srcOrd="0" destOrd="0" parTransId="{EF211E38-0F83-4267-B978-BA1FFA4A4A51}" sibTransId="{7B7598A2-1BCD-4257-B0B3-A3DA16AF7A1F}"/>
    <dgm:cxn modelId="{E9BC6B91-C45E-4E90-AD41-17584B85B8B2}" srcId="{364EE5E8-CD5E-4D5F-A4ED-C90438486599}" destId="{E74D2455-5FA3-4427-8B54-1BF2230AA070}" srcOrd="0" destOrd="0" parTransId="{01F3C77E-D3D5-4F9A-B01C-B9E02D255FF0}" sibTransId="{ED1D2B7C-5B02-419D-A4DE-1AB4C63A1201}"/>
    <dgm:cxn modelId="{2FBE9773-5BEC-4E3D-BA16-4ADE0EAD5414}" type="presOf" srcId="{D3CEF089-2B1C-4E31-BD6C-3FC846CCCBFC}" destId="{1F95BD52-2280-468F-9965-41819187AC4F}" srcOrd="0" destOrd="0" presId="urn:microsoft.com/office/officeart/2005/8/layout/radial2"/>
    <dgm:cxn modelId="{630C0430-383A-482F-B3DC-C3D9C054DE36}" type="presOf" srcId="{01F3C77E-D3D5-4F9A-B01C-B9E02D255FF0}" destId="{C1A277D6-D5CB-4D80-865D-FD6081431B1F}" srcOrd="0" destOrd="0" presId="urn:microsoft.com/office/officeart/2005/8/layout/radial2"/>
    <dgm:cxn modelId="{18574891-6D35-429C-93D9-A1567929A9AD}" type="presOf" srcId="{8821CE68-F8A2-410D-A682-E798D23C4157}" destId="{1775A27E-C433-4A17-82A3-289BECA87A3C}" srcOrd="0" destOrd="0" presId="urn:microsoft.com/office/officeart/2005/8/layout/radial2"/>
    <dgm:cxn modelId="{3142D7F2-C32C-40A1-9E3E-6918D8897200}" srcId="{E74D2455-5FA3-4427-8B54-1BF2230AA070}" destId="{D2C49002-3797-4300-BABB-965D5937FB87}" srcOrd="0" destOrd="0" parTransId="{4B228AE4-FB21-49E5-ABC7-E37CD313EA88}" sibTransId="{8FA3E815-8DD6-4ADA-89B0-5D3544B26742}"/>
    <dgm:cxn modelId="{B5A12586-3CED-4BDD-9257-6709496547E0}" type="presOf" srcId="{4E36F450-2170-44A3-B24D-94AF4B1CA694}" destId="{D200B14A-44FF-43FC-9EF8-C04B866F0DE9}" srcOrd="0" destOrd="0" presId="urn:microsoft.com/office/officeart/2005/8/layout/radial2"/>
    <dgm:cxn modelId="{BAF47153-F80C-4094-BD04-CEB4EA3F1F4E}" type="presOf" srcId="{C934BEDC-991B-44A1-A9E9-96421F508D85}" destId="{55ED85C1-ABE2-4427-A828-AB7AAA12C155}" srcOrd="0" destOrd="0" presId="urn:microsoft.com/office/officeart/2005/8/layout/radial2"/>
    <dgm:cxn modelId="{1F067AA4-99F0-4B0B-98DF-3CD045343119}" type="presOf" srcId="{D2C49002-3797-4300-BABB-965D5937FB87}" destId="{3F45D9B6-ADDC-4927-A645-0707891C1482}" srcOrd="0" destOrd="0" presId="urn:microsoft.com/office/officeart/2005/8/layout/radial2"/>
    <dgm:cxn modelId="{3A86F197-9C6A-47B2-8F13-1C21B6C5A565}" srcId="{15949A02-62B3-427F-8942-20F822BF3306}" destId="{418C1417-488B-4C00-B66C-29555BEA6EC8}" srcOrd="1" destOrd="0" parTransId="{FE4654A9-85E2-4969-895F-488E0714769B}" sibTransId="{60E6742B-9447-4F8F-A358-E73B577A2CD7}"/>
    <dgm:cxn modelId="{E2847C2C-13EE-4E17-A6AB-429A15D80653}" type="presParOf" srcId="{67B07CFB-A383-4887-9193-AF7D2AEF7BED}" destId="{BA0E8CE4-1810-4DA8-976C-6705017963DD}" srcOrd="0" destOrd="0" presId="urn:microsoft.com/office/officeart/2005/8/layout/radial2"/>
    <dgm:cxn modelId="{876FC6B9-0615-44F1-9AFF-945883EF4517}" type="presParOf" srcId="{BA0E8CE4-1810-4DA8-976C-6705017963DD}" destId="{579D03A3-0009-450E-BFC5-1883082EC19F}" srcOrd="0" destOrd="0" presId="urn:microsoft.com/office/officeart/2005/8/layout/radial2"/>
    <dgm:cxn modelId="{34E36114-DF06-4E1E-B791-21D9F2474615}" type="presParOf" srcId="{579D03A3-0009-450E-BFC5-1883082EC19F}" destId="{8512DB51-7A96-4CE8-AA84-A13DDB40CCA7}" srcOrd="0" destOrd="0" presId="urn:microsoft.com/office/officeart/2005/8/layout/radial2"/>
    <dgm:cxn modelId="{DEFE1B9D-CD5A-4CF3-8332-6AF5C5DFC740}" type="presParOf" srcId="{579D03A3-0009-450E-BFC5-1883082EC19F}" destId="{3C25D502-3B8B-4957-86CD-EFEBA2568FC0}" srcOrd="1" destOrd="0" presId="urn:microsoft.com/office/officeart/2005/8/layout/radial2"/>
    <dgm:cxn modelId="{EB231647-CE8D-45C6-B13C-3A18D3F9E099}" type="presParOf" srcId="{BA0E8CE4-1810-4DA8-976C-6705017963DD}" destId="{C1A277D6-D5CB-4D80-865D-FD6081431B1F}" srcOrd="1" destOrd="0" presId="urn:microsoft.com/office/officeart/2005/8/layout/radial2"/>
    <dgm:cxn modelId="{712E3D25-1C9E-4E79-9A1C-9C09C5110A04}" type="presParOf" srcId="{BA0E8CE4-1810-4DA8-976C-6705017963DD}" destId="{9E3031BF-1EE8-44D2-89B5-6172819334E3}" srcOrd="2" destOrd="0" presId="urn:microsoft.com/office/officeart/2005/8/layout/radial2"/>
    <dgm:cxn modelId="{29C44DBC-2985-4694-B2C4-C267129EA8AD}" type="presParOf" srcId="{9E3031BF-1EE8-44D2-89B5-6172819334E3}" destId="{47A3E61C-F9BB-4DE4-B881-A806A25557D6}" srcOrd="0" destOrd="0" presId="urn:microsoft.com/office/officeart/2005/8/layout/radial2"/>
    <dgm:cxn modelId="{1B40789D-2B54-44E8-A849-5D71CB12FCA4}" type="presParOf" srcId="{9E3031BF-1EE8-44D2-89B5-6172819334E3}" destId="{3F45D9B6-ADDC-4927-A645-0707891C1482}" srcOrd="1" destOrd="0" presId="urn:microsoft.com/office/officeart/2005/8/layout/radial2"/>
    <dgm:cxn modelId="{A2BA1E41-A2E5-4B34-B7D8-F1807FC9BFEC}" type="presParOf" srcId="{BA0E8CE4-1810-4DA8-976C-6705017963DD}" destId="{D200B14A-44FF-43FC-9EF8-C04B866F0DE9}" srcOrd="3" destOrd="0" presId="urn:microsoft.com/office/officeart/2005/8/layout/radial2"/>
    <dgm:cxn modelId="{260418B0-36C3-4E91-9618-BB58833AA04B}" type="presParOf" srcId="{BA0E8CE4-1810-4DA8-976C-6705017963DD}" destId="{16D5B2EE-6A38-4CB3-9BEB-E0217A799999}" srcOrd="4" destOrd="0" presId="urn:microsoft.com/office/officeart/2005/8/layout/radial2"/>
    <dgm:cxn modelId="{615D24F0-9B48-44EB-BC7D-D406821ABC93}" type="presParOf" srcId="{16D5B2EE-6A38-4CB3-9BEB-E0217A799999}" destId="{1775A27E-C433-4A17-82A3-289BECA87A3C}" srcOrd="0" destOrd="0" presId="urn:microsoft.com/office/officeart/2005/8/layout/radial2"/>
    <dgm:cxn modelId="{B9A05191-B7E8-4846-96D8-47FC171AA46C}" type="presParOf" srcId="{16D5B2EE-6A38-4CB3-9BEB-E0217A799999}" destId="{1E735DEE-4950-4220-B815-1EBE10BC4FA7}" srcOrd="1" destOrd="0" presId="urn:microsoft.com/office/officeart/2005/8/layout/radial2"/>
    <dgm:cxn modelId="{7FA90A57-8912-4C91-AED0-C9C0F2CD6866}" type="presParOf" srcId="{BA0E8CE4-1810-4DA8-976C-6705017963DD}" destId="{1F95BD52-2280-468F-9965-41819187AC4F}" srcOrd="5" destOrd="0" presId="urn:microsoft.com/office/officeart/2005/8/layout/radial2"/>
    <dgm:cxn modelId="{D9086A0D-017D-447F-8554-071237C3A58A}" type="presParOf" srcId="{BA0E8CE4-1810-4DA8-976C-6705017963DD}" destId="{EC012FC2-D418-4F2E-9147-9F27F9FD4A55}" srcOrd="6" destOrd="0" presId="urn:microsoft.com/office/officeart/2005/8/layout/radial2"/>
    <dgm:cxn modelId="{30105E1C-BE03-42DF-A008-661E9A8E37C7}" type="presParOf" srcId="{EC012FC2-D418-4F2E-9147-9F27F9FD4A55}" destId="{3F7D18B9-23CF-4667-994E-BF2AC88F1969}" srcOrd="0" destOrd="0" presId="urn:microsoft.com/office/officeart/2005/8/layout/radial2"/>
    <dgm:cxn modelId="{90F4274E-1654-4B90-9FE5-7DCD4B970CE4}" type="presParOf" srcId="{EC012FC2-D418-4F2E-9147-9F27F9FD4A55}" destId="{55ED85C1-ABE2-4427-A828-AB7AAA12C155}"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0005A8-720E-44BF-B784-50E1CD5F9C62}"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E6E0C460-B407-465C-8091-E4300FA1060E}">
      <dgm:prSet phldrT="[Text]"/>
      <dgm:spPr/>
      <dgm:t>
        <a:bodyPr/>
        <a:lstStyle/>
        <a:p>
          <a:r>
            <a:rPr lang="en-US" dirty="0" smtClean="0"/>
            <a:t>Cost </a:t>
          </a:r>
          <a:endParaRPr lang="en-US" dirty="0"/>
        </a:p>
      </dgm:t>
    </dgm:pt>
    <dgm:pt modelId="{47941248-518F-4FEA-948A-D5E107C19965}" type="parTrans" cxnId="{3A55EC53-9A97-4BCC-99B7-0E32F281B1E9}">
      <dgm:prSet/>
      <dgm:spPr/>
      <dgm:t>
        <a:bodyPr/>
        <a:lstStyle/>
        <a:p>
          <a:endParaRPr lang="en-US"/>
        </a:p>
      </dgm:t>
    </dgm:pt>
    <dgm:pt modelId="{459E9F07-2DA4-4412-B3E9-C4560C9F3A04}" type="sibTrans" cxnId="{3A55EC53-9A97-4BCC-99B7-0E32F281B1E9}">
      <dgm:prSet/>
      <dgm:spPr/>
      <dgm:t>
        <a:bodyPr/>
        <a:lstStyle/>
        <a:p>
          <a:endParaRPr lang="en-US"/>
        </a:p>
      </dgm:t>
    </dgm:pt>
    <dgm:pt modelId="{15ADD589-2C1A-4734-838A-95F2114CE815}">
      <dgm:prSet phldrT="[Text]"/>
      <dgm:spPr/>
      <dgm:t>
        <a:bodyPr/>
        <a:lstStyle/>
        <a:p>
          <a:r>
            <a:rPr lang="en-US" dirty="0" smtClean="0"/>
            <a:t>Required return</a:t>
          </a:r>
          <a:endParaRPr lang="en-US" dirty="0"/>
        </a:p>
      </dgm:t>
    </dgm:pt>
    <dgm:pt modelId="{9877AFCF-8CB7-4B1B-B728-CACF09047C9A}" type="parTrans" cxnId="{97245F90-12F6-4DA9-85C8-C190C9D2BEF2}">
      <dgm:prSet/>
      <dgm:spPr/>
      <dgm:t>
        <a:bodyPr/>
        <a:lstStyle/>
        <a:p>
          <a:endParaRPr lang="en-US"/>
        </a:p>
      </dgm:t>
    </dgm:pt>
    <dgm:pt modelId="{352A35D7-FC1C-4A81-A455-3DD2812EB3D8}" type="sibTrans" cxnId="{97245F90-12F6-4DA9-85C8-C190C9D2BEF2}">
      <dgm:prSet/>
      <dgm:spPr/>
      <dgm:t>
        <a:bodyPr/>
        <a:lstStyle/>
        <a:p>
          <a:endParaRPr lang="en-US"/>
        </a:p>
      </dgm:t>
    </dgm:pt>
    <dgm:pt modelId="{B177861D-CC1C-41F0-BBA5-31B56054D528}" type="pres">
      <dgm:prSet presAssocID="{F60005A8-720E-44BF-B784-50E1CD5F9C62}" presName="cycle" presStyleCnt="0">
        <dgm:presLayoutVars>
          <dgm:dir/>
          <dgm:resizeHandles val="exact"/>
        </dgm:presLayoutVars>
      </dgm:prSet>
      <dgm:spPr/>
      <dgm:t>
        <a:bodyPr/>
        <a:lstStyle/>
        <a:p>
          <a:endParaRPr lang="en-US"/>
        </a:p>
      </dgm:t>
    </dgm:pt>
    <dgm:pt modelId="{F3457C8C-EE8F-427D-ADC5-CFC97A99FD23}" type="pres">
      <dgm:prSet presAssocID="{E6E0C460-B407-465C-8091-E4300FA1060E}" presName="arrow" presStyleLbl="node1" presStyleIdx="0" presStyleCnt="2">
        <dgm:presLayoutVars>
          <dgm:bulletEnabled val="1"/>
        </dgm:presLayoutVars>
      </dgm:prSet>
      <dgm:spPr/>
      <dgm:t>
        <a:bodyPr/>
        <a:lstStyle/>
        <a:p>
          <a:endParaRPr lang="en-US"/>
        </a:p>
      </dgm:t>
    </dgm:pt>
    <dgm:pt modelId="{EB6F60FF-DE8F-46FD-A94D-B9D3491A7C86}" type="pres">
      <dgm:prSet presAssocID="{15ADD589-2C1A-4734-838A-95F2114CE815}" presName="arrow" presStyleLbl="node1" presStyleIdx="1" presStyleCnt="2">
        <dgm:presLayoutVars>
          <dgm:bulletEnabled val="1"/>
        </dgm:presLayoutVars>
      </dgm:prSet>
      <dgm:spPr/>
      <dgm:t>
        <a:bodyPr/>
        <a:lstStyle/>
        <a:p>
          <a:endParaRPr lang="en-US"/>
        </a:p>
      </dgm:t>
    </dgm:pt>
  </dgm:ptLst>
  <dgm:cxnLst>
    <dgm:cxn modelId="{6FAEB945-15A3-431C-A9FD-3D31844ACC81}" type="presOf" srcId="{15ADD589-2C1A-4734-838A-95F2114CE815}" destId="{EB6F60FF-DE8F-46FD-A94D-B9D3491A7C86}" srcOrd="0" destOrd="0" presId="urn:microsoft.com/office/officeart/2005/8/layout/arrow1"/>
    <dgm:cxn modelId="{3A55EC53-9A97-4BCC-99B7-0E32F281B1E9}" srcId="{F60005A8-720E-44BF-B784-50E1CD5F9C62}" destId="{E6E0C460-B407-465C-8091-E4300FA1060E}" srcOrd="0" destOrd="0" parTransId="{47941248-518F-4FEA-948A-D5E107C19965}" sibTransId="{459E9F07-2DA4-4412-B3E9-C4560C9F3A04}"/>
    <dgm:cxn modelId="{D83309E5-BA3B-4D44-942A-1EA4ED79009C}" type="presOf" srcId="{E6E0C460-B407-465C-8091-E4300FA1060E}" destId="{F3457C8C-EE8F-427D-ADC5-CFC97A99FD23}" srcOrd="0" destOrd="0" presId="urn:microsoft.com/office/officeart/2005/8/layout/arrow1"/>
    <dgm:cxn modelId="{B5831ED2-7B5B-48EC-A251-EF8D8662D217}" type="presOf" srcId="{F60005A8-720E-44BF-B784-50E1CD5F9C62}" destId="{B177861D-CC1C-41F0-BBA5-31B56054D528}" srcOrd="0" destOrd="0" presId="urn:microsoft.com/office/officeart/2005/8/layout/arrow1"/>
    <dgm:cxn modelId="{97245F90-12F6-4DA9-85C8-C190C9D2BEF2}" srcId="{F60005A8-720E-44BF-B784-50E1CD5F9C62}" destId="{15ADD589-2C1A-4734-838A-95F2114CE815}" srcOrd="1" destOrd="0" parTransId="{9877AFCF-8CB7-4B1B-B728-CACF09047C9A}" sibTransId="{352A35D7-FC1C-4A81-A455-3DD2812EB3D8}"/>
    <dgm:cxn modelId="{88E685FE-CF39-4D4F-B54D-3E0B47EF5949}" type="presParOf" srcId="{B177861D-CC1C-41F0-BBA5-31B56054D528}" destId="{F3457C8C-EE8F-427D-ADC5-CFC97A99FD23}" srcOrd="0" destOrd="0" presId="urn:microsoft.com/office/officeart/2005/8/layout/arrow1"/>
    <dgm:cxn modelId="{86BD3E2C-2159-4AA9-B0CD-545B2D3E2CCE}" type="presParOf" srcId="{B177861D-CC1C-41F0-BBA5-31B56054D528}" destId="{EB6F60FF-DE8F-46FD-A94D-B9D3491A7C86}"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8E3923-0EBD-4D97-96FD-4B2AEA918358}"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n-US"/>
        </a:p>
      </dgm:t>
    </dgm:pt>
    <dgm:pt modelId="{D80AADBE-816A-45D6-9B14-A13E1710458C}">
      <dgm:prSet phldrT="[Text]"/>
      <dgm:spPr/>
      <dgm:t>
        <a:bodyPr/>
        <a:lstStyle/>
        <a:p>
          <a:r>
            <a:rPr lang="en-US" dirty="0" smtClean="0"/>
            <a:t>ERR 20%</a:t>
          </a:r>
          <a:endParaRPr lang="en-US" dirty="0"/>
        </a:p>
      </dgm:t>
    </dgm:pt>
    <dgm:pt modelId="{0B3A14C6-06D6-4428-B9EC-B63918C39D39}" type="parTrans" cxnId="{C040DA89-B73E-4B11-894B-D7899B89D167}">
      <dgm:prSet/>
      <dgm:spPr/>
      <dgm:t>
        <a:bodyPr/>
        <a:lstStyle/>
        <a:p>
          <a:endParaRPr lang="en-US"/>
        </a:p>
      </dgm:t>
    </dgm:pt>
    <dgm:pt modelId="{FC044B08-8F7B-44C4-935B-1844C219BC77}" type="sibTrans" cxnId="{C040DA89-B73E-4B11-894B-D7899B89D167}">
      <dgm:prSet/>
      <dgm:spPr/>
      <dgm:t>
        <a:bodyPr/>
        <a:lstStyle/>
        <a:p>
          <a:endParaRPr lang="en-US"/>
        </a:p>
      </dgm:t>
    </dgm:pt>
    <dgm:pt modelId="{23B958E8-70D9-40AC-8AC8-7F6072AF1C80}">
      <dgm:prSet phldrT="[Text]"/>
      <dgm:spPr/>
      <dgm:t>
        <a:bodyPr/>
        <a:lstStyle/>
        <a:p>
          <a:r>
            <a:rPr lang="en-US" dirty="0" smtClean="0"/>
            <a:t>RRR 25%</a:t>
          </a:r>
          <a:endParaRPr lang="en-US" dirty="0"/>
        </a:p>
      </dgm:t>
    </dgm:pt>
    <dgm:pt modelId="{9EC34415-D1F3-4E54-91BA-303F713C3060}" type="parTrans" cxnId="{539CC813-CF55-4BF5-9BA4-80A0CF181ECC}">
      <dgm:prSet/>
      <dgm:spPr/>
      <dgm:t>
        <a:bodyPr/>
        <a:lstStyle/>
        <a:p>
          <a:endParaRPr lang="en-US"/>
        </a:p>
      </dgm:t>
    </dgm:pt>
    <dgm:pt modelId="{9C172718-3B00-4A26-9C99-93698B98C934}" type="sibTrans" cxnId="{539CC813-CF55-4BF5-9BA4-80A0CF181ECC}">
      <dgm:prSet/>
      <dgm:spPr/>
      <dgm:t>
        <a:bodyPr/>
        <a:lstStyle/>
        <a:p>
          <a:endParaRPr lang="en-US"/>
        </a:p>
      </dgm:t>
    </dgm:pt>
    <dgm:pt modelId="{E0950E47-EBB4-4F00-8127-1A3F0A6F39FE}" type="pres">
      <dgm:prSet presAssocID="{0C8E3923-0EBD-4D97-96FD-4B2AEA918358}" presName="cycle" presStyleCnt="0">
        <dgm:presLayoutVars>
          <dgm:dir/>
          <dgm:resizeHandles val="exact"/>
        </dgm:presLayoutVars>
      </dgm:prSet>
      <dgm:spPr/>
      <dgm:t>
        <a:bodyPr/>
        <a:lstStyle/>
        <a:p>
          <a:endParaRPr lang="en-US"/>
        </a:p>
      </dgm:t>
    </dgm:pt>
    <dgm:pt modelId="{1CE6BF54-7DB4-42DC-83E3-82B0C2D97986}" type="pres">
      <dgm:prSet presAssocID="{D80AADBE-816A-45D6-9B14-A13E1710458C}" presName="arrow" presStyleLbl="node1" presStyleIdx="0" presStyleCnt="2">
        <dgm:presLayoutVars>
          <dgm:bulletEnabled val="1"/>
        </dgm:presLayoutVars>
      </dgm:prSet>
      <dgm:spPr/>
      <dgm:t>
        <a:bodyPr/>
        <a:lstStyle/>
        <a:p>
          <a:endParaRPr lang="en-US"/>
        </a:p>
      </dgm:t>
    </dgm:pt>
    <dgm:pt modelId="{B7E9DC4C-C95F-411E-A68E-8B34247E0993}" type="pres">
      <dgm:prSet presAssocID="{23B958E8-70D9-40AC-8AC8-7F6072AF1C80}" presName="arrow" presStyleLbl="node1" presStyleIdx="1" presStyleCnt="2">
        <dgm:presLayoutVars>
          <dgm:bulletEnabled val="1"/>
        </dgm:presLayoutVars>
      </dgm:prSet>
      <dgm:spPr/>
      <dgm:t>
        <a:bodyPr/>
        <a:lstStyle/>
        <a:p>
          <a:endParaRPr lang="en-US"/>
        </a:p>
      </dgm:t>
    </dgm:pt>
  </dgm:ptLst>
  <dgm:cxnLst>
    <dgm:cxn modelId="{BAC56B9A-68C6-4EBF-8B70-BD24B5F90E2C}" type="presOf" srcId="{D80AADBE-816A-45D6-9B14-A13E1710458C}" destId="{1CE6BF54-7DB4-42DC-83E3-82B0C2D97986}" srcOrd="0" destOrd="0" presId="urn:microsoft.com/office/officeart/2005/8/layout/arrow1"/>
    <dgm:cxn modelId="{4B1182E3-2F1A-49A3-8289-9CF0643ADF51}" type="presOf" srcId="{23B958E8-70D9-40AC-8AC8-7F6072AF1C80}" destId="{B7E9DC4C-C95F-411E-A68E-8B34247E0993}" srcOrd="0" destOrd="0" presId="urn:microsoft.com/office/officeart/2005/8/layout/arrow1"/>
    <dgm:cxn modelId="{539CC813-CF55-4BF5-9BA4-80A0CF181ECC}" srcId="{0C8E3923-0EBD-4D97-96FD-4B2AEA918358}" destId="{23B958E8-70D9-40AC-8AC8-7F6072AF1C80}" srcOrd="1" destOrd="0" parTransId="{9EC34415-D1F3-4E54-91BA-303F713C3060}" sibTransId="{9C172718-3B00-4A26-9C99-93698B98C934}"/>
    <dgm:cxn modelId="{C040DA89-B73E-4B11-894B-D7899B89D167}" srcId="{0C8E3923-0EBD-4D97-96FD-4B2AEA918358}" destId="{D80AADBE-816A-45D6-9B14-A13E1710458C}" srcOrd="0" destOrd="0" parTransId="{0B3A14C6-06D6-4428-B9EC-B63918C39D39}" sibTransId="{FC044B08-8F7B-44C4-935B-1844C219BC77}"/>
    <dgm:cxn modelId="{B1A57558-F9AB-48A9-A11E-314B1B500723}" type="presOf" srcId="{0C8E3923-0EBD-4D97-96FD-4B2AEA918358}" destId="{E0950E47-EBB4-4F00-8127-1A3F0A6F39FE}" srcOrd="0" destOrd="0" presId="urn:microsoft.com/office/officeart/2005/8/layout/arrow1"/>
    <dgm:cxn modelId="{227D80BB-1A2A-4F82-B112-F7F41BF09BF7}" type="presParOf" srcId="{E0950E47-EBB4-4F00-8127-1A3F0A6F39FE}" destId="{1CE6BF54-7DB4-42DC-83E3-82B0C2D97986}" srcOrd="0" destOrd="0" presId="urn:microsoft.com/office/officeart/2005/8/layout/arrow1"/>
    <dgm:cxn modelId="{2A20E571-30A6-4731-9F98-B5F99173190B}" type="presParOf" srcId="{E0950E47-EBB4-4F00-8127-1A3F0A6F39FE}" destId="{B7E9DC4C-C95F-411E-A68E-8B34247E0993}"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8E3923-0EBD-4D97-96FD-4B2AEA918358}"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n-US"/>
        </a:p>
      </dgm:t>
    </dgm:pt>
    <dgm:pt modelId="{D80AADBE-816A-45D6-9B14-A13E1710458C}">
      <dgm:prSet phldrT="[Text]"/>
      <dgm:spPr/>
      <dgm:t>
        <a:bodyPr/>
        <a:lstStyle/>
        <a:p>
          <a:r>
            <a:rPr lang="en-US" dirty="0" smtClean="0"/>
            <a:t>ERR 30%</a:t>
          </a:r>
          <a:endParaRPr lang="en-US" dirty="0"/>
        </a:p>
      </dgm:t>
    </dgm:pt>
    <dgm:pt modelId="{0B3A14C6-06D6-4428-B9EC-B63918C39D39}" type="parTrans" cxnId="{C040DA89-B73E-4B11-894B-D7899B89D167}">
      <dgm:prSet/>
      <dgm:spPr/>
      <dgm:t>
        <a:bodyPr/>
        <a:lstStyle/>
        <a:p>
          <a:endParaRPr lang="en-US"/>
        </a:p>
      </dgm:t>
    </dgm:pt>
    <dgm:pt modelId="{FC044B08-8F7B-44C4-935B-1844C219BC77}" type="sibTrans" cxnId="{C040DA89-B73E-4B11-894B-D7899B89D167}">
      <dgm:prSet/>
      <dgm:spPr/>
      <dgm:t>
        <a:bodyPr/>
        <a:lstStyle/>
        <a:p>
          <a:endParaRPr lang="en-US"/>
        </a:p>
      </dgm:t>
    </dgm:pt>
    <dgm:pt modelId="{23B958E8-70D9-40AC-8AC8-7F6072AF1C80}">
      <dgm:prSet phldrT="[Text]"/>
      <dgm:spPr/>
      <dgm:t>
        <a:bodyPr/>
        <a:lstStyle/>
        <a:p>
          <a:r>
            <a:rPr lang="en-US" dirty="0" smtClean="0"/>
            <a:t>RRR 25%</a:t>
          </a:r>
          <a:endParaRPr lang="en-US" dirty="0"/>
        </a:p>
      </dgm:t>
    </dgm:pt>
    <dgm:pt modelId="{9EC34415-D1F3-4E54-91BA-303F713C3060}" type="parTrans" cxnId="{539CC813-CF55-4BF5-9BA4-80A0CF181ECC}">
      <dgm:prSet/>
      <dgm:spPr/>
      <dgm:t>
        <a:bodyPr/>
        <a:lstStyle/>
        <a:p>
          <a:endParaRPr lang="en-US"/>
        </a:p>
      </dgm:t>
    </dgm:pt>
    <dgm:pt modelId="{9C172718-3B00-4A26-9C99-93698B98C934}" type="sibTrans" cxnId="{539CC813-CF55-4BF5-9BA4-80A0CF181ECC}">
      <dgm:prSet/>
      <dgm:spPr/>
      <dgm:t>
        <a:bodyPr/>
        <a:lstStyle/>
        <a:p>
          <a:endParaRPr lang="en-US"/>
        </a:p>
      </dgm:t>
    </dgm:pt>
    <dgm:pt modelId="{E0950E47-EBB4-4F00-8127-1A3F0A6F39FE}" type="pres">
      <dgm:prSet presAssocID="{0C8E3923-0EBD-4D97-96FD-4B2AEA918358}" presName="cycle" presStyleCnt="0">
        <dgm:presLayoutVars>
          <dgm:dir/>
          <dgm:resizeHandles val="exact"/>
        </dgm:presLayoutVars>
      </dgm:prSet>
      <dgm:spPr/>
      <dgm:t>
        <a:bodyPr/>
        <a:lstStyle/>
        <a:p>
          <a:endParaRPr lang="en-US"/>
        </a:p>
      </dgm:t>
    </dgm:pt>
    <dgm:pt modelId="{1CE6BF54-7DB4-42DC-83E3-82B0C2D97986}" type="pres">
      <dgm:prSet presAssocID="{D80AADBE-816A-45D6-9B14-A13E1710458C}" presName="arrow" presStyleLbl="node1" presStyleIdx="0" presStyleCnt="2">
        <dgm:presLayoutVars>
          <dgm:bulletEnabled val="1"/>
        </dgm:presLayoutVars>
      </dgm:prSet>
      <dgm:spPr/>
      <dgm:t>
        <a:bodyPr/>
        <a:lstStyle/>
        <a:p>
          <a:endParaRPr lang="en-US"/>
        </a:p>
      </dgm:t>
    </dgm:pt>
    <dgm:pt modelId="{B7E9DC4C-C95F-411E-A68E-8B34247E0993}" type="pres">
      <dgm:prSet presAssocID="{23B958E8-70D9-40AC-8AC8-7F6072AF1C80}" presName="arrow" presStyleLbl="node1" presStyleIdx="1" presStyleCnt="2">
        <dgm:presLayoutVars>
          <dgm:bulletEnabled val="1"/>
        </dgm:presLayoutVars>
      </dgm:prSet>
      <dgm:spPr/>
      <dgm:t>
        <a:bodyPr/>
        <a:lstStyle/>
        <a:p>
          <a:endParaRPr lang="en-US"/>
        </a:p>
      </dgm:t>
    </dgm:pt>
  </dgm:ptLst>
  <dgm:cxnLst>
    <dgm:cxn modelId="{C0618D97-1A26-4C9A-8E7D-7CC0104E1BF0}" type="presOf" srcId="{0C8E3923-0EBD-4D97-96FD-4B2AEA918358}" destId="{E0950E47-EBB4-4F00-8127-1A3F0A6F39FE}" srcOrd="0" destOrd="0" presId="urn:microsoft.com/office/officeart/2005/8/layout/arrow1"/>
    <dgm:cxn modelId="{539CC813-CF55-4BF5-9BA4-80A0CF181ECC}" srcId="{0C8E3923-0EBD-4D97-96FD-4B2AEA918358}" destId="{23B958E8-70D9-40AC-8AC8-7F6072AF1C80}" srcOrd="1" destOrd="0" parTransId="{9EC34415-D1F3-4E54-91BA-303F713C3060}" sibTransId="{9C172718-3B00-4A26-9C99-93698B98C934}"/>
    <dgm:cxn modelId="{6EE66FBA-3CB7-41EA-AE64-DD1BBA857F5B}" type="presOf" srcId="{D80AADBE-816A-45D6-9B14-A13E1710458C}" destId="{1CE6BF54-7DB4-42DC-83E3-82B0C2D97986}" srcOrd="0" destOrd="0" presId="urn:microsoft.com/office/officeart/2005/8/layout/arrow1"/>
    <dgm:cxn modelId="{323E2391-5C27-4CE6-944A-AB92B7900888}" type="presOf" srcId="{23B958E8-70D9-40AC-8AC8-7F6072AF1C80}" destId="{B7E9DC4C-C95F-411E-A68E-8B34247E0993}" srcOrd="0" destOrd="0" presId="urn:microsoft.com/office/officeart/2005/8/layout/arrow1"/>
    <dgm:cxn modelId="{C040DA89-B73E-4B11-894B-D7899B89D167}" srcId="{0C8E3923-0EBD-4D97-96FD-4B2AEA918358}" destId="{D80AADBE-816A-45D6-9B14-A13E1710458C}" srcOrd="0" destOrd="0" parTransId="{0B3A14C6-06D6-4428-B9EC-B63918C39D39}" sibTransId="{FC044B08-8F7B-44C4-935B-1844C219BC77}"/>
    <dgm:cxn modelId="{DB8B7372-472D-4904-9F2E-61270A44B568}" type="presParOf" srcId="{E0950E47-EBB4-4F00-8127-1A3F0A6F39FE}" destId="{1CE6BF54-7DB4-42DC-83E3-82B0C2D97986}" srcOrd="0" destOrd="0" presId="urn:microsoft.com/office/officeart/2005/8/layout/arrow1"/>
    <dgm:cxn modelId="{0D3A0AE0-6933-4B3F-9190-FBED492B2D6F}" type="presParOf" srcId="{E0950E47-EBB4-4F00-8127-1A3F0A6F39FE}" destId="{B7E9DC4C-C95F-411E-A68E-8B34247E0993}"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4D2B6-4CBC-475A-BC3D-E324B7483B57}">
      <dsp:nvSpPr>
        <dsp:cNvPr id="0" name=""/>
        <dsp:cNvSpPr/>
      </dsp:nvSpPr>
      <dsp:spPr>
        <a:xfrm>
          <a:off x="2410974" y="297179"/>
          <a:ext cx="3840480" cy="3840480"/>
        </a:xfrm>
        <a:prstGeom prst="pie">
          <a:avLst>
            <a:gd name="adj1" fmla="val 16200000"/>
            <a:gd name="adj2" fmla="val 18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Common stock</a:t>
          </a:r>
          <a:endParaRPr lang="en-US" sz="2400" kern="1200" dirty="0"/>
        </a:p>
      </dsp:txBody>
      <dsp:txXfrm>
        <a:off x="4434998" y="1110995"/>
        <a:ext cx="1371600" cy="1143000"/>
      </dsp:txXfrm>
    </dsp:sp>
    <dsp:sp modelId="{890E0FC4-C566-4B9E-8B22-A089ECA87F5D}">
      <dsp:nvSpPr>
        <dsp:cNvPr id="0" name=""/>
        <dsp:cNvSpPr/>
      </dsp:nvSpPr>
      <dsp:spPr>
        <a:xfrm>
          <a:off x="2331879" y="434339"/>
          <a:ext cx="3840480" cy="3840480"/>
        </a:xfrm>
        <a:prstGeom prst="pie">
          <a:avLst>
            <a:gd name="adj1" fmla="val 1800000"/>
            <a:gd name="adj2" fmla="val 90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Debt</a:t>
          </a:r>
          <a:endParaRPr lang="en-US" sz="2400" kern="1200" dirty="0"/>
        </a:p>
      </dsp:txBody>
      <dsp:txXfrm>
        <a:off x="3246279" y="2926080"/>
        <a:ext cx="2057400" cy="1005840"/>
      </dsp:txXfrm>
    </dsp:sp>
    <dsp:sp modelId="{D79A80EE-BF1B-43BA-BDF9-D9AB730709CC}">
      <dsp:nvSpPr>
        <dsp:cNvPr id="0" name=""/>
        <dsp:cNvSpPr/>
      </dsp:nvSpPr>
      <dsp:spPr>
        <a:xfrm>
          <a:off x="2252783" y="297179"/>
          <a:ext cx="3840480" cy="3840480"/>
        </a:xfrm>
        <a:prstGeom prst="pie">
          <a:avLst>
            <a:gd name="adj1" fmla="val 9000000"/>
            <a:gd name="adj2" fmla="val 162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Preferred stock</a:t>
          </a:r>
          <a:endParaRPr lang="en-US" sz="2400" kern="1200" dirty="0"/>
        </a:p>
      </dsp:txBody>
      <dsp:txXfrm>
        <a:off x="2697639" y="1110995"/>
        <a:ext cx="1371600" cy="1143000"/>
      </dsp:txXfrm>
    </dsp:sp>
    <dsp:sp modelId="{7D12655B-8B9D-4FA5-B13D-41FB603CE805}">
      <dsp:nvSpPr>
        <dsp:cNvPr id="0" name=""/>
        <dsp:cNvSpPr/>
      </dsp:nvSpPr>
      <dsp:spPr>
        <a:xfrm>
          <a:off x="2173547" y="59435"/>
          <a:ext cx="4315968" cy="4315968"/>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43A02A-B7D6-4AC5-8345-EB9303FD1C0C}">
      <dsp:nvSpPr>
        <dsp:cNvPr id="0" name=""/>
        <dsp:cNvSpPr/>
      </dsp:nvSpPr>
      <dsp:spPr>
        <a:xfrm>
          <a:off x="2094135" y="196353"/>
          <a:ext cx="4315968" cy="4315968"/>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9DF19F-6C02-4463-8148-A3C20FBB2631}">
      <dsp:nvSpPr>
        <dsp:cNvPr id="0" name=""/>
        <dsp:cNvSpPr/>
      </dsp:nvSpPr>
      <dsp:spPr>
        <a:xfrm>
          <a:off x="2014722" y="59435"/>
          <a:ext cx="4315968" cy="4315968"/>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5BD52-2280-468F-9965-41819187AC4F}">
      <dsp:nvSpPr>
        <dsp:cNvPr id="0" name=""/>
        <dsp:cNvSpPr/>
      </dsp:nvSpPr>
      <dsp:spPr>
        <a:xfrm rot="2561897">
          <a:off x="2995135" y="3124871"/>
          <a:ext cx="693228" cy="46494"/>
        </a:xfrm>
        <a:custGeom>
          <a:avLst/>
          <a:gdLst/>
          <a:ahLst/>
          <a:cxnLst/>
          <a:rect l="0" t="0" r="0" b="0"/>
          <a:pathLst>
            <a:path>
              <a:moveTo>
                <a:pt x="0" y="23247"/>
              </a:moveTo>
              <a:lnTo>
                <a:pt x="693228" y="23247"/>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D200B14A-44FF-43FC-9EF8-C04B866F0DE9}">
      <dsp:nvSpPr>
        <dsp:cNvPr id="0" name=""/>
        <dsp:cNvSpPr/>
      </dsp:nvSpPr>
      <dsp:spPr>
        <a:xfrm>
          <a:off x="3087010" y="2180408"/>
          <a:ext cx="770594" cy="46494"/>
        </a:xfrm>
        <a:custGeom>
          <a:avLst/>
          <a:gdLst/>
          <a:ahLst/>
          <a:cxnLst/>
          <a:rect l="0" t="0" r="0" b="0"/>
          <a:pathLst>
            <a:path>
              <a:moveTo>
                <a:pt x="0" y="23247"/>
              </a:moveTo>
              <a:lnTo>
                <a:pt x="770594" y="23247"/>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C1A277D6-D5CB-4D80-865D-FD6081431B1F}">
      <dsp:nvSpPr>
        <dsp:cNvPr id="0" name=""/>
        <dsp:cNvSpPr/>
      </dsp:nvSpPr>
      <dsp:spPr>
        <a:xfrm rot="19038103">
          <a:off x="2982758" y="1204279"/>
          <a:ext cx="786615" cy="46494"/>
        </a:xfrm>
        <a:custGeom>
          <a:avLst/>
          <a:gdLst/>
          <a:ahLst/>
          <a:cxnLst/>
          <a:rect l="0" t="0" r="0" b="0"/>
          <a:pathLst>
            <a:path>
              <a:moveTo>
                <a:pt x="0" y="23247"/>
              </a:moveTo>
              <a:lnTo>
                <a:pt x="786615" y="23247"/>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C25D502-3B8B-4957-86CD-EFEBA2568FC0}">
      <dsp:nvSpPr>
        <dsp:cNvPr id="0" name=""/>
        <dsp:cNvSpPr/>
      </dsp:nvSpPr>
      <dsp:spPr>
        <a:xfrm>
          <a:off x="1219856" y="1105329"/>
          <a:ext cx="2196651" cy="2196651"/>
        </a:xfrm>
        <a:prstGeom prst="ellipse">
          <a:avLst/>
        </a:prstGeom>
        <a:blipFill rotWithShape="0">
          <a:blip xmlns:r="http://schemas.openxmlformats.org/officeDocument/2006/relationships" r:embed="rId1"/>
          <a:stretch>
            <a:fillRect/>
          </a:stretch>
        </a:blip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47A3E61C-F9BB-4DE4-B881-A806A25557D6}">
      <dsp:nvSpPr>
        <dsp:cNvPr id="0" name=""/>
        <dsp:cNvSpPr/>
      </dsp:nvSpPr>
      <dsp:spPr>
        <a:xfrm>
          <a:off x="3421811" y="82943"/>
          <a:ext cx="1317990" cy="988611"/>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Debt</a:t>
          </a:r>
          <a:endParaRPr lang="en-US" sz="1700" kern="1200" dirty="0"/>
        </a:p>
      </dsp:txBody>
      <dsp:txXfrm>
        <a:off x="3614826" y="227722"/>
        <a:ext cx="931960" cy="699053"/>
      </dsp:txXfrm>
    </dsp:sp>
    <dsp:sp modelId="{3F45D9B6-ADDC-4927-A645-0707891C1482}">
      <dsp:nvSpPr>
        <dsp:cNvPr id="0" name=""/>
        <dsp:cNvSpPr/>
      </dsp:nvSpPr>
      <dsp:spPr>
        <a:xfrm>
          <a:off x="4871601" y="82943"/>
          <a:ext cx="1976986" cy="988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Interest</a:t>
          </a:r>
          <a:endParaRPr lang="en-US" sz="2400" kern="1200" dirty="0"/>
        </a:p>
      </dsp:txBody>
      <dsp:txXfrm>
        <a:off x="4871601" y="82943"/>
        <a:ext cx="1976986" cy="988611"/>
      </dsp:txXfrm>
    </dsp:sp>
    <dsp:sp modelId="{1775A27E-C433-4A17-82A3-289BECA87A3C}">
      <dsp:nvSpPr>
        <dsp:cNvPr id="0" name=""/>
        <dsp:cNvSpPr/>
      </dsp:nvSpPr>
      <dsp:spPr>
        <a:xfrm>
          <a:off x="3857605" y="1544659"/>
          <a:ext cx="1317990" cy="131799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Preferred stock</a:t>
          </a:r>
          <a:endParaRPr lang="en-US" sz="1700" kern="1200" dirty="0"/>
        </a:p>
      </dsp:txBody>
      <dsp:txXfrm>
        <a:off x="4050620" y="1737674"/>
        <a:ext cx="931960" cy="931960"/>
      </dsp:txXfrm>
    </dsp:sp>
    <dsp:sp modelId="{1E735DEE-4950-4220-B815-1EBE10BC4FA7}">
      <dsp:nvSpPr>
        <dsp:cNvPr id="0" name=""/>
        <dsp:cNvSpPr/>
      </dsp:nvSpPr>
      <dsp:spPr>
        <a:xfrm>
          <a:off x="5307395" y="1544659"/>
          <a:ext cx="1976986" cy="1317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t>Preferred dividends</a:t>
          </a:r>
          <a:endParaRPr lang="en-US" sz="2400" b="0" kern="1200" dirty="0"/>
        </a:p>
      </dsp:txBody>
      <dsp:txXfrm>
        <a:off x="5307395" y="1544659"/>
        <a:ext cx="1976986" cy="1317990"/>
      </dsp:txXfrm>
    </dsp:sp>
    <dsp:sp modelId="{3F7D18B9-23CF-4667-994E-BF2AC88F1969}">
      <dsp:nvSpPr>
        <dsp:cNvPr id="0" name=""/>
        <dsp:cNvSpPr/>
      </dsp:nvSpPr>
      <dsp:spPr>
        <a:xfrm>
          <a:off x="3421811" y="3171065"/>
          <a:ext cx="1317990" cy="131799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Common stock</a:t>
          </a:r>
          <a:endParaRPr lang="en-US" sz="1700" kern="1200" dirty="0"/>
        </a:p>
      </dsp:txBody>
      <dsp:txXfrm>
        <a:off x="3614826" y="3364080"/>
        <a:ext cx="931960" cy="931960"/>
      </dsp:txXfrm>
    </dsp:sp>
    <dsp:sp modelId="{55ED85C1-ABE2-4427-A828-AB7AAA12C155}">
      <dsp:nvSpPr>
        <dsp:cNvPr id="0" name=""/>
        <dsp:cNvSpPr/>
      </dsp:nvSpPr>
      <dsp:spPr>
        <a:xfrm>
          <a:off x="4871601" y="3171065"/>
          <a:ext cx="1976986" cy="1317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Dividends</a:t>
          </a:r>
          <a:endParaRPr lang="en-US" sz="2400" kern="1200" dirty="0"/>
        </a:p>
        <a:p>
          <a:pPr marL="228600" lvl="1" indent="-228600" algn="l" defTabSz="1066800">
            <a:lnSpc>
              <a:spcPct val="90000"/>
            </a:lnSpc>
            <a:spcBef>
              <a:spcPct val="0"/>
            </a:spcBef>
            <a:spcAft>
              <a:spcPct val="15000"/>
            </a:spcAft>
            <a:buChar char="••"/>
          </a:pPr>
          <a:r>
            <a:rPr lang="en-US" sz="2400" kern="1200" dirty="0" smtClean="0"/>
            <a:t>Capital gain</a:t>
          </a:r>
          <a:endParaRPr lang="en-US" sz="2400" kern="1200" dirty="0"/>
        </a:p>
      </dsp:txBody>
      <dsp:txXfrm>
        <a:off x="4871601" y="3171065"/>
        <a:ext cx="1976986" cy="13179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17" name="Footer Placeholder 16"/>
          <p:cNvSpPr>
            <a:spLocks noGrp="1"/>
          </p:cNvSpPr>
          <p:nvPr>
            <p:ph type="ftr" sz="quarter" idx="11"/>
          </p:nvPr>
        </p:nvSpPr>
        <p:spPr/>
        <p:txBody>
          <a:bodyPr/>
          <a:lstStyle/>
          <a:p>
            <a:endParaRPr lang="x-non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9611D-4663-488C-A7FA-E3B9B63951ED}" type="slidenum">
              <a:rPr lang="x-none" smtClean="0"/>
              <a:pPr/>
              <a:t>‹#›</a:t>
            </a:fld>
            <a:endParaRPr lang="x-non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7F9611D-4663-488C-A7FA-E3B9B63951ED}"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7F9611D-4663-488C-A7FA-E3B9B63951ED}" type="slidenum">
              <a:rPr lang="x-none" smtClean="0"/>
              <a:pPr/>
              <a:t>‹#›</a:t>
            </a:fld>
            <a:endParaRPr lang="x-non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4361688" y="1026372"/>
            <a:ext cx="457200" cy="441325"/>
          </a:xfrm>
        </p:spPr>
        <p:txBody>
          <a:bodyPr/>
          <a:lstStyle/>
          <a:p>
            <a:fld id="{E7F9611D-4663-488C-A7FA-E3B9B63951ED}" type="slidenum">
              <a:rPr lang="x-none" smtClean="0"/>
              <a:pPr/>
              <a:t>‹#›</a:t>
            </a:fld>
            <a:endParaRPr lang="x-non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x-none"/>
          </a:p>
        </p:txBody>
      </p:sp>
      <p:sp>
        <p:nvSpPr>
          <p:cNvPr id="4" name="Date Placeholder 3"/>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9611D-4663-488C-A7FA-E3B9B63951ED}" type="slidenum">
              <a:rPr lang="x-none" smtClean="0"/>
              <a:pPr/>
              <a:t>‹#›</a:t>
            </a:fld>
            <a:endParaRPr lang="x-non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AD3AD80-507C-4A11-A60E-10DDCAFAAF3B}" type="datetimeFigureOut">
              <a:rPr lang="x-none" smtClean="0"/>
              <a:pPr/>
              <a:t>25/04/15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E7F9611D-4663-488C-A7FA-E3B9B63951ED}" type="slidenum">
              <a:rPr lang="x-none" smtClean="0"/>
              <a:pPr/>
              <a:t>‹#›</a:t>
            </a:fld>
            <a:endParaRPr lang="x-non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8" name="Footer Placeholder 7"/>
          <p:cNvSpPr>
            <a:spLocks noGrp="1"/>
          </p:cNvSpPr>
          <p:nvPr>
            <p:ph type="ftr" sz="quarter" idx="11"/>
          </p:nvPr>
        </p:nvSpPr>
        <p:spPr>
          <a:xfrm>
            <a:off x="304800" y="6409944"/>
            <a:ext cx="3581400" cy="365760"/>
          </a:xfrm>
        </p:spPr>
        <p:txBody>
          <a:bodyPr/>
          <a:lstStyle/>
          <a:p>
            <a:endParaRPr lang="x-non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7F9611D-4663-488C-A7FA-E3B9B63951ED}" type="slidenum">
              <a:rPr lang="x-none" smtClean="0"/>
              <a:pPr/>
              <a:t>‹#›</a:t>
            </a:fld>
            <a:endParaRPr lang="x-non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a:xfrm>
            <a:off x="4343400" y="1036020"/>
            <a:ext cx="457200" cy="441325"/>
          </a:xfrm>
        </p:spPr>
        <p:txBody>
          <a:bodyPr/>
          <a:lstStyle/>
          <a:p>
            <a:fld id="{E7F9611D-4663-488C-A7FA-E3B9B63951ED}"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7F9611D-4663-488C-A7FA-E3B9B63951ED}"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7F9611D-4663-488C-A7FA-E3B9B63951ED}" type="slidenum">
              <a:rPr lang="x-none" smtClean="0"/>
              <a:pPr/>
              <a:t>‹#›</a:t>
            </a:fld>
            <a:endParaRPr lang="x-non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AD3AD80-507C-4A11-A60E-10DDCAFAAF3B}" type="datetimeFigureOut">
              <a:rPr lang="x-none" smtClean="0"/>
              <a:pPr/>
              <a:t>25/04/15</a:t>
            </a:fld>
            <a:endParaRPr lang="x-none"/>
          </a:p>
        </p:txBody>
      </p:sp>
      <p:sp>
        <p:nvSpPr>
          <p:cNvPr id="6" name="Footer Placeholder 5"/>
          <p:cNvSpPr>
            <a:spLocks noGrp="1"/>
          </p:cNvSpPr>
          <p:nvPr>
            <p:ph type="ftr" sz="quarter" idx="11"/>
          </p:nvPr>
        </p:nvSpPr>
        <p:spPr>
          <a:xfrm>
            <a:off x="301752" y="6410848"/>
            <a:ext cx="3383280" cy="365760"/>
          </a:xfrm>
        </p:spPr>
        <p:txBody>
          <a:bodyPr/>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7F9611D-4663-488C-A7FA-E3B9B63951ED}" type="slidenum">
              <a:rPr lang="x-none" smtClean="0"/>
              <a:pPr/>
              <a:t>‹#›</a:t>
            </a:fld>
            <a:endParaRPr lang="x-non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AD3AD80-507C-4A11-A60E-10DDCAFAAF3B}" type="datetimeFigureOut">
              <a:rPr lang="x-none" smtClean="0"/>
              <a:pPr/>
              <a:t>25/04/15</a:t>
            </a:fld>
            <a:endParaRPr lang="x-none"/>
          </a:p>
        </p:txBody>
      </p:sp>
      <p:sp>
        <p:nvSpPr>
          <p:cNvPr id="6" name="Footer Placeholder 5"/>
          <p:cNvSpPr>
            <a:spLocks noGrp="1"/>
          </p:cNvSpPr>
          <p:nvPr>
            <p:ph type="ftr" sz="quarter" idx="11"/>
          </p:nvPr>
        </p:nvSpPr>
        <p:spPr>
          <a:xfrm>
            <a:off x="301752" y="6410848"/>
            <a:ext cx="3584448" cy="365760"/>
          </a:xfrm>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AD3AD80-507C-4A11-A60E-10DDCAFAAF3B}" type="datetimeFigureOut">
              <a:rPr lang="x-none" smtClean="0"/>
              <a:pPr/>
              <a:t>25/04/15</a:t>
            </a:fld>
            <a:endParaRPr lang="x-non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x-non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7F9611D-4663-488C-A7FA-E3B9B63951ED}" type="slidenum">
              <a:rPr lang="x-none" smtClean="0"/>
              <a:pPr/>
              <a:t>‹#›</a:t>
            </a:fld>
            <a:endParaRPr lang="x-non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Microsoft_Word_97_-_2003_Document1.doc"/></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Microsoft_Word_97_-_2003_Document2.doc"/></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p:txBody>
          <a:bodyPr/>
          <a:lstStyle/>
          <a:p>
            <a:r>
              <a:rPr lang="en-US" dirty="0" smtClean="0"/>
              <a:t>COST OF CAPITAL</a:t>
            </a:r>
            <a:endParaRPr lang="en-US" dirty="0"/>
          </a:p>
        </p:txBody>
      </p:sp>
      <p:sp>
        <p:nvSpPr>
          <p:cNvPr id="5" name="Subtitle 2"/>
          <p:cNvSpPr>
            <a:spLocks noGrp="1"/>
          </p:cNvSpPr>
          <p:nvPr>
            <p:ph type="subTitle" idx="1"/>
          </p:nvPr>
        </p:nvSpPr>
        <p:spPr/>
        <p:txBody>
          <a:bodyPr/>
          <a:lstStyle/>
          <a:p>
            <a:r>
              <a:rPr lang="en-US" dirty="0" smtClean="0"/>
              <a:t>Chapter 14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buNone/>
            </a:pPr>
            <a:r>
              <a:rPr lang="en-US" sz="2400" b="1" u="sng" dirty="0" smtClean="0"/>
              <a:t>Estimating g:</a:t>
            </a:r>
          </a:p>
          <a:p>
            <a:pPr algn="l" rtl="0">
              <a:lnSpc>
                <a:spcPct val="150000"/>
              </a:lnSpc>
            </a:pPr>
            <a:r>
              <a:rPr lang="en-US" sz="2400" dirty="0" smtClean="0"/>
              <a:t>There are two ways of estimating g</a:t>
            </a:r>
          </a:p>
          <a:p>
            <a:pPr marL="514350" indent="-514350" algn="l" rtl="0">
              <a:lnSpc>
                <a:spcPct val="150000"/>
              </a:lnSpc>
              <a:buFont typeface="+mj-lt"/>
              <a:buAutoNum type="arabicPeriod"/>
            </a:pPr>
            <a:r>
              <a:rPr lang="en-US" sz="2400" dirty="0" smtClean="0"/>
              <a:t>Use historical growth rates</a:t>
            </a:r>
          </a:p>
          <a:p>
            <a:pPr marL="514350" indent="-514350" algn="l" rtl="0">
              <a:lnSpc>
                <a:spcPct val="150000"/>
              </a:lnSpc>
              <a:buFont typeface="+mj-lt"/>
              <a:buAutoNum type="arabicPeriod"/>
            </a:pPr>
            <a:r>
              <a:rPr lang="en-US" sz="2400" dirty="0" smtClean="0"/>
              <a:t>Use analysts’ forecasts of future growth rates </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equity</a:t>
            </a:r>
            <a:endParaRPr lang="x-none" dirty="0"/>
          </a:p>
        </p:txBody>
      </p:sp>
      <p:graphicFrame>
        <p:nvGraphicFramePr>
          <p:cNvPr id="5" name="Table 4"/>
          <p:cNvGraphicFramePr>
            <a:graphicFrameLocks noGrp="1"/>
          </p:cNvGraphicFramePr>
          <p:nvPr/>
        </p:nvGraphicFramePr>
        <p:xfrm>
          <a:off x="2514600" y="4038600"/>
          <a:ext cx="3581400" cy="2225040"/>
        </p:xfrm>
        <a:graphic>
          <a:graphicData uri="http://schemas.openxmlformats.org/drawingml/2006/table">
            <a:tbl>
              <a:tblPr rtl="1" firstRow="1" bandRow="1">
                <a:tableStyleId>{5C22544A-7EE6-4342-B048-85BDC9FD1C3A}</a:tableStyleId>
              </a:tblPr>
              <a:tblGrid>
                <a:gridCol w="1790700"/>
                <a:gridCol w="1790700"/>
              </a:tblGrid>
              <a:tr h="370840">
                <a:tc>
                  <a:txBody>
                    <a:bodyPr/>
                    <a:lstStyle/>
                    <a:p>
                      <a:pPr algn="ctr" rtl="1"/>
                      <a:r>
                        <a:rPr lang="en-US" dirty="0" smtClean="0"/>
                        <a:t>dividend</a:t>
                      </a:r>
                      <a:endParaRPr lang="x-none" dirty="0"/>
                    </a:p>
                  </a:txBody>
                  <a:tcPr/>
                </a:tc>
                <a:tc>
                  <a:txBody>
                    <a:bodyPr/>
                    <a:lstStyle/>
                    <a:p>
                      <a:pPr algn="ctr" rtl="0"/>
                      <a:r>
                        <a:rPr lang="en-US" dirty="0" smtClean="0"/>
                        <a:t>Year</a:t>
                      </a:r>
                      <a:endParaRPr lang="x-none" dirty="0"/>
                    </a:p>
                  </a:txBody>
                  <a:tcPr/>
                </a:tc>
              </a:tr>
              <a:tr h="370840">
                <a:tc>
                  <a:txBody>
                    <a:bodyPr/>
                    <a:lstStyle/>
                    <a:p>
                      <a:pPr algn="ctr" rtl="1"/>
                      <a:r>
                        <a:rPr lang="en-US" dirty="0" smtClean="0"/>
                        <a:t>1.10$</a:t>
                      </a:r>
                      <a:endParaRPr lang="x-none" dirty="0"/>
                    </a:p>
                  </a:txBody>
                  <a:tcPr/>
                </a:tc>
                <a:tc>
                  <a:txBody>
                    <a:bodyPr/>
                    <a:lstStyle/>
                    <a:p>
                      <a:pPr algn="ctr" rtl="1"/>
                      <a:r>
                        <a:rPr lang="en-US" dirty="0" smtClean="0"/>
                        <a:t>2005</a:t>
                      </a:r>
                      <a:endParaRPr lang="x-none" dirty="0"/>
                    </a:p>
                  </a:txBody>
                  <a:tcPr/>
                </a:tc>
              </a:tr>
              <a:tr h="370840">
                <a:tc>
                  <a:txBody>
                    <a:bodyPr/>
                    <a:lstStyle/>
                    <a:p>
                      <a:pPr algn="ctr" rtl="1"/>
                      <a:r>
                        <a:rPr lang="en-US" dirty="0" smtClean="0"/>
                        <a:t>1.20</a:t>
                      </a:r>
                      <a:endParaRPr lang="x-none" dirty="0"/>
                    </a:p>
                  </a:txBody>
                  <a:tcPr/>
                </a:tc>
                <a:tc>
                  <a:txBody>
                    <a:bodyPr/>
                    <a:lstStyle/>
                    <a:p>
                      <a:pPr algn="ctr" rtl="1"/>
                      <a:r>
                        <a:rPr lang="en-US" dirty="0" smtClean="0"/>
                        <a:t>2006</a:t>
                      </a:r>
                      <a:endParaRPr lang="x-none" dirty="0"/>
                    </a:p>
                  </a:txBody>
                  <a:tcPr/>
                </a:tc>
              </a:tr>
              <a:tr h="370840">
                <a:tc>
                  <a:txBody>
                    <a:bodyPr/>
                    <a:lstStyle/>
                    <a:p>
                      <a:pPr algn="ctr" rtl="1"/>
                      <a:r>
                        <a:rPr lang="en-US" dirty="0" smtClean="0"/>
                        <a:t>1.35</a:t>
                      </a:r>
                      <a:endParaRPr lang="x-none" dirty="0"/>
                    </a:p>
                  </a:txBody>
                  <a:tcPr/>
                </a:tc>
                <a:tc>
                  <a:txBody>
                    <a:bodyPr/>
                    <a:lstStyle/>
                    <a:p>
                      <a:pPr algn="ctr" rtl="1"/>
                      <a:r>
                        <a:rPr lang="en-US" dirty="0" smtClean="0"/>
                        <a:t>2007</a:t>
                      </a:r>
                      <a:endParaRPr lang="x-none" dirty="0"/>
                    </a:p>
                  </a:txBody>
                  <a:tcPr/>
                </a:tc>
              </a:tr>
              <a:tr h="370840">
                <a:tc>
                  <a:txBody>
                    <a:bodyPr/>
                    <a:lstStyle/>
                    <a:p>
                      <a:pPr algn="ctr" rtl="1"/>
                      <a:r>
                        <a:rPr lang="en-US" dirty="0" smtClean="0"/>
                        <a:t>1.40</a:t>
                      </a:r>
                      <a:endParaRPr lang="x-none" dirty="0"/>
                    </a:p>
                  </a:txBody>
                  <a:tcPr/>
                </a:tc>
                <a:tc>
                  <a:txBody>
                    <a:bodyPr/>
                    <a:lstStyle/>
                    <a:p>
                      <a:pPr algn="ctr" rtl="1"/>
                      <a:r>
                        <a:rPr lang="en-US" dirty="0" smtClean="0"/>
                        <a:t>2008</a:t>
                      </a:r>
                      <a:endParaRPr lang="x-none" dirty="0"/>
                    </a:p>
                  </a:txBody>
                  <a:tcPr/>
                </a:tc>
              </a:tr>
              <a:tr h="370840">
                <a:tc>
                  <a:txBody>
                    <a:bodyPr/>
                    <a:lstStyle/>
                    <a:p>
                      <a:pPr algn="ctr" rtl="1"/>
                      <a:r>
                        <a:rPr lang="en-US" dirty="0" smtClean="0"/>
                        <a:t>1.55</a:t>
                      </a:r>
                      <a:endParaRPr lang="x-none" dirty="0"/>
                    </a:p>
                  </a:txBody>
                  <a:tcPr/>
                </a:tc>
                <a:tc>
                  <a:txBody>
                    <a:bodyPr/>
                    <a:lstStyle/>
                    <a:p>
                      <a:pPr algn="ctr" rtl="1"/>
                      <a:r>
                        <a:rPr lang="en-US" dirty="0" smtClean="0"/>
                        <a:t>2009</a:t>
                      </a:r>
                      <a:endParaRPr lang="x-none"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Cost of equity</a:t>
            </a:r>
            <a:endParaRPr lang="x-none" dirty="0"/>
          </a:p>
        </p:txBody>
      </p:sp>
      <p:sp>
        <p:nvSpPr>
          <p:cNvPr id="5" name="Title 1"/>
          <p:cNvSpPr>
            <a:spLocks noGrp="1"/>
          </p:cNvSpPr>
          <p:nvPr>
            <p:ph sz="quarter" idx="1"/>
          </p:nvPr>
        </p:nvSpPr>
        <p:spPr>
          <a:xfrm>
            <a:off x="228600" y="1524000"/>
            <a:ext cx="8610600" cy="4876800"/>
          </a:xfrm>
        </p:spPr>
        <p:txBody>
          <a:bodyPr>
            <a:normAutofit fontScale="97500" lnSpcReduction="10000"/>
          </a:bodyPr>
          <a:lstStyle/>
          <a:p>
            <a:pPr algn="l" rtl="0">
              <a:lnSpc>
                <a:spcPct val="150000"/>
              </a:lnSpc>
              <a:buNone/>
            </a:pPr>
            <a:r>
              <a:rPr lang="en-US" sz="2200" b="1" u="sng" dirty="0" smtClean="0"/>
              <a:t>Advantages and Disadvantages of Dividend Growth Model</a:t>
            </a:r>
          </a:p>
          <a:p>
            <a:pPr algn="l" rtl="0">
              <a:lnSpc>
                <a:spcPct val="150000"/>
              </a:lnSpc>
            </a:pPr>
            <a:r>
              <a:rPr lang="en-US" sz="2100" b="1" i="1" dirty="0" smtClean="0"/>
              <a:t>Advantages: </a:t>
            </a:r>
            <a:r>
              <a:rPr lang="en-US" sz="2100" dirty="0" smtClean="0"/>
              <a:t>simplicity</a:t>
            </a:r>
          </a:p>
          <a:p>
            <a:pPr algn="l" rtl="0">
              <a:lnSpc>
                <a:spcPct val="150000"/>
              </a:lnSpc>
            </a:pPr>
            <a:r>
              <a:rPr lang="en-US" sz="2100" b="1" i="1" dirty="0" smtClean="0"/>
              <a:t>Disadvantages:</a:t>
            </a:r>
          </a:p>
          <a:p>
            <a:pPr marL="731520" lvl="1" indent="-457200" algn="l" rtl="0">
              <a:lnSpc>
                <a:spcPct val="150000"/>
              </a:lnSpc>
              <a:buFont typeface="+mj-lt"/>
              <a:buAutoNum type="arabicPeriod"/>
            </a:pPr>
            <a:r>
              <a:rPr lang="en-US" sz="2400" dirty="0" smtClean="0"/>
              <a:t>Only applicable to companies currently paying dividends</a:t>
            </a:r>
          </a:p>
          <a:p>
            <a:pPr marL="731520" lvl="1" indent="-457200" algn="l" rtl="0">
              <a:lnSpc>
                <a:spcPct val="150000"/>
              </a:lnSpc>
              <a:buFont typeface="+mj-lt"/>
              <a:buAutoNum type="arabicPeriod"/>
            </a:pPr>
            <a:r>
              <a:rPr lang="en-US" sz="2400" dirty="0" smtClean="0"/>
              <a:t>Not applicable if dividends aren’t growing at a reasonably constant rate</a:t>
            </a:r>
          </a:p>
          <a:p>
            <a:pPr marL="731520" lvl="1" indent="-457200" algn="l" rtl="0">
              <a:lnSpc>
                <a:spcPct val="150000"/>
              </a:lnSpc>
              <a:buFont typeface="+mj-lt"/>
              <a:buAutoNum type="arabicPeriod"/>
            </a:pPr>
            <a:r>
              <a:rPr lang="en-US" sz="2400" dirty="0" smtClean="0"/>
              <a:t>Extremely sensitive to the estimated growth rate – an increase in g of 1% increases the cost of equity by 1%</a:t>
            </a:r>
          </a:p>
          <a:p>
            <a:pPr marL="731520" lvl="1" indent="-457200" algn="l" rtl="0">
              <a:lnSpc>
                <a:spcPct val="150000"/>
              </a:lnSpc>
              <a:buFont typeface="+mj-lt"/>
              <a:buAutoNum type="arabicPeriod"/>
            </a:pPr>
            <a:r>
              <a:rPr lang="en-US" sz="2400" dirty="0" smtClean="0"/>
              <a:t>Does not explicitly consider risk</a:t>
            </a:r>
          </a:p>
          <a:p>
            <a:pPr marL="457200" indent="-457200" algn="l" rtl="0">
              <a:lnSpc>
                <a:spcPct val="150000"/>
              </a:lnSpc>
              <a:buFont typeface="+mj-lt"/>
              <a:buAutoNum type="arabicPeriod"/>
            </a:pPr>
            <a:endParaRPr lang="en-US" sz="2100" b="1" i="1" dirty="0" smtClean="0"/>
          </a:p>
          <a:p>
            <a:pPr algn="l" rtl="0"/>
            <a:endParaRPr lang="en-US" sz="2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721352"/>
          </a:xfrm>
        </p:spPr>
        <p:txBody>
          <a:bodyPr>
            <a:normAutofit/>
          </a:bodyPr>
          <a:lstStyle/>
          <a:p>
            <a:pPr marL="514350" indent="-514350" algn="l" rtl="0">
              <a:buAutoNum type="arabicPeriod" startAt="2"/>
            </a:pPr>
            <a:r>
              <a:rPr lang="en-US" sz="2400" b="1" u="sng" dirty="0" smtClean="0"/>
              <a:t>The Security Market Line Approach (SML)</a:t>
            </a:r>
          </a:p>
          <a:p>
            <a:pPr lvl="1" algn="l" rtl="0">
              <a:lnSpc>
                <a:spcPct val="150000"/>
              </a:lnSpc>
            </a:pPr>
            <a:r>
              <a:rPr lang="en-US" dirty="0" smtClean="0"/>
              <a:t>The SML essentially tells us the reward (return) for bearing risk in financial markets – what return is expected for a given level of risk</a:t>
            </a:r>
          </a:p>
          <a:p>
            <a:pPr lvl="1" algn="l" rtl="0">
              <a:lnSpc>
                <a:spcPct val="150000"/>
              </a:lnSpc>
            </a:pPr>
            <a:r>
              <a:rPr lang="en-US" dirty="0" smtClean="0"/>
              <a:t>required return is a function of 3 things:</a:t>
            </a:r>
          </a:p>
          <a:p>
            <a:pPr marL="1051560" lvl="2" indent="-457200" algn="l" rtl="0">
              <a:lnSpc>
                <a:spcPct val="150000"/>
              </a:lnSpc>
              <a:buFont typeface="+mj-lt"/>
              <a:buAutoNum type="arabicPeriod"/>
            </a:pPr>
            <a:r>
              <a:rPr lang="en-US" dirty="0" smtClean="0"/>
              <a:t>risk free rate</a:t>
            </a:r>
          </a:p>
          <a:p>
            <a:pPr marL="1051560" lvl="2" indent="-457200" algn="l" rtl="0">
              <a:lnSpc>
                <a:spcPct val="150000"/>
              </a:lnSpc>
              <a:buFont typeface="+mj-lt"/>
              <a:buAutoNum type="arabicPeriod"/>
            </a:pPr>
            <a:r>
              <a:rPr lang="en-US" dirty="0" smtClean="0"/>
              <a:t>market risk premium</a:t>
            </a:r>
          </a:p>
          <a:p>
            <a:pPr marL="1051560" lvl="2" indent="-457200" algn="l" rtl="0">
              <a:lnSpc>
                <a:spcPct val="150000"/>
              </a:lnSpc>
              <a:buFont typeface="+mj-lt"/>
              <a:buAutoNum type="arabicPeriod"/>
            </a:pPr>
            <a:r>
              <a:rPr lang="en-US" dirty="0" smtClean="0"/>
              <a:t>systematic risk of the asset relative to the average risk - called the ‘beta’ coefficient</a:t>
            </a:r>
          </a:p>
          <a:p>
            <a:pPr marL="514350" indent="-514350" algn="l" rtl="0">
              <a:buNone/>
            </a:pPr>
            <a:endParaRPr lang="en-US" dirty="0" smtClean="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371600"/>
            <a:ext cx="8503920" cy="5334000"/>
          </a:xfrm>
        </p:spPr>
        <p:txBody>
          <a:bodyPr>
            <a:normAutofit fontScale="92500"/>
          </a:bodyPr>
          <a:lstStyle/>
          <a:p>
            <a:pPr marL="731520" lvl="1" indent="-457200" algn="l" rtl="0">
              <a:lnSpc>
                <a:spcPct val="150000"/>
              </a:lnSpc>
              <a:buFont typeface="+mj-lt"/>
              <a:buAutoNum type="arabicPeriod"/>
            </a:pPr>
            <a:r>
              <a:rPr lang="en-US" sz="2400" b="1" u="sng" dirty="0" smtClean="0"/>
              <a:t>risk free rate: </a:t>
            </a:r>
            <a:r>
              <a:rPr lang="en-US" sz="2400" dirty="0" smtClean="0"/>
              <a:t>return on a risk free asset</a:t>
            </a:r>
          </a:p>
          <a:p>
            <a:pPr marL="731520" lvl="1" indent="-457200" algn="l" rtl="0">
              <a:lnSpc>
                <a:spcPct val="150000"/>
              </a:lnSpc>
              <a:buFont typeface="+mj-lt"/>
              <a:buAutoNum type="arabicPeriod"/>
            </a:pPr>
            <a:r>
              <a:rPr lang="en-US" sz="2400" b="1" u="sng" dirty="0" smtClean="0"/>
              <a:t>market risk premium </a:t>
            </a:r>
            <a:r>
              <a:rPr lang="en-US" sz="2400" dirty="0" smtClean="0"/>
              <a:t>- reflecting the return associated with the market as a whole e.g. the Saudi market return</a:t>
            </a:r>
          </a:p>
          <a:p>
            <a:pPr marL="731520" lvl="1" indent="-457200" algn="l" rtl="0">
              <a:lnSpc>
                <a:spcPct val="150000"/>
              </a:lnSpc>
              <a:buFont typeface="+mj-lt"/>
              <a:buAutoNum type="arabicPeriod"/>
            </a:pPr>
            <a:r>
              <a:rPr lang="en-US" sz="2400" i="1" dirty="0" smtClean="0"/>
              <a:t>systematic risk </a:t>
            </a:r>
            <a:r>
              <a:rPr lang="en-US" sz="2400" dirty="0" smtClean="0"/>
              <a:t>of the asset relative to the average risk called the ‘</a:t>
            </a:r>
            <a:r>
              <a:rPr lang="en-US" sz="2400" b="1" u="sng" dirty="0" smtClean="0"/>
              <a:t>beta’ coefficient </a:t>
            </a:r>
            <a:r>
              <a:rPr lang="en-US" sz="2400" dirty="0" smtClean="0"/>
              <a:t>: A measure of the systematic risk, of a security or a portfolio in comparison to the market as a whole - so if the stock historically is much more volatile (risky) than the market then the return should reflect that incremental risk </a:t>
            </a:r>
            <a:br>
              <a:rPr lang="en-US" sz="2400" dirty="0" smtClean="0"/>
            </a:br>
            <a:endParaRPr lang="en-US" sz="2400" dirty="0" smtClean="0"/>
          </a:p>
          <a:p>
            <a:pPr algn="l" rtl="0">
              <a:lnSpc>
                <a:spcPct val="150000"/>
              </a:lnSpc>
            </a:pPr>
            <a:endParaRPr lang="x-none" sz="2800" dirty="0"/>
          </a:p>
        </p:txBody>
      </p:sp>
      <p:sp>
        <p:nvSpPr>
          <p:cNvPr id="4" name="Title 1"/>
          <p:cNvSpPr>
            <a:spLocks noGrp="1"/>
          </p:cNvSpPr>
          <p:nvPr>
            <p:ph type="title"/>
          </p:nvPr>
        </p:nvSpPr>
        <p:spPr>
          <a:xfrm>
            <a:off x="301752" y="307848"/>
            <a:ext cx="8534400" cy="758952"/>
          </a:xfrm>
        </p:spPr>
        <p:txBody>
          <a:bodyPr/>
          <a:lstStyle/>
          <a:p>
            <a:r>
              <a:rPr lang="en-US" dirty="0" smtClean="0"/>
              <a:t>Cost of equity</a:t>
            </a:r>
            <a:endParaRPr lang="x-non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301752" y="1527048"/>
            <a:ext cx="8503920" cy="4949952"/>
          </a:xfrm>
        </p:spPr>
        <p:txBody>
          <a:bodyPr>
            <a:normAutofit fontScale="92500"/>
          </a:bodyPr>
          <a:lstStyle/>
          <a:p>
            <a:pPr algn="l" rtl="0">
              <a:lnSpc>
                <a:spcPct val="150000"/>
              </a:lnSpc>
              <a:tabLst>
                <a:tab pos="742950" algn="l"/>
                <a:tab pos="1085850" algn="l"/>
              </a:tabLst>
            </a:pPr>
            <a:r>
              <a:rPr lang="en-US" sz="2400" dirty="0" smtClean="0"/>
              <a:t>From the SML comes the Capital Asset Pricing Model (CAPM)</a:t>
            </a:r>
          </a:p>
          <a:p>
            <a:pPr algn="l" rtl="0">
              <a:lnSpc>
                <a:spcPct val="150000"/>
              </a:lnSpc>
              <a:tabLst>
                <a:tab pos="742950" algn="l"/>
                <a:tab pos="1085850" algn="l"/>
              </a:tabLst>
            </a:pPr>
            <a:r>
              <a:rPr lang="en-US" sz="2400" dirty="0" smtClean="0"/>
              <a:t>According to the CAPM: </a:t>
            </a:r>
          </a:p>
          <a:p>
            <a:pPr algn="ctr" rtl="0">
              <a:lnSpc>
                <a:spcPct val="150000"/>
              </a:lnSpc>
              <a:buNone/>
              <a:tabLst>
                <a:tab pos="742950" algn="l"/>
                <a:tab pos="1085850" algn="l"/>
              </a:tabLst>
            </a:pPr>
            <a:r>
              <a:rPr lang="en-US" sz="2400" dirty="0" smtClean="0"/>
              <a:t>	 </a:t>
            </a:r>
            <a:r>
              <a:rPr lang="en-US" sz="2400" i="1" dirty="0" smtClean="0">
                <a:solidFill>
                  <a:schemeClr val="tx2"/>
                </a:solidFill>
              </a:rPr>
              <a:t>R</a:t>
            </a:r>
            <a:r>
              <a:rPr lang="en-US" sz="2400" i="1" baseline="-25000" dirty="0" smtClean="0">
                <a:solidFill>
                  <a:schemeClr val="tx2"/>
                </a:solidFill>
              </a:rPr>
              <a:t>E</a:t>
            </a:r>
            <a:r>
              <a:rPr lang="en-US" sz="2400" dirty="0" smtClean="0">
                <a:solidFill>
                  <a:schemeClr val="tx2"/>
                </a:solidFill>
              </a:rPr>
              <a:t> = </a:t>
            </a:r>
            <a:r>
              <a:rPr lang="en-US" sz="2400" i="1" dirty="0" err="1" smtClean="0">
                <a:solidFill>
                  <a:schemeClr val="tx2"/>
                </a:solidFill>
              </a:rPr>
              <a:t>R</a:t>
            </a:r>
            <a:r>
              <a:rPr lang="en-US" sz="2400" i="1" baseline="-25000" dirty="0" err="1" smtClean="0">
                <a:solidFill>
                  <a:schemeClr val="tx2"/>
                </a:solidFill>
              </a:rPr>
              <a:t>f</a:t>
            </a:r>
            <a:r>
              <a:rPr lang="en-US" sz="2400" dirty="0" smtClean="0">
                <a:solidFill>
                  <a:schemeClr val="tx2"/>
                </a:solidFill>
              </a:rPr>
              <a:t>  +  </a:t>
            </a:r>
            <a:r>
              <a:rPr lang="en-US" sz="2400" dirty="0" err="1" smtClean="0">
                <a:solidFill>
                  <a:schemeClr val="tx2"/>
                </a:solidFill>
                <a:latin typeface="Symbol" pitchFamily="18" charset="2"/>
              </a:rPr>
              <a:t>b</a:t>
            </a:r>
            <a:r>
              <a:rPr lang="en-US" sz="2400" i="1" baseline="-25000" dirty="0" err="1" smtClean="0"/>
              <a:t>E</a:t>
            </a:r>
            <a:r>
              <a:rPr lang="en-US" sz="2400" i="1" baseline="-25000" dirty="0" smtClean="0">
                <a:solidFill>
                  <a:schemeClr val="tx2"/>
                </a:solidFill>
              </a:rPr>
              <a:t>   </a:t>
            </a:r>
            <a:r>
              <a:rPr lang="en-US" sz="2400" dirty="0" smtClean="0">
                <a:solidFill>
                  <a:schemeClr val="tx2"/>
                </a:solidFill>
                <a:sym typeface="Symbol" pitchFamily="18" charset="2"/>
              </a:rPr>
              <a:t></a:t>
            </a:r>
            <a:r>
              <a:rPr lang="en-US" sz="2400" dirty="0" smtClean="0">
                <a:solidFill>
                  <a:schemeClr val="tx2"/>
                </a:solidFill>
              </a:rPr>
              <a:t>  (</a:t>
            </a:r>
            <a:r>
              <a:rPr lang="en-US" sz="2400" dirty="0">
                <a:solidFill>
                  <a:schemeClr val="tx2"/>
                </a:solidFill>
              </a:rPr>
              <a:t>E</a:t>
            </a:r>
            <a:r>
              <a:rPr lang="en-US" sz="2400" i="1" dirty="0" smtClean="0">
                <a:solidFill>
                  <a:schemeClr val="tx2"/>
                </a:solidFill>
              </a:rPr>
              <a:t>R</a:t>
            </a:r>
            <a:r>
              <a:rPr lang="en-US" sz="2400" i="1" baseline="-25000" dirty="0" smtClean="0">
                <a:solidFill>
                  <a:schemeClr val="tx2"/>
                </a:solidFill>
              </a:rPr>
              <a:t>M</a:t>
            </a:r>
            <a:r>
              <a:rPr lang="en-US" sz="2400" dirty="0" smtClean="0">
                <a:solidFill>
                  <a:schemeClr val="tx2"/>
                </a:solidFill>
              </a:rPr>
              <a:t> - </a:t>
            </a:r>
            <a:r>
              <a:rPr lang="en-US" sz="2400" i="1" dirty="0" err="1" smtClean="0">
                <a:solidFill>
                  <a:schemeClr val="tx2"/>
                </a:solidFill>
              </a:rPr>
              <a:t>R</a:t>
            </a:r>
            <a:r>
              <a:rPr lang="en-US" sz="2400" i="1" baseline="-25000" dirty="0" err="1" smtClean="0">
                <a:solidFill>
                  <a:schemeClr val="tx2"/>
                </a:solidFill>
              </a:rPr>
              <a:t>f</a:t>
            </a:r>
            <a:r>
              <a:rPr lang="en-US" sz="2400" i="1" dirty="0" smtClean="0">
                <a:solidFill>
                  <a:schemeClr val="tx2"/>
                </a:solidFill>
              </a:rPr>
              <a:t>)</a:t>
            </a:r>
            <a:r>
              <a:rPr lang="en-US" sz="2400" dirty="0" smtClean="0">
                <a:solidFill>
                  <a:schemeClr val="tx2"/>
                </a:solidFill>
              </a:rPr>
              <a:t> </a:t>
            </a:r>
          </a:p>
          <a:p>
            <a:pPr algn="l" rtl="0">
              <a:lnSpc>
                <a:spcPct val="150000"/>
              </a:lnSpc>
              <a:buFont typeface="Wingdings" pitchFamily="2" charset="2"/>
              <a:buNone/>
              <a:tabLst>
                <a:tab pos="742950" algn="l"/>
                <a:tab pos="1085850" algn="l"/>
              </a:tabLst>
            </a:pPr>
            <a:r>
              <a:rPr lang="en-US" sz="2400" dirty="0" err="1" smtClean="0"/>
              <a:t>R</a:t>
            </a:r>
            <a:r>
              <a:rPr lang="en-US" sz="2400" baseline="-25000" dirty="0" err="1" smtClean="0"/>
              <a:t>f</a:t>
            </a:r>
            <a:r>
              <a:rPr lang="en-US" sz="2400" baseline="-25000" dirty="0" smtClean="0"/>
              <a:t> </a:t>
            </a:r>
            <a:r>
              <a:rPr lang="en-US" sz="2400" dirty="0" smtClean="0"/>
              <a:t>= risk free rate of return</a:t>
            </a:r>
          </a:p>
          <a:p>
            <a:pPr algn="l" rtl="0">
              <a:lnSpc>
                <a:spcPct val="150000"/>
              </a:lnSpc>
              <a:buFont typeface="Wingdings" pitchFamily="2" charset="2"/>
              <a:buNone/>
              <a:tabLst>
                <a:tab pos="742950" algn="l"/>
                <a:tab pos="1085850" algn="l"/>
              </a:tabLst>
            </a:pPr>
            <a:r>
              <a:rPr lang="en-US" sz="2400" dirty="0" err="1" smtClean="0"/>
              <a:t>R</a:t>
            </a:r>
            <a:r>
              <a:rPr lang="en-US" sz="2400" baseline="-25000" dirty="0" err="1" smtClean="0"/>
              <a:t>m</a:t>
            </a:r>
            <a:r>
              <a:rPr lang="en-US" sz="2400" dirty="0" smtClean="0"/>
              <a:t> = expected market return </a:t>
            </a:r>
          </a:p>
          <a:p>
            <a:pPr algn="l" rtl="0">
              <a:lnSpc>
                <a:spcPct val="150000"/>
              </a:lnSpc>
              <a:buFont typeface="Wingdings" pitchFamily="2" charset="2"/>
              <a:buNone/>
              <a:tabLst>
                <a:tab pos="742950" algn="l"/>
                <a:tab pos="1085850" algn="l"/>
              </a:tabLst>
            </a:pPr>
            <a:r>
              <a:rPr lang="en-US" sz="2400" dirty="0" err="1" smtClean="0"/>
              <a:t>R</a:t>
            </a:r>
            <a:r>
              <a:rPr lang="en-US" sz="2400" baseline="-25000" dirty="0" err="1" smtClean="0"/>
              <a:t>m</a:t>
            </a:r>
            <a:r>
              <a:rPr lang="en-US" sz="2400" dirty="0" smtClean="0"/>
              <a:t>-RF = market risk premium</a:t>
            </a:r>
          </a:p>
          <a:p>
            <a:pPr algn="l" rtl="0">
              <a:lnSpc>
                <a:spcPct val="150000"/>
              </a:lnSpc>
              <a:buFont typeface="Wingdings" pitchFamily="2" charset="2"/>
              <a:buNone/>
              <a:tabLst>
                <a:tab pos="742950" algn="l"/>
                <a:tab pos="1085850" algn="l"/>
              </a:tabLst>
            </a:pPr>
            <a:r>
              <a:rPr lang="en-US" sz="2400" dirty="0" smtClean="0"/>
              <a:t>B</a:t>
            </a:r>
            <a:r>
              <a:rPr lang="en-US" sz="2400" baseline="-25000" dirty="0" smtClean="0"/>
              <a:t>E </a:t>
            </a:r>
            <a:r>
              <a:rPr lang="en-US" sz="2400" dirty="0" smtClean="0"/>
              <a:t>= estimate of systematic risk, the risk for an individual security relative to the market risk as a whole</a:t>
            </a:r>
          </a:p>
          <a:p>
            <a:pPr algn="l" rtl="0">
              <a:lnSpc>
                <a:spcPct val="150000"/>
              </a:lnSpc>
            </a:pPr>
            <a:endParaRPr lang="en-US" sz="2400" dirty="0"/>
          </a:p>
        </p:txBody>
      </p:sp>
      <p:sp>
        <p:nvSpPr>
          <p:cNvPr id="5"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spcBef>
                <a:spcPct val="95000"/>
              </a:spcBef>
            </a:pPr>
            <a:r>
              <a:rPr lang="en-US" sz="2400" dirty="0" smtClean="0"/>
              <a:t>Get the </a:t>
            </a:r>
            <a:r>
              <a:rPr lang="en-US" sz="2400" i="1" dirty="0" smtClean="0"/>
              <a:t>risk-free rate </a:t>
            </a:r>
            <a:r>
              <a:rPr lang="en-US" sz="2400" dirty="0" smtClean="0"/>
              <a:t>(</a:t>
            </a:r>
            <a:r>
              <a:rPr lang="en-US" sz="2400" dirty="0" err="1" smtClean="0"/>
              <a:t>R</a:t>
            </a:r>
            <a:r>
              <a:rPr lang="en-US" sz="2400" baseline="-25000" dirty="0" err="1" smtClean="0"/>
              <a:t>f</a:t>
            </a:r>
            <a:r>
              <a:rPr lang="en-US" sz="2400" dirty="0" smtClean="0"/>
              <a:t> ) from financial press—many use the  1-year Treasury bill rate, T-bond rates</a:t>
            </a:r>
          </a:p>
          <a:p>
            <a:pPr algn="l" rtl="0">
              <a:lnSpc>
                <a:spcPct val="150000"/>
              </a:lnSpc>
              <a:spcBef>
                <a:spcPct val="95000"/>
              </a:spcBef>
            </a:pPr>
            <a:r>
              <a:rPr lang="en-US" sz="2400" dirty="0" smtClean="0"/>
              <a:t>Get </a:t>
            </a:r>
            <a:r>
              <a:rPr lang="en-US" sz="2400" i="1" dirty="0" smtClean="0"/>
              <a:t>estimates</a:t>
            </a:r>
            <a:r>
              <a:rPr lang="en-US" sz="2400" dirty="0" smtClean="0"/>
              <a:t> of </a:t>
            </a:r>
            <a:r>
              <a:rPr lang="en-US" sz="2400" i="1" dirty="0" smtClean="0"/>
              <a:t>market risk premium and security beta</a:t>
            </a:r>
            <a:r>
              <a:rPr lang="en-US" sz="2400" dirty="0" smtClean="0"/>
              <a:t>.</a:t>
            </a:r>
            <a:br>
              <a:rPr lang="en-US" sz="2400" dirty="0" smtClean="0"/>
            </a:br>
            <a:endParaRPr lang="en-US" sz="300" dirty="0" smtClean="0"/>
          </a:p>
          <a:p>
            <a:pPr algn="l" rtl="0">
              <a:lnSpc>
                <a:spcPct val="150000"/>
              </a:lnSpc>
              <a:spcBef>
                <a:spcPct val="25000"/>
              </a:spcBef>
            </a:pPr>
            <a:r>
              <a:rPr lang="en-US" sz="300" dirty="0" smtClean="0"/>
              <a:t> </a:t>
            </a:r>
            <a:r>
              <a:rPr lang="en-US" sz="2400" dirty="0" smtClean="0"/>
              <a:t>		Historical risk premium </a:t>
            </a:r>
            <a:r>
              <a:rPr lang="en-US" sz="2400" b="1" dirty="0" smtClean="0"/>
              <a:t>— R</a:t>
            </a:r>
            <a:r>
              <a:rPr lang="en-US" sz="2400" b="1" baseline="-25000" dirty="0" smtClean="0"/>
              <a:t>M</a:t>
            </a:r>
            <a:r>
              <a:rPr lang="en-US" sz="2400" b="1" dirty="0" smtClean="0"/>
              <a:t> - </a:t>
            </a:r>
            <a:r>
              <a:rPr lang="en-US" sz="2400" b="1" dirty="0" err="1" smtClean="0"/>
              <a:t>R</a:t>
            </a:r>
            <a:r>
              <a:rPr lang="en-US" sz="2400" b="1" baseline="-25000" dirty="0" err="1" smtClean="0"/>
              <a:t>f</a:t>
            </a:r>
            <a:r>
              <a:rPr lang="en-US" sz="2400" b="1" dirty="0" smtClean="0"/>
              <a:t>  </a:t>
            </a:r>
            <a:r>
              <a:rPr lang="en-US" sz="2400" dirty="0" smtClean="0"/>
              <a:t>=</a:t>
            </a:r>
            <a:br>
              <a:rPr lang="en-US" sz="2400" dirty="0" smtClean="0"/>
            </a:br>
            <a:r>
              <a:rPr lang="en-US" sz="2400" dirty="0" smtClean="0"/>
              <a:t>	Beta — historical</a:t>
            </a:r>
            <a:br>
              <a:rPr lang="en-US" sz="2400" dirty="0" smtClean="0"/>
            </a:br>
            <a:r>
              <a:rPr lang="en-US" sz="2400" dirty="0" smtClean="0"/>
              <a:t>	(1)	Investment information services </a:t>
            </a:r>
            <a:br>
              <a:rPr lang="en-US" sz="2400" dirty="0" smtClean="0"/>
            </a:br>
            <a:r>
              <a:rPr lang="en-US" sz="2400" dirty="0" smtClean="0"/>
              <a:t>	(2)	Estimate from historical data</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Suppose your company has an equity beta of .58 and the current risk-free rate is 6.1%. If the expected market risk premium is 8.6%, what is your cost of equity capital?</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fontScale="92500"/>
          </a:bodyPr>
          <a:lstStyle/>
          <a:p>
            <a:pPr algn="l" rtl="0">
              <a:lnSpc>
                <a:spcPct val="150000"/>
              </a:lnSpc>
              <a:buNone/>
            </a:pPr>
            <a:r>
              <a:rPr lang="en-US" sz="2400" b="1" u="sng" dirty="0" smtClean="0"/>
              <a:t>Advantages and Disadvantages of SML</a:t>
            </a:r>
          </a:p>
          <a:p>
            <a:pPr algn="l" rtl="0">
              <a:lnSpc>
                <a:spcPct val="150000"/>
              </a:lnSpc>
            </a:pPr>
            <a:r>
              <a:rPr lang="en-US" sz="2400" dirty="0" smtClean="0"/>
              <a:t>Advantages</a:t>
            </a:r>
          </a:p>
          <a:p>
            <a:pPr lvl="1" algn="l" rtl="0">
              <a:lnSpc>
                <a:spcPct val="150000"/>
              </a:lnSpc>
            </a:pPr>
            <a:r>
              <a:rPr lang="en-US" sz="2000" dirty="0" smtClean="0"/>
              <a:t>Explicitly adjusts for systematic risk</a:t>
            </a:r>
          </a:p>
          <a:p>
            <a:pPr lvl="1" algn="l" rtl="0">
              <a:lnSpc>
                <a:spcPct val="150000"/>
              </a:lnSpc>
            </a:pPr>
            <a:r>
              <a:rPr lang="en-US" sz="2000" dirty="0" smtClean="0"/>
              <a:t>Applicable to all companies, as long as we can estimate beta</a:t>
            </a:r>
          </a:p>
          <a:p>
            <a:pPr algn="l" rtl="0">
              <a:lnSpc>
                <a:spcPct val="150000"/>
              </a:lnSpc>
            </a:pPr>
            <a:r>
              <a:rPr lang="en-US" sz="2400" dirty="0" smtClean="0"/>
              <a:t>Disadvantages</a:t>
            </a:r>
          </a:p>
          <a:p>
            <a:pPr lvl="1" algn="l" rtl="0">
              <a:lnSpc>
                <a:spcPct val="150000"/>
              </a:lnSpc>
            </a:pPr>
            <a:r>
              <a:rPr lang="en-US" sz="2000" dirty="0" smtClean="0"/>
              <a:t>Have to estimate the </a:t>
            </a:r>
            <a:r>
              <a:rPr lang="en-US" sz="2000" i="1" dirty="0" smtClean="0"/>
              <a:t>expected</a:t>
            </a:r>
            <a:r>
              <a:rPr lang="en-US" sz="2000" dirty="0" smtClean="0"/>
              <a:t> market risk premium, which does vary over time</a:t>
            </a:r>
          </a:p>
          <a:p>
            <a:pPr lvl="1" algn="l" rtl="0">
              <a:lnSpc>
                <a:spcPct val="150000"/>
              </a:lnSpc>
            </a:pPr>
            <a:r>
              <a:rPr lang="en-US" sz="2000" dirty="0" smtClean="0"/>
              <a:t>Have to estimate beta, which also varies over time</a:t>
            </a:r>
          </a:p>
          <a:p>
            <a:pPr lvl="1" algn="l" rtl="0">
              <a:lnSpc>
                <a:spcPct val="150000"/>
              </a:lnSpc>
            </a:pPr>
            <a:r>
              <a:rPr lang="en-US" sz="2000" dirty="0" smtClean="0"/>
              <a:t>We are using the past to predict the future, which is not always reliable</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465</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Down and Out Co. just issued a dividend of 2.40$ per share on its common stock. The company is expected to maintain a constant 5.5 percent growth rate in its dividends indefinitely. If the stock sells for 52$ a share , what is the company’s cost of capital?</a:t>
            </a:r>
            <a:endParaRPr lang="x-none"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Ex3 Page 465</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Stock in Country Road Industries has a beta of 0.85. the market risk premium is 8 percent, and T-bills are currently yielding 5 percent. The company’s most recent dividend was 1.6$ per share, and dividends are expected to grow at a 6 percent annual rate indefinitely. If the stock sells for 37$ per share, what is your best estimate of the company’s cost of capital?</a:t>
            </a:r>
            <a:endParaRPr lang="x-none"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Required return VS cost of capital</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Any returns for investors are costs for the company</a:t>
            </a:r>
          </a:p>
          <a:p>
            <a:pPr algn="l" rtl="0">
              <a:lnSpc>
                <a:spcPct val="150000"/>
              </a:lnSpc>
            </a:pPr>
            <a:r>
              <a:rPr lang="en-US" sz="2400" dirty="0" smtClean="0"/>
              <a:t>NPV</a:t>
            </a:r>
          </a:p>
          <a:p>
            <a:pPr algn="l" rtl="0">
              <a:lnSpc>
                <a:spcPct val="150000"/>
              </a:lnSpc>
            </a:pPr>
            <a:r>
              <a:rPr lang="en-US" sz="2400" dirty="0" smtClean="0"/>
              <a:t>What is the required rate of return? What does it mean?</a:t>
            </a:r>
          </a:p>
          <a:p>
            <a:pPr algn="l" rtl="0">
              <a:lnSpc>
                <a:spcPct val="150000"/>
              </a:lnSpc>
            </a:pPr>
            <a:r>
              <a:rPr lang="en-US" sz="2400" dirty="0" smtClean="0"/>
              <a:t>What is the difference between: required rate of return / appropriate discount rate and cost of capital?</a:t>
            </a:r>
            <a:endParaRPr lang="x-none"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Ex4 Page 465</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Suppose In a Found Ltd. Just issued a dividend  of 1.43$ per share on its common stocks. The company paid dividends of 1.05$ , 1.12$, 1.19$, and 1.30$ per share in the last four years. If the stock currently sells for 45$, what is your best estimate of the company’s cost of equity?</a:t>
            </a:r>
            <a:endParaRPr lang="x-none"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b="1" i="1" u="sng" dirty="0" smtClean="0"/>
              <a:t>Debt </a:t>
            </a:r>
          </a:p>
          <a:p>
            <a:pPr marL="457200" indent="-457200" algn="l" rtl="0">
              <a:lnSpc>
                <a:spcPct val="150000"/>
              </a:lnSpc>
              <a:buFont typeface="+mj-lt"/>
              <a:buAutoNum type="arabicPeriod"/>
            </a:pPr>
            <a:r>
              <a:rPr lang="en-US" sz="2400" dirty="0" smtClean="0"/>
              <a:t>Bank loans</a:t>
            </a:r>
          </a:p>
          <a:p>
            <a:pPr marL="457200" indent="-457200" algn="l" rtl="0">
              <a:lnSpc>
                <a:spcPct val="150000"/>
              </a:lnSpc>
              <a:buFont typeface="+mj-lt"/>
              <a:buAutoNum type="arabicPeriod"/>
            </a:pPr>
            <a:r>
              <a:rPr lang="en-US" sz="2400" dirty="0" smtClean="0"/>
              <a:t>Bonds</a:t>
            </a:r>
          </a:p>
          <a:p>
            <a:pPr algn="l" rtl="0">
              <a:lnSpc>
                <a:spcPct val="150000"/>
              </a:lnSpc>
            </a:pPr>
            <a:r>
              <a:rPr lang="en-US" sz="2400" b="1" i="1" u="sng" dirty="0" smtClean="0"/>
              <a:t>Equity</a:t>
            </a:r>
          </a:p>
          <a:p>
            <a:pPr marL="457200" indent="-457200" algn="l" rtl="0">
              <a:lnSpc>
                <a:spcPct val="150000"/>
              </a:lnSpc>
              <a:buFont typeface="+mj-lt"/>
              <a:buAutoNum type="arabicPeriod"/>
            </a:pPr>
            <a:r>
              <a:rPr lang="en-US" sz="2400" dirty="0" smtClean="0"/>
              <a:t>Preferred stock</a:t>
            </a:r>
          </a:p>
          <a:p>
            <a:pPr marL="457200" indent="-457200" algn="l" rtl="0">
              <a:lnSpc>
                <a:spcPct val="150000"/>
              </a:lnSpc>
              <a:buFont typeface="+mj-lt"/>
              <a:buAutoNum type="arabicPeriod"/>
            </a:pPr>
            <a:r>
              <a:rPr lang="en-US" sz="2400" dirty="0" smtClean="0"/>
              <a:t>Common stock</a:t>
            </a:r>
          </a:p>
          <a:p>
            <a:pPr algn="l" rtl="0">
              <a:lnSpc>
                <a:spcPct val="150000"/>
              </a:lnSpc>
            </a:pPr>
            <a:endParaRPr lang="x-none"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Cost of capital is the rate that must be earned to satisfy the required rate of return of the firm's investors ( fund providers)</a:t>
            </a:r>
            <a:endParaRPr lang="x-none" sz="2400" dirty="0"/>
          </a:p>
        </p:txBody>
      </p:sp>
      <p:graphicFrame>
        <p:nvGraphicFramePr>
          <p:cNvPr id="4" name="Content Placeholder 3"/>
          <p:cNvGraphicFramePr>
            <a:graphicFrameLocks/>
          </p:cNvGraphicFramePr>
          <p:nvPr/>
        </p:nvGraphicFramePr>
        <p:xfrm>
          <a:off x="1447800" y="2667000"/>
          <a:ext cx="7010400" cy="381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304800" y="1447800"/>
            <a:ext cx="8503920" cy="4572000"/>
          </a:xfrm>
        </p:spPr>
        <p:txBody>
          <a:bodyPr>
            <a:normAutofit/>
          </a:bodyPr>
          <a:lstStyle/>
          <a:p>
            <a:pPr algn="l" rtl="0">
              <a:lnSpc>
                <a:spcPct val="150000"/>
              </a:lnSpc>
            </a:pPr>
            <a:r>
              <a:rPr lang="en-US" sz="2400" dirty="0" smtClean="0"/>
              <a:t>What is rate of return?</a:t>
            </a:r>
            <a:endParaRPr lang="en-US" sz="2400" dirty="0"/>
          </a:p>
          <a:p>
            <a:pPr algn="l" rtl="0">
              <a:lnSpc>
                <a:spcPct val="150000"/>
              </a:lnSpc>
            </a:pPr>
            <a:r>
              <a:rPr lang="en-US" sz="2400" dirty="0" smtClean="0"/>
              <a:t>Required rate of return versus expected rate of return</a:t>
            </a:r>
          </a:p>
          <a:p>
            <a:pPr algn="l" rtl="0">
              <a:lnSpc>
                <a:spcPct val="150000"/>
              </a:lnSpc>
            </a:pPr>
            <a:r>
              <a:rPr lang="en-US" sz="2400" dirty="0" smtClean="0"/>
              <a:t>RRR : The minimum annual percentage earned by an investment that will induce individuals or companies to put money into a particular security or project.</a:t>
            </a:r>
          </a:p>
        </p:txBody>
      </p:sp>
      <p:sp>
        <p:nvSpPr>
          <p:cNvPr id="5" name="Title 1"/>
          <p:cNvSpPr>
            <a:spLocks noGrp="1"/>
          </p:cNvSpPr>
          <p:nvPr>
            <p:ph type="title"/>
          </p:nvPr>
        </p:nvSpPr>
        <p:spPr/>
        <p:txBody>
          <a:bodyPr/>
          <a:lstStyle/>
          <a:p>
            <a:r>
              <a:rPr lang="en-US" dirty="0" smtClean="0"/>
              <a:t>Cost of Debt</a:t>
            </a:r>
            <a:endParaRPr lang="x-none"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
          </p:nvPr>
        </p:nvSpPr>
        <p:spPr/>
        <p:txBody>
          <a:bodyPr>
            <a:normAutofit/>
          </a:bodyPr>
          <a:lstStyle/>
          <a:p>
            <a:pPr algn="l" rtl="0"/>
            <a:r>
              <a:rPr lang="en-US" sz="2400" dirty="0" smtClean="0"/>
              <a:t>Do you accept the project?</a:t>
            </a:r>
            <a:endParaRPr lang="en-US" sz="2400" dirty="0"/>
          </a:p>
        </p:txBody>
      </p:sp>
      <p:graphicFrame>
        <p:nvGraphicFramePr>
          <p:cNvPr id="5" name="Content Placeholder 3"/>
          <p:cNvGraphicFramePr>
            <a:graphicFrameLocks/>
          </p:cNvGraphicFramePr>
          <p:nvPr/>
        </p:nvGraphicFramePr>
        <p:xfrm>
          <a:off x="457200" y="2438400"/>
          <a:ext cx="8229600" cy="4068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p:txBody>
          <a:bodyPr/>
          <a:lstStyle/>
          <a:p>
            <a:r>
              <a:rPr lang="en-US" dirty="0" smtClean="0"/>
              <a:t>Cost of Debt</a:t>
            </a:r>
            <a:endParaRPr lang="x-none"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a:t>
            </a:r>
            <a:endParaRPr lang="x-none" dirty="0"/>
          </a:p>
        </p:txBody>
      </p:sp>
      <p:sp>
        <p:nvSpPr>
          <p:cNvPr id="3" name="Content Placeholder 2"/>
          <p:cNvSpPr>
            <a:spLocks noGrp="1"/>
          </p:cNvSpPr>
          <p:nvPr>
            <p:ph sz="quarter" idx="1"/>
          </p:nvPr>
        </p:nvSpPr>
        <p:spPr/>
        <p:txBody>
          <a:bodyPr>
            <a:normAutofit/>
          </a:bodyPr>
          <a:lstStyle/>
          <a:p>
            <a:pPr algn="l" rtl="0"/>
            <a:r>
              <a:rPr lang="en-US" sz="2400" dirty="0" smtClean="0"/>
              <a:t>Do you accept the project?</a:t>
            </a:r>
            <a:endParaRPr lang="x-none" sz="2400" dirty="0"/>
          </a:p>
        </p:txBody>
      </p:sp>
      <p:graphicFrame>
        <p:nvGraphicFramePr>
          <p:cNvPr id="5" name="Content Placeholder 3"/>
          <p:cNvGraphicFramePr>
            <a:graphicFrameLocks/>
          </p:cNvGraphicFramePr>
          <p:nvPr/>
        </p:nvGraphicFramePr>
        <p:xfrm>
          <a:off x="457200" y="2286000"/>
          <a:ext cx="8229600"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What is required rate of return based on?</a:t>
            </a:r>
          </a:p>
          <a:p>
            <a:pPr algn="l" rtl="0">
              <a:lnSpc>
                <a:spcPct val="150000"/>
              </a:lnSpc>
            </a:pPr>
            <a:r>
              <a:rPr lang="en-US" sz="2400" dirty="0" smtClean="0"/>
              <a:t>The required rate of return is used to determine if the reward is worth the risk.</a:t>
            </a:r>
          </a:p>
          <a:p>
            <a:pPr algn="l" rtl="0">
              <a:lnSpc>
                <a:spcPct val="150000"/>
              </a:lnSpc>
            </a:pPr>
            <a:r>
              <a:rPr lang="en-US" sz="2400" dirty="0" smtClean="0"/>
              <a:t>Risk free rate is required return on a risk-free asset, it is implied that any additional risk taken by an investor should be rewarded with an interest rate higher than the risk-free rate</a:t>
            </a:r>
            <a:endParaRPr lang="x-none" sz="2400" dirty="0"/>
          </a:p>
        </p:txBody>
      </p:sp>
      <p:sp>
        <p:nvSpPr>
          <p:cNvPr id="4" name="Title 1"/>
          <p:cNvSpPr>
            <a:spLocks noGrp="1"/>
          </p:cNvSpPr>
          <p:nvPr>
            <p:ph type="title"/>
          </p:nvPr>
        </p:nvSpPr>
        <p:spPr/>
        <p:txBody>
          <a:bodyPr/>
          <a:lstStyle/>
          <a:p>
            <a:r>
              <a:rPr lang="en-US" dirty="0" smtClean="0"/>
              <a:t>Cost of Debt</a:t>
            </a:r>
            <a:endParaRPr lang="x-none"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i="1" dirty="0" smtClean="0"/>
              <a:t>Cost of debt </a:t>
            </a:r>
            <a:r>
              <a:rPr lang="en-US" sz="2400" dirty="0" smtClean="0"/>
              <a:t>is simply the interest rate the firm must pay on new borrowing.</a:t>
            </a:r>
          </a:p>
          <a:p>
            <a:pPr algn="l" rtl="0">
              <a:lnSpc>
                <a:spcPct val="150000"/>
              </a:lnSpc>
            </a:pPr>
            <a:r>
              <a:rPr lang="en-US" sz="2400" dirty="0" smtClean="0"/>
              <a:t>The </a:t>
            </a:r>
            <a:r>
              <a:rPr lang="en-US" sz="2400" b="1" i="1" dirty="0" smtClean="0"/>
              <a:t>current interest rate </a:t>
            </a:r>
            <a:r>
              <a:rPr lang="en-US" sz="2400" dirty="0" smtClean="0"/>
              <a:t>in the market</a:t>
            </a:r>
          </a:p>
          <a:p>
            <a:pPr algn="l" rtl="0">
              <a:lnSpc>
                <a:spcPct val="150000"/>
              </a:lnSpc>
            </a:pPr>
            <a:r>
              <a:rPr lang="en-US" sz="2400" dirty="0" smtClean="0"/>
              <a:t>The cost of debt is the required return on a company’s liabilities</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Debt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b="1" u="sng" dirty="0" smtClean="0"/>
              <a:t>Loans:</a:t>
            </a:r>
            <a:r>
              <a:rPr lang="en-US" sz="2400" dirty="0" smtClean="0"/>
              <a:t> Decreasing interest</a:t>
            </a:r>
          </a:p>
          <a:p>
            <a:pPr algn="l" rtl="0">
              <a:lnSpc>
                <a:spcPct val="150000"/>
              </a:lnSpc>
            </a:pPr>
            <a:r>
              <a:rPr lang="en-US" sz="2400" dirty="0" smtClean="0"/>
              <a:t> </a:t>
            </a:r>
            <a:r>
              <a:rPr lang="en-US" sz="2400" b="1" u="sng" dirty="0" smtClean="0"/>
              <a:t>Bonds:</a:t>
            </a:r>
            <a:r>
              <a:rPr lang="en-US" sz="2400" dirty="0" smtClean="0"/>
              <a:t> Fixed interest</a:t>
            </a:r>
          </a:p>
          <a:p>
            <a:endParaRPr lang="x-none" dirty="0"/>
          </a:p>
        </p:txBody>
      </p:sp>
      <p:sp>
        <p:nvSpPr>
          <p:cNvPr id="4" name="Title 1"/>
          <p:cNvSpPr>
            <a:spLocks noGrp="1"/>
          </p:cNvSpPr>
          <p:nvPr>
            <p:ph type="title"/>
          </p:nvPr>
        </p:nvSpPr>
        <p:spPr/>
        <p:txBody>
          <a:bodyPr/>
          <a:lstStyle/>
          <a:p>
            <a:r>
              <a:rPr lang="en-US" dirty="0" smtClean="0"/>
              <a:t>Cost of Debt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a:t>
            </a:r>
            <a:endParaRPr lang="x-none" dirty="0"/>
          </a:p>
        </p:txBody>
      </p:sp>
      <p:sp>
        <p:nvSpPr>
          <p:cNvPr id="3" name="Content Placeholder 2"/>
          <p:cNvSpPr>
            <a:spLocks noGrp="1"/>
          </p:cNvSpPr>
          <p:nvPr>
            <p:ph sz="quarter" idx="1"/>
          </p:nvPr>
        </p:nvSpPr>
        <p:spPr/>
        <p:txBody>
          <a:bodyPr>
            <a:normAutofit fontScale="92500" lnSpcReduction="10000"/>
          </a:bodyPr>
          <a:lstStyle/>
          <a:p>
            <a:pPr algn="ctr" rtl="0">
              <a:lnSpc>
                <a:spcPct val="150000"/>
              </a:lnSpc>
              <a:buNone/>
            </a:pPr>
            <a:r>
              <a:rPr lang="en-US" sz="3000" b="1" u="sng" dirty="0" smtClean="0"/>
              <a:t>Loans</a:t>
            </a:r>
          </a:p>
          <a:p>
            <a:pPr algn="ctr" rtl="0">
              <a:lnSpc>
                <a:spcPct val="150000"/>
              </a:lnSpc>
              <a:buNone/>
            </a:pPr>
            <a:endParaRPr lang="en-US" sz="3000" b="1" u="sng" dirty="0" smtClean="0"/>
          </a:p>
          <a:p>
            <a:pPr algn="ctr" rtl="0">
              <a:lnSpc>
                <a:spcPct val="150000"/>
              </a:lnSpc>
              <a:buNone/>
            </a:pPr>
            <a:r>
              <a:rPr lang="en-US" sz="3000" dirty="0" err="1" smtClean="0"/>
              <a:t>Ki</a:t>
            </a:r>
            <a:r>
              <a:rPr lang="en-US" sz="3000" dirty="0" smtClean="0"/>
              <a:t>= 2mD/ P(n+1)</a:t>
            </a:r>
          </a:p>
          <a:p>
            <a:pPr algn="l" rtl="0">
              <a:lnSpc>
                <a:spcPct val="150000"/>
              </a:lnSpc>
              <a:buNone/>
            </a:pPr>
            <a:endParaRPr lang="en-US" dirty="0" smtClean="0"/>
          </a:p>
          <a:p>
            <a:pPr algn="l" rtl="0">
              <a:lnSpc>
                <a:spcPct val="150000"/>
              </a:lnSpc>
              <a:buNone/>
            </a:pPr>
            <a:r>
              <a:rPr lang="en-US" sz="2000" dirty="0" smtClean="0"/>
              <a:t>    m= number of payments per-year</a:t>
            </a:r>
          </a:p>
          <a:p>
            <a:pPr algn="l" rtl="0">
              <a:lnSpc>
                <a:spcPct val="150000"/>
              </a:lnSpc>
              <a:buNone/>
            </a:pPr>
            <a:r>
              <a:rPr lang="en-US" sz="2000" dirty="0" smtClean="0"/>
              <a:t>    D= total interest amount</a:t>
            </a:r>
          </a:p>
          <a:p>
            <a:pPr algn="l" rtl="0">
              <a:lnSpc>
                <a:spcPct val="150000"/>
              </a:lnSpc>
              <a:buNone/>
            </a:pPr>
            <a:r>
              <a:rPr lang="en-US" sz="2000" dirty="0" smtClean="0"/>
              <a:t>    P= value of loan</a:t>
            </a:r>
          </a:p>
          <a:p>
            <a:pPr algn="l" rtl="0">
              <a:lnSpc>
                <a:spcPct val="150000"/>
              </a:lnSpc>
              <a:buNone/>
            </a:pPr>
            <a:r>
              <a:rPr lang="en-US" sz="2000" dirty="0" smtClean="0"/>
              <a:t>    n= total number of payments throughout loan period</a:t>
            </a:r>
          </a:p>
          <a:p>
            <a:pPr algn="l" rtl="0"/>
            <a:endParaRPr lang="x-non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structure</a:t>
            </a:r>
            <a:endParaRPr lang="x-none"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You borrowed 10m$ with a 5% interest rate for 5 years from a bank were you will be repaying the loan as fixed payments. These payments include the principal and interest of the loan. What is the cost of your debt if you are to pay the payments every 3 months across the 5 year period.</a:t>
            </a:r>
          </a:p>
          <a:p>
            <a:pPr algn="l" rtl="0">
              <a:lnSpc>
                <a:spcPct val="150000"/>
              </a:lnSpc>
            </a:pPr>
            <a:endParaRPr lang="x-none"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Bonds</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Bond:</a:t>
            </a:r>
            <a:r>
              <a:rPr lang="en-US" sz="2400" dirty="0" smtClean="0"/>
              <a:t> is an interest only loan</a:t>
            </a:r>
          </a:p>
          <a:p>
            <a:pPr algn="l" rtl="0">
              <a:lnSpc>
                <a:spcPct val="150000"/>
              </a:lnSpc>
            </a:pPr>
            <a:r>
              <a:rPr lang="en-US" sz="2400" b="1" u="sng" dirty="0" smtClean="0"/>
              <a:t>Bonds features and prices:</a:t>
            </a:r>
          </a:p>
          <a:p>
            <a:pPr algn="l" rtl="0">
              <a:lnSpc>
                <a:spcPct val="150000"/>
              </a:lnSpc>
              <a:buNone/>
            </a:pPr>
            <a:r>
              <a:rPr lang="en-US" sz="2400" dirty="0" smtClean="0"/>
              <a:t>For example: suppose the Beck Corporation wants to borrow 1,000$ for 30 years. The interest rate on similar corporation is 12 percent.</a:t>
            </a:r>
            <a:endParaRPr lang="x-none"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Bonds</a:t>
            </a:r>
            <a:endParaRPr lang="x-none" dirty="0"/>
          </a:p>
        </p:txBody>
      </p:sp>
      <p:sp>
        <p:nvSpPr>
          <p:cNvPr id="3" name="Content Placeholder 2"/>
          <p:cNvSpPr>
            <a:spLocks noGrp="1"/>
          </p:cNvSpPr>
          <p:nvPr>
            <p:ph sz="quarter" idx="1"/>
          </p:nvPr>
        </p:nvSpPr>
        <p:spPr>
          <a:xfrm>
            <a:off x="301752" y="1371600"/>
            <a:ext cx="8503920" cy="5029200"/>
          </a:xfrm>
        </p:spPr>
        <p:txBody>
          <a:bodyPr>
            <a:normAutofit lnSpcReduction="10000"/>
          </a:bodyPr>
          <a:lstStyle/>
          <a:p>
            <a:pPr algn="l" rtl="0">
              <a:lnSpc>
                <a:spcPct val="150000"/>
              </a:lnSpc>
              <a:buNone/>
            </a:pPr>
            <a:r>
              <a:rPr lang="en-US" sz="2400" b="1" u="sng" dirty="0" smtClean="0"/>
              <a:t>Features:</a:t>
            </a:r>
          </a:p>
          <a:p>
            <a:pPr marL="457200" indent="-457200" algn="l" rtl="0">
              <a:lnSpc>
                <a:spcPct val="150000"/>
              </a:lnSpc>
              <a:buFont typeface="+mj-lt"/>
              <a:buAutoNum type="arabicPeriod"/>
            </a:pPr>
            <a:r>
              <a:rPr lang="en-US" sz="2400" i="1" u="sng" dirty="0" smtClean="0"/>
              <a:t>Coupon:</a:t>
            </a:r>
            <a:r>
              <a:rPr lang="en-US" sz="2400" dirty="0" smtClean="0"/>
              <a:t> the stated interest payment made on a bond (120$) </a:t>
            </a:r>
          </a:p>
          <a:p>
            <a:pPr marL="457200" indent="-457200" algn="l" rtl="0">
              <a:lnSpc>
                <a:spcPct val="150000"/>
              </a:lnSpc>
              <a:buFont typeface="+mj-lt"/>
              <a:buAutoNum type="arabicPeriod"/>
            </a:pPr>
            <a:r>
              <a:rPr lang="en-US" sz="2400" i="1" u="sng" dirty="0" smtClean="0"/>
              <a:t>Face value</a:t>
            </a:r>
            <a:r>
              <a:rPr lang="en-US" sz="2400" dirty="0" smtClean="0"/>
              <a:t>: the principle amount of a bond that is repaid at the end of the term. Also called par value (1,000$)</a:t>
            </a:r>
          </a:p>
          <a:p>
            <a:pPr marL="457200" indent="-457200" algn="l" rtl="0">
              <a:lnSpc>
                <a:spcPct val="150000"/>
              </a:lnSpc>
              <a:buFont typeface="+mj-lt"/>
              <a:buAutoNum type="arabicPeriod"/>
            </a:pPr>
            <a:r>
              <a:rPr lang="en-US" sz="2400" i="1" u="sng" dirty="0" smtClean="0"/>
              <a:t>Coupon rate</a:t>
            </a:r>
            <a:r>
              <a:rPr lang="en-US" sz="2400" dirty="0" smtClean="0"/>
              <a:t>: the annual coupon divided by the face value of a bond. 120$/ 1,000$ = (12%)</a:t>
            </a:r>
          </a:p>
          <a:p>
            <a:pPr marL="457200" indent="-457200" algn="l" rtl="0">
              <a:lnSpc>
                <a:spcPct val="150000"/>
              </a:lnSpc>
              <a:buFont typeface="+mj-lt"/>
              <a:buAutoNum type="arabicPeriod"/>
            </a:pPr>
            <a:r>
              <a:rPr lang="en-US" sz="2400" i="1" u="sng" dirty="0" smtClean="0"/>
              <a:t>Maturity:</a:t>
            </a:r>
            <a:r>
              <a:rPr lang="en-US" sz="2400" dirty="0" smtClean="0"/>
              <a:t> the specified date on which the principle amount of a bond is paid.</a:t>
            </a:r>
          </a:p>
          <a:p>
            <a:pPr marL="457200" indent="-457200" algn="l" rtl="0">
              <a:lnSpc>
                <a:spcPct val="150000"/>
              </a:lnSpc>
              <a:buFont typeface="+mj-lt"/>
              <a:buAutoNum type="arabicPeriod"/>
            </a:pPr>
            <a:endParaRPr lang="x-none"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 values and yields</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b="1" dirty="0" smtClean="0"/>
              <a:t>There is an </a:t>
            </a:r>
            <a:r>
              <a:rPr lang="en-US" sz="2400" b="1" i="1" u="sng" dirty="0" smtClean="0"/>
              <a:t>inverse</a:t>
            </a:r>
            <a:r>
              <a:rPr lang="en-US" sz="2400" b="1" dirty="0" smtClean="0"/>
              <a:t> relation ship between interest rates and the present value of a bond</a:t>
            </a:r>
          </a:p>
          <a:p>
            <a:pPr algn="l" rtl="0">
              <a:lnSpc>
                <a:spcPct val="150000"/>
              </a:lnSpc>
            </a:pPr>
            <a:r>
              <a:rPr lang="en-US" sz="2400" dirty="0" smtClean="0"/>
              <a:t>To determine the value of a bond we need to know:</a:t>
            </a:r>
          </a:p>
          <a:p>
            <a:pPr marL="457200" indent="-457200" algn="l" rtl="0">
              <a:lnSpc>
                <a:spcPct val="150000"/>
              </a:lnSpc>
              <a:buFont typeface="+mj-lt"/>
              <a:buAutoNum type="arabicPeriod"/>
            </a:pPr>
            <a:r>
              <a:rPr lang="en-US" sz="2400" dirty="0" smtClean="0"/>
              <a:t>The number of periods left to maturity</a:t>
            </a:r>
          </a:p>
          <a:p>
            <a:pPr marL="457200" indent="-457200" algn="l" rtl="0">
              <a:lnSpc>
                <a:spcPct val="150000"/>
              </a:lnSpc>
              <a:buFont typeface="+mj-lt"/>
              <a:buAutoNum type="arabicPeriod"/>
            </a:pPr>
            <a:r>
              <a:rPr lang="en-US" sz="2400" dirty="0" smtClean="0"/>
              <a:t>Par value</a:t>
            </a:r>
          </a:p>
          <a:p>
            <a:pPr marL="457200" indent="-457200" algn="l" rtl="0">
              <a:lnSpc>
                <a:spcPct val="150000"/>
              </a:lnSpc>
              <a:buFont typeface="+mj-lt"/>
              <a:buAutoNum type="arabicPeriod"/>
            </a:pPr>
            <a:r>
              <a:rPr lang="en-US" sz="2400" dirty="0" smtClean="0"/>
              <a:t>Interest rate</a:t>
            </a:r>
          </a:p>
          <a:p>
            <a:pPr marL="457200" indent="-457200" algn="l" rtl="0">
              <a:lnSpc>
                <a:spcPct val="150000"/>
              </a:lnSpc>
              <a:buFont typeface="+mj-lt"/>
              <a:buAutoNum type="arabicPeriod"/>
            </a:pPr>
            <a:r>
              <a:rPr lang="en-US" sz="2400" dirty="0" smtClean="0"/>
              <a:t>coupon</a:t>
            </a:r>
            <a:endParaRPr lang="x-none"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102352"/>
          </a:xfrm>
        </p:spPr>
        <p:txBody>
          <a:bodyPr>
            <a:noAutofit/>
          </a:bodyPr>
          <a:lstStyle/>
          <a:p>
            <a:pPr algn="l" rtl="0">
              <a:lnSpc>
                <a:spcPct val="150000"/>
              </a:lnSpc>
            </a:pPr>
            <a:r>
              <a:rPr lang="en-US" sz="2100" b="1" u="sng" dirty="0" smtClean="0"/>
              <a:t>Yield to maturity (YTM):  </a:t>
            </a:r>
            <a:r>
              <a:rPr lang="en-US" sz="2100" dirty="0" smtClean="0"/>
              <a:t>the rate required in the market on a bond</a:t>
            </a:r>
          </a:p>
        </p:txBody>
      </p:sp>
      <p:sp>
        <p:nvSpPr>
          <p:cNvPr id="4" name="Title 1"/>
          <p:cNvSpPr>
            <a:spLocks noGrp="1"/>
          </p:cNvSpPr>
          <p:nvPr>
            <p:ph type="title"/>
          </p:nvPr>
        </p:nvSpPr>
        <p:spPr/>
        <p:txBody>
          <a:bodyPr/>
          <a:lstStyle/>
          <a:p>
            <a:r>
              <a:rPr lang="en-US" dirty="0" smtClean="0"/>
              <a:t>Bond values and yields</a:t>
            </a:r>
            <a:endParaRPr lang="x-none" dirty="0"/>
          </a:p>
        </p:txBody>
      </p:sp>
      <p:graphicFrame>
        <p:nvGraphicFramePr>
          <p:cNvPr id="21506" name="Object 2"/>
          <p:cNvGraphicFramePr>
            <a:graphicFrameLocks/>
          </p:cNvGraphicFramePr>
          <p:nvPr/>
        </p:nvGraphicFramePr>
        <p:xfrm>
          <a:off x="914400" y="2971800"/>
          <a:ext cx="7391400" cy="2133600"/>
        </p:xfrm>
        <a:graphic>
          <a:graphicData uri="http://schemas.openxmlformats.org/presentationml/2006/ole">
            <mc:AlternateContent xmlns:mc="http://schemas.openxmlformats.org/markup-compatibility/2006">
              <mc:Choice xmlns:v="urn:schemas-microsoft-com:vml" Requires="v">
                <p:oleObj spid="_x0000_s21511" name="Equation" r:id="rId3" imgW="6094080" imgH="4063680" progId="Equation.3">
                  <p:embed/>
                </p:oleObj>
              </mc:Choice>
              <mc:Fallback>
                <p:oleObj name="Equation" r:id="rId3" imgW="6094080" imgH="4063680" progId="Equation.3">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r="69630" b="84531"/>
                      <a:stretch>
                        <a:fillRect/>
                      </a:stretch>
                    </p:blipFill>
                    <p:spPr bwMode="auto">
                      <a:xfrm>
                        <a:off x="914400" y="2971800"/>
                        <a:ext cx="73914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Autofit/>
          </a:bodyPr>
          <a:lstStyle/>
          <a:p>
            <a:pPr algn="l" rtl="0">
              <a:lnSpc>
                <a:spcPct val="150000"/>
              </a:lnSpc>
            </a:pPr>
            <a:r>
              <a:rPr lang="en-US" sz="2400" b="1" u="sng" dirty="0" smtClean="0"/>
              <a:t>Example:</a:t>
            </a:r>
            <a:r>
              <a:rPr lang="en-US" sz="2400" dirty="0" smtClean="0"/>
              <a:t> suppose a company were to issue a bond with 10 years to maturity. This company has an annual coupon of 80$. Similar bonds have a yield of maturity of 8%. What will the bond sell for?</a:t>
            </a:r>
          </a:p>
          <a:p>
            <a:pPr algn="l" rtl="0">
              <a:lnSpc>
                <a:spcPct val="150000"/>
              </a:lnSpc>
            </a:pPr>
            <a:r>
              <a:rPr lang="en-US" sz="2400" dirty="0" smtClean="0"/>
              <a:t>Suppose a year has gone by. And interest rate has risen to 10 percent, what will the bond be worth?</a:t>
            </a:r>
          </a:p>
          <a:p>
            <a:pPr algn="l" rtl="0">
              <a:lnSpc>
                <a:spcPct val="150000"/>
              </a:lnSpc>
            </a:pPr>
            <a:r>
              <a:rPr lang="en-US" sz="2400" dirty="0" smtClean="0"/>
              <a:t>What would the bond sell for if interest rates had dropped by 2 percent?</a:t>
            </a:r>
          </a:p>
          <a:p>
            <a:endParaRPr lang="x-none" sz="2400" dirty="0"/>
          </a:p>
        </p:txBody>
      </p:sp>
      <p:sp>
        <p:nvSpPr>
          <p:cNvPr id="4" name="Title 1"/>
          <p:cNvSpPr>
            <a:spLocks noGrp="1"/>
          </p:cNvSpPr>
          <p:nvPr>
            <p:ph type="title"/>
          </p:nvPr>
        </p:nvSpPr>
        <p:spPr/>
        <p:txBody>
          <a:bodyPr/>
          <a:lstStyle/>
          <a:p>
            <a:r>
              <a:rPr lang="en-US" dirty="0" smtClean="0"/>
              <a:t>Bond values and yields</a:t>
            </a:r>
            <a:endParaRPr lang="x-non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required return is best estimated by computing the yield-to-maturity on the existing debt</a:t>
            </a:r>
          </a:p>
          <a:p>
            <a:pPr algn="l" rtl="0">
              <a:lnSpc>
                <a:spcPct val="150000"/>
              </a:lnSpc>
            </a:pPr>
            <a:r>
              <a:rPr lang="en-US" sz="2400" dirty="0" smtClean="0"/>
              <a:t>The cost of debt is NOT the coupon rate</a:t>
            </a:r>
          </a:p>
          <a:p>
            <a:pPr algn="l" rtl="0">
              <a:lnSpc>
                <a:spcPct val="150000"/>
              </a:lnSpc>
            </a:pPr>
            <a:r>
              <a:rPr lang="en-US" sz="2400" dirty="0" smtClean="0"/>
              <a:t>What is the cost of new debt Rd for a company if the current interest rate is 12%?</a:t>
            </a:r>
          </a:p>
          <a:p>
            <a:pPr algn="l" rtl="0">
              <a:lnSpc>
                <a:spcPct val="150000"/>
              </a:lnSpc>
            </a:pPr>
            <a:endParaRPr lang="en-US" sz="2400" dirty="0" smtClean="0"/>
          </a:p>
          <a:p>
            <a:pPr algn="l" rtl="0">
              <a:lnSpc>
                <a:spcPct val="150000"/>
              </a:lnSpc>
            </a:pPr>
            <a:endParaRPr lang="x-none"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rtl="0">
              <a:lnSpc>
                <a:spcPct val="150000"/>
              </a:lnSpc>
              <a:buNone/>
            </a:pPr>
            <a:r>
              <a:rPr lang="en-US" sz="2400" b="1" u="sng" dirty="0" smtClean="0"/>
              <a:t>Trial and Error</a:t>
            </a:r>
          </a:p>
          <a:p>
            <a:pPr algn="l" rtl="0">
              <a:lnSpc>
                <a:spcPct val="150000"/>
              </a:lnSpc>
            </a:pPr>
            <a:r>
              <a:rPr lang="en-US" sz="2400" dirty="0" smtClean="0"/>
              <a:t>Suppose we have a bond issue currently outstanding that has 10 years left to maturity and a face value of $1,000. The coupon rate is 10% and coupons are paid annually. The bond is currently selling for $941. What is the cost of debt Rd? </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debt </a:t>
            </a:r>
            <a:endParaRPr lang="x-none"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 </a:t>
            </a:r>
            <a:endParaRPr lang="x-none" dirty="0"/>
          </a:p>
        </p:txBody>
      </p:sp>
      <p:sp>
        <p:nvSpPr>
          <p:cNvPr id="3" name="Content Placeholder 2"/>
          <p:cNvSpPr>
            <a:spLocks noGrp="1"/>
          </p:cNvSpPr>
          <p:nvPr>
            <p:ph sz="quarter" idx="1"/>
          </p:nvPr>
        </p:nvSpPr>
        <p:spPr/>
        <p:txBody>
          <a:bodyPr>
            <a:normAutofit fontScale="92500" lnSpcReduction="10000"/>
          </a:bodyPr>
          <a:lstStyle/>
          <a:p>
            <a:pPr algn="ctr" rtl="0">
              <a:buNone/>
            </a:pPr>
            <a:r>
              <a:rPr lang="en-US" sz="2800" b="1" dirty="0" smtClean="0">
                <a:solidFill>
                  <a:srgbClr val="FFC000"/>
                </a:solidFill>
              </a:rPr>
              <a:t>If the Price is </a:t>
            </a:r>
            <a:r>
              <a:rPr lang="en-US" sz="2800" b="1" u="sng" dirty="0" smtClean="0">
                <a:solidFill>
                  <a:srgbClr val="FFC000"/>
                </a:solidFill>
              </a:rPr>
              <a:t>lower </a:t>
            </a:r>
            <a:r>
              <a:rPr lang="en-US" sz="2800" b="1" dirty="0" smtClean="0">
                <a:solidFill>
                  <a:srgbClr val="FFC000"/>
                </a:solidFill>
              </a:rPr>
              <a:t>than face value</a:t>
            </a:r>
          </a:p>
          <a:p>
            <a:pPr algn="ctr" rtl="0">
              <a:buNone/>
            </a:pPr>
            <a:r>
              <a:rPr lang="en-US" sz="2800" b="1" dirty="0" smtClean="0">
                <a:solidFill>
                  <a:srgbClr val="FFC000"/>
                </a:solidFill>
              </a:rPr>
              <a:t> </a:t>
            </a:r>
          </a:p>
          <a:p>
            <a:pPr algn="ctr" rtl="0">
              <a:buNone/>
            </a:pPr>
            <a:r>
              <a:rPr lang="en-US" sz="2600" dirty="0" smtClean="0"/>
              <a:t>Rd= YTM =  </a:t>
            </a:r>
            <a:r>
              <a:rPr lang="en-US" sz="2600" u="sng" dirty="0" err="1" smtClean="0"/>
              <a:t>int</a:t>
            </a:r>
            <a:r>
              <a:rPr lang="en-US" sz="2600" u="sng" dirty="0" smtClean="0"/>
              <a:t> +( d/n)</a:t>
            </a:r>
          </a:p>
          <a:p>
            <a:pPr algn="ctr" rtl="0">
              <a:buNone/>
            </a:pPr>
            <a:r>
              <a:rPr lang="en-US" sz="2600" dirty="0" smtClean="0"/>
              <a:t>                         (</a:t>
            </a:r>
            <a:r>
              <a:rPr lang="en-US" sz="2600" dirty="0" err="1" smtClean="0"/>
              <a:t>p+FV</a:t>
            </a:r>
            <a:r>
              <a:rPr lang="en-US" sz="2600" dirty="0" smtClean="0"/>
              <a:t>) / 2</a:t>
            </a:r>
          </a:p>
          <a:p>
            <a:pPr algn="l" rtl="0">
              <a:buNone/>
            </a:pPr>
            <a:r>
              <a:rPr lang="en-US" sz="2400" dirty="0" smtClean="0"/>
              <a:t> </a:t>
            </a:r>
          </a:p>
          <a:p>
            <a:pPr algn="l" rtl="0">
              <a:lnSpc>
                <a:spcPct val="150000"/>
              </a:lnSpc>
              <a:buNone/>
            </a:pPr>
            <a:r>
              <a:rPr lang="en-US" sz="2000" dirty="0" err="1" smtClean="0"/>
              <a:t>int</a:t>
            </a:r>
            <a:r>
              <a:rPr lang="en-US" sz="2000" dirty="0" smtClean="0"/>
              <a:t>= interest payment</a:t>
            </a:r>
          </a:p>
          <a:p>
            <a:pPr algn="l" rtl="0">
              <a:lnSpc>
                <a:spcPct val="150000"/>
              </a:lnSpc>
              <a:buNone/>
            </a:pPr>
            <a:r>
              <a:rPr lang="en-US" sz="2000" dirty="0" smtClean="0"/>
              <a:t>d= decrease in value of bond</a:t>
            </a:r>
          </a:p>
          <a:p>
            <a:pPr algn="l" rtl="0">
              <a:lnSpc>
                <a:spcPct val="150000"/>
              </a:lnSpc>
              <a:buNone/>
            </a:pPr>
            <a:r>
              <a:rPr lang="en-US" sz="2000" dirty="0" smtClean="0"/>
              <a:t>n= years to maturity</a:t>
            </a:r>
          </a:p>
          <a:p>
            <a:pPr algn="l" rtl="0">
              <a:lnSpc>
                <a:spcPct val="150000"/>
              </a:lnSpc>
              <a:buNone/>
            </a:pPr>
            <a:r>
              <a:rPr lang="en-US" sz="2000" dirty="0" smtClean="0"/>
              <a:t>p= market value of bond</a:t>
            </a:r>
          </a:p>
          <a:p>
            <a:pPr algn="l" rtl="0">
              <a:lnSpc>
                <a:spcPct val="150000"/>
              </a:lnSpc>
              <a:buNone/>
            </a:pPr>
            <a:r>
              <a:rPr lang="en-US" sz="2000" dirty="0" smtClean="0"/>
              <a:t>FV= face value of bond</a:t>
            </a:r>
            <a:endParaRPr lang="en-US" sz="2400" dirty="0" smtClean="0"/>
          </a:p>
          <a:p>
            <a:pPr algn="l" rtl="0"/>
            <a:endParaRPr lang="x-none"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rtl="0">
              <a:lnSpc>
                <a:spcPct val="150000"/>
              </a:lnSpc>
              <a:buNone/>
            </a:pPr>
            <a:r>
              <a:rPr lang="en-US" sz="2400" b="1" u="sng" dirty="0" smtClean="0"/>
              <a:t>Trial and Error</a:t>
            </a:r>
          </a:p>
          <a:p>
            <a:pPr algn="l" rtl="0">
              <a:lnSpc>
                <a:spcPct val="150000"/>
              </a:lnSpc>
            </a:pPr>
            <a:r>
              <a:rPr lang="en-US" sz="2400" dirty="0" smtClean="0"/>
              <a:t>Suppose we have a bond issue currently outstanding that has 10 years left to maturity and a face value of $1,000. The coupon rate is 10% and coupons are paid annually. The bond is currently selling for $1,134. What is the cost of debt Rd? </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debt </a:t>
            </a:r>
            <a:endParaRPr lang="x-non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equity</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Cost of common equity (</a:t>
            </a:r>
            <a:r>
              <a:rPr lang="en-US" sz="2400" i="1" dirty="0" smtClean="0"/>
              <a:t>Re</a:t>
            </a:r>
            <a:r>
              <a:rPr lang="en-US" sz="2400" dirty="0" smtClean="0"/>
              <a:t>) is the rate of return that an investor requires when investing in common shares of a company</a:t>
            </a:r>
          </a:p>
          <a:p>
            <a:pPr algn="l" rtl="0">
              <a:lnSpc>
                <a:spcPct val="150000"/>
              </a:lnSpc>
            </a:pPr>
            <a:r>
              <a:rPr lang="en-US" sz="2400" dirty="0" smtClean="0"/>
              <a:t>The cost of common equity is the return required by equity investors given the </a:t>
            </a:r>
            <a:r>
              <a:rPr lang="en-US" sz="2400" i="1" dirty="0" smtClean="0"/>
              <a:t>risk </a:t>
            </a:r>
            <a:r>
              <a:rPr lang="en-US" sz="2400" dirty="0" smtClean="0"/>
              <a:t>of the cash flows from the firm</a:t>
            </a:r>
          </a:p>
          <a:p>
            <a:pPr lvl="1" algn="l" rtl="0">
              <a:lnSpc>
                <a:spcPct val="150000"/>
              </a:lnSpc>
            </a:pPr>
            <a:r>
              <a:rPr lang="en-US" sz="2000" dirty="0" smtClean="0"/>
              <a:t>Business risk</a:t>
            </a:r>
          </a:p>
          <a:p>
            <a:pPr lvl="1" algn="l" rtl="0">
              <a:lnSpc>
                <a:spcPct val="150000"/>
              </a:lnSpc>
            </a:pPr>
            <a:r>
              <a:rPr lang="en-US" sz="2000" dirty="0" smtClean="0"/>
              <a:t>Financial ris</a:t>
            </a:r>
            <a:r>
              <a:rPr lang="en-US" sz="2400" dirty="0" smtClean="0"/>
              <a:t>k</a:t>
            </a:r>
          </a:p>
          <a:p>
            <a:pPr algn="l" rtl="0">
              <a:lnSpc>
                <a:spcPct val="150000"/>
              </a:lnSpc>
            </a:pPr>
            <a:endParaRPr lang="en-US" sz="2400" dirty="0" smtClean="0"/>
          </a:p>
          <a:p>
            <a:pPr algn="l" rtl="0">
              <a:lnSpc>
                <a:spcPct val="150000"/>
              </a:lnSpc>
            </a:pPr>
            <a:endParaRPr lang="x-none"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 </a:t>
            </a:r>
            <a:endParaRPr lang="x-none" dirty="0"/>
          </a:p>
        </p:txBody>
      </p:sp>
      <p:sp>
        <p:nvSpPr>
          <p:cNvPr id="3" name="Content Placeholder 2"/>
          <p:cNvSpPr>
            <a:spLocks noGrp="1"/>
          </p:cNvSpPr>
          <p:nvPr>
            <p:ph sz="quarter" idx="1"/>
          </p:nvPr>
        </p:nvSpPr>
        <p:spPr/>
        <p:txBody>
          <a:bodyPr>
            <a:normAutofit fontScale="92500" lnSpcReduction="10000"/>
          </a:bodyPr>
          <a:lstStyle/>
          <a:p>
            <a:pPr algn="ctr" rtl="0">
              <a:lnSpc>
                <a:spcPct val="150000"/>
              </a:lnSpc>
              <a:buNone/>
            </a:pPr>
            <a:r>
              <a:rPr lang="en-US" sz="2600" b="1" dirty="0" smtClean="0">
                <a:solidFill>
                  <a:srgbClr val="FFC000"/>
                </a:solidFill>
              </a:rPr>
              <a:t>If the Price is </a:t>
            </a:r>
            <a:r>
              <a:rPr lang="en-US" sz="2600" b="1" u="sng" dirty="0" smtClean="0">
                <a:solidFill>
                  <a:srgbClr val="FFC000"/>
                </a:solidFill>
              </a:rPr>
              <a:t>Higher</a:t>
            </a:r>
            <a:r>
              <a:rPr lang="en-US" sz="2600" b="1" dirty="0" smtClean="0">
                <a:solidFill>
                  <a:srgbClr val="FFC000"/>
                </a:solidFill>
              </a:rPr>
              <a:t> than face value </a:t>
            </a:r>
          </a:p>
          <a:p>
            <a:pPr algn="ctr" rtl="0">
              <a:lnSpc>
                <a:spcPct val="150000"/>
              </a:lnSpc>
              <a:buNone/>
            </a:pPr>
            <a:r>
              <a:rPr lang="en-US" sz="2400" dirty="0" smtClean="0"/>
              <a:t>Rd= YTM = </a:t>
            </a:r>
            <a:r>
              <a:rPr lang="en-US" sz="2400" u="sng" dirty="0" err="1" smtClean="0"/>
              <a:t>int</a:t>
            </a:r>
            <a:r>
              <a:rPr lang="en-US" sz="2400" u="sng" dirty="0" smtClean="0"/>
              <a:t> - ( </a:t>
            </a:r>
            <a:r>
              <a:rPr lang="en-US" sz="2400" u="sng" dirty="0" err="1" smtClean="0"/>
              <a:t>rs</a:t>
            </a:r>
            <a:r>
              <a:rPr lang="en-US" sz="2400" u="sng" dirty="0" smtClean="0"/>
              <a:t>/n)</a:t>
            </a:r>
          </a:p>
          <a:p>
            <a:pPr algn="ctr" rtl="0">
              <a:lnSpc>
                <a:spcPct val="150000"/>
              </a:lnSpc>
              <a:buNone/>
            </a:pPr>
            <a:r>
              <a:rPr lang="en-US" sz="2400" dirty="0" smtClean="0"/>
              <a:t>                        (</a:t>
            </a:r>
            <a:r>
              <a:rPr lang="en-US" sz="2400" dirty="0" err="1" smtClean="0"/>
              <a:t>p+FV</a:t>
            </a:r>
            <a:r>
              <a:rPr lang="en-US" sz="2400" dirty="0" smtClean="0"/>
              <a:t>) / 2</a:t>
            </a:r>
          </a:p>
          <a:p>
            <a:pPr algn="l" rtl="0">
              <a:lnSpc>
                <a:spcPct val="150000"/>
              </a:lnSpc>
              <a:buNone/>
            </a:pPr>
            <a:r>
              <a:rPr lang="en-US" sz="2400" dirty="0" smtClean="0"/>
              <a:t> </a:t>
            </a:r>
          </a:p>
          <a:p>
            <a:pPr algn="l" rtl="0">
              <a:lnSpc>
                <a:spcPct val="150000"/>
              </a:lnSpc>
              <a:buNone/>
            </a:pPr>
            <a:r>
              <a:rPr lang="en-US" sz="2000" dirty="0" err="1" smtClean="0"/>
              <a:t>int</a:t>
            </a:r>
            <a:r>
              <a:rPr lang="en-US" sz="2000" dirty="0" smtClean="0"/>
              <a:t>= interest payment</a:t>
            </a:r>
          </a:p>
          <a:p>
            <a:pPr algn="l" rtl="0">
              <a:lnSpc>
                <a:spcPct val="150000"/>
              </a:lnSpc>
              <a:buNone/>
            </a:pPr>
            <a:r>
              <a:rPr lang="en-US" sz="2000" dirty="0" err="1" smtClean="0"/>
              <a:t>rs</a:t>
            </a:r>
            <a:r>
              <a:rPr lang="en-US" sz="2000" dirty="0" smtClean="0"/>
              <a:t>= raise in value of bond</a:t>
            </a:r>
          </a:p>
          <a:p>
            <a:pPr algn="l" rtl="0">
              <a:lnSpc>
                <a:spcPct val="150000"/>
              </a:lnSpc>
              <a:buNone/>
            </a:pPr>
            <a:r>
              <a:rPr lang="en-US" sz="2000" dirty="0" smtClean="0"/>
              <a:t>n= years to maturity</a:t>
            </a:r>
          </a:p>
          <a:p>
            <a:pPr algn="l" rtl="0">
              <a:lnSpc>
                <a:spcPct val="150000"/>
              </a:lnSpc>
              <a:buNone/>
            </a:pPr>
            <a:r>
              <a:rPr lang="en-US" sz="2000" dirty="0" smtClean="0"/>
              <a:t>p= market value of bond</a:t>
            </a:r>
          </a:p>
          <a:p>
            <a:pPr algn="l" rtl="0">
              <a:lnSpc>
                <a:spcPct val="150000"/>
              </a:lnSpc>
              <a:buNone/>
            </a:pPr>
            <a:r>
              <a:rPr lang="en-US" sz="2000" dirty="0" smtClean="0"/>
              <a:t>FV= face value of bond</a:t>
            </a:r>
          </a:p>
          <a:p>
            <a:pPr algn="l" rtl="0">
              <a:lnSpc>
                <a:spcPct val="150000"/>
              </a:lnSpc>
              <a:buNone/>
            </a:pPr>
            <a:endParaRPr lang="x-none"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Suppose we are interested in a six-year , 8 percent coupon bond that is paid annually with a face value of 1,000$. The current price is 955.14$. What is the yield to maturity on this bond?</a:t>
            </a:r>
          </a:p>
          <a:p>
            <a:pPr algn="l" rtl="0">
              <a:lnSpc>
                <a:spcPct val="150000"/>
              </a:lnSpc>
            </a:pPr>
            <a:r>
              <a:rPr lang="en-US" sz="2400" dirty="0" smtClean="0"/>
              <a:t>Suppose that the current price for the bond is 1250$. What is the yield to maturity on this bond?</a:t>
            </a:r>
            <a:endParaRPr lang="x-none" sz="2400" dirty="0"/>
          </a:p>
        </p:txBody>
      </p:sp>
      <p:sp>
        <p:nvSpPr>
          <p:cNvPr id="4" name="Title 1"/>
          <p:cNvSpPr>
            <a:spLocks noGrp="1"/>
          </p:cNvSpPr>
          <p:nvPr>
            <p:ph type="title"/>
          </p:nvPr>
        </p:nvSpPr>
        <p:spPr/>
        <p:txBody>
          <a:bodyPr/>
          <a:lstStyle/>
          <a:p>
            <a:r>
              <a:rPr lang="en-US" dirty="0" smtClean="0"/>
              <a:t>Cost of debt </a:t>
            </a:r>
            <a:endParaRPr lang="x-none"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 </a:t>
            </a:r>
            <a:endParaRPr lang="x-none" dirty="0"/>
          </a:p>
        </p:txBody>
      </p:sp>
      <p:sp>
        <p:nvSpPr>
          <p:cNvPr id="3" name="Content Placeholder 2"/>
          <p:cNvSpPr>
            <a:spLocks noGrp="1"/>
          </p:cNvSpPr>
          <p:nvPr>
            <p:ph sz="quarter" idx="1"/>
          </p:nvPr>
        </p:nvSpPr>
        <p:spPr/>
        <p:txBody>
          <a:bodyPr>
            <a:normAutofit/>
          </a:bodyPr>
          <a:lstStyle/>
          <a:p>
            <a:pPr algn="l" rtl="0">
              <a:buNone/>
            </a:pPr>
            <a:r>
              <a:rPr lang="en-US" sz="2400" b="1" u="sng" dirty="0" smtClean="0"/>
              <a:t>Tax Deduction:</a:t>
            </a:r>
          </a:p>
          <a:p>
            <a:pPr algn="l" rtl="0">
              <a:lnSpc>
                <a:spcPct val="150000"/>
              </a:lnSpc>
            </a:pPr>
            <a:r>
              <a:rPr lang="en-US" sz="2400" dirty="0" smtClean="0"/>
              <a:t>An item or expense subtracted from gross income to reduce the amount of income subject to tax. </a:t>
            </a:r>
          </a:p>
          <a:p>
            <a:pPr algn="l" rtl="0">
              <a:lnSpc>
                <a:spcPct val="150000"/>
              </a:lnSpc>
            </a:pPr>
            <a:r>
              <a:rPr lang="en-US" sz="2400" dirty="0" smtClean="0"/>
              <a:t>Interest expense is tax deductible</a:t>
            </a:r>
          </a:p>
          <a:p>
            <a:pPr algn="l" rtl="0">
              <a:lnSpc>
                <a:spcPct val="150000"/>
              </a:lnSpc>
            </a:pPr>
            <a:r>
              <a:rPr lang="en-US" sz="2400" dirty="0" smtClean="0"/>
              <a:t>Therefore, when a company pays interest, the actual cost is less than the expense</a:t>
            </a:r>
          </a:p>
          <a:p>
            <a:pPr algn="l" rtl="0">
              <a:buNone/>
            </a:pPr>
            <a:endParaRPr lang="x-none" sz="2400" b="1" u="sng"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debt</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Note that R</a:t>
            </a:r>
            <a:r>
              <a:rPr lang="en-US" sz="2400" baseline="-25000" dirty="0" smtClean="0"/>
              <a:t>d</a:t>
            </a:r>
            <a:r>
              <a:rPr lang="en-US" sz="2400" dirty="0" smtClean="0"/>
              <a:t> is not the appropriate cost of debt to use in calculating the WACC, instead we should use the </a:t>
            </a:r>
            <a:r>
              <a:rPr lang="en-US" sz="2400" i="1" dirty="0" smtClean="0"/>
              <a:t>after-tax</a:t>
            </a:r>
            <a:r>
              <a:rPr lang="en-US" sz="2400" dirty="0" smtClean="0"/>
              <a:t> cost of debt</a:t>
            </a:r>
          </a:p>
          <a:p>
            <a:pPr algn="ctr" rtl="0">
              <a:lnSpc>
                <a:spcPct val="150000"/>
              </a:lnSpc>
              <a:buNone/>
            </a:pPr>
            <a:r>
              <a:rPr lang="en-US" sz="2400" dirty="0" err="1" smtClean="0">
                <a:solidFill>
                  <a:schemeClr val="tx2">
                    <a:lumMod val="60000"/>
                    <a:lumOff val="40000"/>
                  </a:schemeClr>
                </a:solidFill>
              </a:rPr>
              <a:t>R</a:t>
            </a:r>
            <a:r>
              <a:rPr lang="en-US" sz="1600" dirty="0" err="1" smtClean="0">
                <a:solidFill>
                  <a:schemeClr val="tx2">
                    <a:lumMod val="60000"/>
                    <a:lumOff val="40000"/>
                  </a:schemeClr>
                </a:solidFill>
              </a:rPr>
              <a:t>dt</a:t>
            </a:r>
            <a:r>
              <a:rPr lang="en-US" sz="2400" dirty="0" smtClean="0">
                <a:solidFill>
                  <a:schemeClr val="tx2">
                    <a:lumMod val="60000"/>
                    <a:lumOff val="40000"/>
                  </a:schemeClr>
                </a:solidFill>
              </a:rPr>
              <a:t> = R</a:t>
            </a:r>
            <a:r>
              <a:rPr lang="en-US" sz="1600" dirty="0" smtClean="0">
                <a:solidFill>
                  <a:schemeClr val="tx2">
                    <a:lumMod val="60000"/>
                    <a:lumOff val="40000"/>
                  </a:schemeClr>
                </a:solidFill>
              </a:rPr>
              <a:t>d</a:t>
            </a:r>
            <a:r>
              <a:rPr lang="en-US" sz="2400" dirty="0" smtClean="0">
                <a:solidFill>
                  <a:schemeClr val="tx2">
                    <a:lumMod val="60000"/>
                    <a:lumOff val="40000"/>
                  </a:schemeClr>
                </a:solidFill>
              </a:rPr>
              <a:t> ( 1- T) </a:t>
            </a:r>
          </a:p>
          <a:p>
            <a:pPr algn="l" rtl="0">
              <a:lnSpc>
                <a:spcPct val="150000"/>
              </a:lnSpc>
            </a:pPr>
            <a:endParaRPr lang="x-none"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preferred stocks</a:t>
            </a:r>
            <a:endParaRPr lang="x-none" dirty="0"/>
          </a:p>
        </p:txBody>
      </p:sp>
      <p:sp>
        <p:nvSpPr>
          <p:cNvPr id="4" name="Content Placeholder 2"/>
          <p:cNvSpPr>
            <a:spLocks noGrp="1"/>
          </p:cNvSpPr>
          <p:nvPr>
            <p:ph sz="quarter" idx="1"/>
          </p:nvPr>
        </p:nvSpPr>
        <p:spPr>
          <a:xfrm>
            <a:off x="301752" y="1527048"/>
            <a:ext cx="8503920" cy="4721352"/>
          </a:xfrm>
        </p:spPr>
        <p:txBody>
          <a:bodyPr>
            <a:normAutofit/>
          </a:bodyPr>
          <a:lstStyle/>
          <a:p>
            <a:pPr algn="l" rtl="0">
              <a:lnSpc>
                <a:spcPct val="150000"/>
              </a:lnSpc>
            </a:pPr>
            <a:r>
              <a:rPr lang="en-US" sz="2400" dirty="0" smtClean="0"/>
              <a:t>Reminders</a:t>
            </a:r>
          </a:p>
          <a:p>
            <a:pPr lvl="1" algn="l" rtl="0">
              <a:lnSpc>
                <a:spcPct val="150000"/>
              </a:lnSpc>
            </a:pPr>
            <a:r>
              <a:rPr lang="en-US" sz="2000" dirty="0" smtClean="0"/>
              <a:t>Preferred stock generally pays a constant dividend each period</a:t>
            </a:r>
          </a:p>
          <a:p>
            <a:pPr lvl="1" algn="l" rtl="0">
              <a:lnSpc>
                <a:spcPct val="150000"/>
              </a:lnSpc>
            </a:pPr>
            <a:r>
              <a:rPr lang="en-US" sz="2000" dirty="0" smtClean="0"/>
              <a:t>Dividends are expected to be paid every period forever</a:t>
            </a:r>
          </a:p>
          <a:p>
            <a:pPr algn="l" rtl="0">
              <a:lnSpc>
                <a:spcPct val="150000"/>
              </a:lnSpc>
            </a:pPr>
            <a:r>
              <a:rPr lang="en-US" sz="2400" dirty="0" smtClean="0"/>
              <a:t>Preferred stock is a perpetuity, so we take the perpetuity formula, rearrange and solve for R</a:t>
            </a:r>
            <a:r>
              <a:rPr lang="en-US" sz="2400" baseline="-25000" dirty="0" smtClean="0"/>
              <a:t>P</a:t>
            </a:r>
            <a:endParaRPr lang="en-US" sz="2400" dirty="0" smtClean="0"/>
          </a:p>
          <a:p>
            <a:pPr algn="l" rtl="0">
              <a:lnSpc>
                <a:spcPct val="150000"/>
              </a:lnSpc>
              <a:buNone/>
            </a:pPr>
            <a:r>
              <a:rPr lang="en-US" sz="2400" dirty="0" smtClean="0">
                <a:sym typeface="Wingdings" pitchFamily="2" charset="2"/>
              </a:rPr>
              <a:t>                  </a:t>
            </a:r>
          </a:p>
          <a:p>
            <a:pPr algn="l" rtl="0">
              <a:lnSpc>
                <a:spcPct val="150000"/>
              </a:lnSpc>
              <a:buNone/>
            </a:pPr>
            <a:r>
              <a:rPr lang="en-US" sz="2400" dirty="0">
                <a:sym typeface="Wingdings" pitchFamily="2" charset="2"/>
              </a:rPr>
              <a:t> </a:t>
            </a:r>
            <a:r>
              <a:rPr lang="en-US" sz="2400" dirty="0" smtClean="0">
                <a:sym typeface="Wingdings" pitchFamily="2" charset="2"/>
              </a:rPr>
              <a:t>                        </a:t>
            </a:r>
            <a:r>
              <a:rPr lang="en-US" sz="2400" dirty="0" err="1" smtClean="0">
                <a:sym typeface="Wingdings" pitchFamily="2" charset="2"/>
              </a:rPr>
              <a:t>p</a:t>
            </a:r>
            <a:r>
              <a:rPr lang="en-US" sz="1600" dirty="0" err="1" smtClean="0">
                <a:sym typeface="Wingdings" pitchFamily="2" charset="2"/>
              </a:rPr>
              <a:t>o</a:t>
            </a:r>
            <a:r>
              <a:rPr lang="en-US" sz="1600" dirty="0" smtClean="0">
                <a:sym typeface="Wingdings" pitchFamily="2" charset="2"/>
              </a:rPr>
              <a:t> </a:t>
            </a:r>
            <a:r>
              <a:rPr lang="en-US" sz="2400" dirty="0" smtClean="0">
                <a:sym typeface="Wingdings" pitchFamily="2" charset="2"/>
              </a:rPr>
              <a:t>= </a:t>
            </a:r>
            <a:r>
              <a:rPr lang="en-US" sz="2400" dirty="0" err="1" smtClean="0">
                <a:sym typeface="Wingdings" pitchFamily="2" charset="2"/>
              </a:rPr>
              <a:t>D</a:t>
            </a:r>
            <a:r>
              <a:rPr lang="en-US" sz="1200" dirty="0" err="1" smtClean="0">
                <a:sym typeface="Wingdings" pitchFamily="2" charset="2"/>
              </a:rPr>
              <a:t>p</a:t>
            </a:r>
            <a:r>
              <a:rPr lang="en-US" sz="2400" dirty="0" smtClean="0">
                <a:sym typeface="Wingdings" pitchFamily="2" charset="2"/>
              </a:rPr>
              <a:t>/</a:t>
            </a:r>
            <a:r>
              <a:rPr lang="en-US" sz="2400" dirty="0" err="1" smtClean="0">
                <a:sym typeface="Wingdings" pitchFamily="2" charset="2"/>
              </a:rPr>
              <a:t>R</a:t>
            </a:r>
            <a:r>
              <a:rPr lang="en-US" sz="1400" dirty="0" err="1" smtClean="0">
                <a:sym typeface="Wingdings" pitchFamily="2" charset="2"/>
              </a:rPr>
              <a:t>p</a:t>
            </a:r>
            <a:r>
              <a:rPr lang="en-US" sz="1400" dirty="0" smtClean="0">
                <a:sym typeface="Wingdings" pitchFamily="2" charset="2"/>
              </a:rPr>
              <a:t> </a:t>
            </a:r>
          </a:p>
          <a:p>
            <a:pPr algn="l" rtl="0">
              <a:lnSpc>
                <a:spcPct val="150000"/>
              </a:lnSpc>
              <a:buNone/>
            </a:pPr>
            <a:r>
              <a:rPr lang="en-US" sz="1400" dirty="0">
                <a:sym typeface="Wingdings" pitchFamily="2" charset="2"/>
              </a:rPr>
              <a:t> </a:t>
            </a:r>
            <a:r>
              <a:rPr lang="en-US" sz="1400" dirty="0" smtClean="0">
                <a:sym typeface="Wingdings" pitchFamily="2" charset="2"/>
              </a:rPr>
              <a:t>                        </a:t>
            </a:r>
            <a:r>
              <a:rPr lang="en-US" sz="2400" dirty="0" err="1" smtClean="0">
                <a:sym typeface="Wingdings" pitchFamily="2" charset="2"/>
              </a:rPr>
              <a:t>R</a:t>
            </a:r>
            <a:r>
              <a:rPr lang="en-US" sz="1400" dirty="0" err="1" smtClean="0">
                <a:sym typeface="Wingdings" pitchFamily="2" charset="2"/>
              </a:rPr>
              <a:t>p</a:t>
            </a:r>
            <a:r>
              <a:rPr lang="en-US" sz="1400" dirty="0" smtClean="0">
                <a:sym typeface="Wingdings" pitchFamily="2" charset="2"/>
              </a:rPr>
              <a:t>  = </a:t>
            </a:r>
            <a:r>
              <a:rPr lang="en-US" sz="2000" dirty="0" smtClean="0">
                <a:sym typeface="Wingdings" pitchFamily="2" charset="2"/>
              </a:rPr>
              <a:t>required return on preferred stock</a:t>
            </a:r>
            <a:r>
              <a:rPr lang="en-US" sz="1400" dirty="0" smtClean="0">
                <a:sym typeface="Wingdings" pitchFamily="2" charset="2"/>
              </a:rPr>
              <a:t>   </a:t>
            </a:r>
            <a:endParaRPr 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p:txBody>
          <a:bodyPr>
            <a:normAutofit/>
          </a:bodyPr>
          <a:lstStyle/>
          <a:p>
            <a:pPr algn="l" rtl="0">
              <a:lnSpc>
                <a:spcPct val="150000"/>
              </a:lnSpc>
              <a:buNone/>
            </a:pPr>
            <a:r>
              <a:rPr lang="en-US" sz="2400" dirty="0" smtClean="0"/>
              <a:t>                                 </a:t>
            </a:r>
          </a:p>
          <a:p>
            <a:pPr algn="l" rtl="0">
              <a:lnSpc>
                <a:spcPct val="150000"/>
              </a:lnSpc>
              <a:buNone/>
            </a:pPr>
            <a:endParaRPr lang="en-US" sz="2400" dirty="0" smtClean="0"/>
          </a:p>
          <a:p>
            <a:pPr algn="ctr" rtl="0">
              <a:lnSpc>
                <a:spcPct val="150000"/>
              </a:lnSpc>
              <a:buNone/>
            </a:pPr>
            <a:r>
              <a:rPr lang="en-US" sz="2800" b="1" dirty="0" smtClean="0"/>
              <a:t>  R</a:t>
            </a:r>
            <a:r>
              <a:rPr lang="en-US" sz="2800" b="1" baseline="-25000" dirty="0" smtClean="0"/>
              <a:t>P</a:t>
            </a:r>
            <a:r>
              <a:rPr lang="en-US" sz="2800" b="1" dirty="0" smtClean="0"/>
              <a:t> = D</a:t>
            </a:r>
            <a:r>
              <a:rPr lang="en-US" sz="2000" b="1" dirty="0" smtClean="0"/>
              <a:t>P</a:t>
            </a:r>
            <a:r>
              <a:rPr lang="en-US" sz="2800" b="1" dirty="0" smtClean="0"/>
              <a:t> / P</a:t>
            </a:r>
            <a:r>
              <a:rPr lang="en-US" sz="2800" b="1" baseline="-25000" dirty="0" smtClean="0"/>
              <a:t>0</a:t>
            </a:r>
          </a:p>
          <a:p>
            <a:pPr algn="l" rtl="0">
              <a:lnSpc>
                <a:spcPct val="150000"/>
              </a:lnSpc>
              <a:buNone/>
            </a:pPr>
            <a:r>
              <a:rPr lang="en-US" sz="1800" dirty="0" err="1" smtClean="0"/>
              <a:t>Rp</a:t>
            </a:r>
            <a:r>
              <a:rPr lang="en-US" sz="1800" dirty="0" smtClean="0"/>
              <a:t> cost of preferred stock</a:t>
            </a:r>
          </a:p>
          <a:p>
            <a:pPr algn="l" rtl="0">
              <a:lnSpc>
                <a:spcPct val="150000"/>
              </a:lnSpc>
              <a:buNone/>
            </a:pPr>
            <a:r>
              <a:rPr lang="en-US" sz="1800" dirty="0" err="1" smtClean="0"/>
              <a:t>Dp</a:t>
            </a:r>
            <a:r>
              <a:rPr lang="en-US" sz="1800" dirty="0" smtClean="0"/>
              <a:t> dividends paid</a:t>
            </a:r>
          </a:p>
          <a:p>
            <a:pPr algn="l" rtl="0">
              <a:lnSpc>
                <a:spcPct val="150000"/>
              </a:lnSpc>
              <a:buNone/>
            </a:pPr>
            <a:r>
              <a:rPr lang="en-US" sz="1800" dirty="0" smtClean="0"/>
              <a:t>Po current price not face value</a:t>
            </a:r>
            <a:endParaRPr lang="en-US" sz="1800" dirty="0"/>
          </a:p>
        </p:txBody>
      </p:sp>
      <p:sp>
        <p:nvSpPr>
          <p:cNvPr id="5" name="Title 1"/>
          <p:cNvSpPr>
            <a:spLocks noGrp="1"/>
          </p:cNvSpPr>
          <p:nvPr>
            <p:ph type="title"/>
          </p:nvPr>
        </p:nvSpPr>
        <p:spPr/>
        <p:txBody>
          <a:bodyPr/>
          <a:lstStyle/>
          <a:p>
            <a:r>
              <a:rPr lang="en-US" dirty="0" smtClean="0"/>
              <a:t>Cost of preferred stocks</a:t>
            </a:r>
            <a:endParaRPr lang="x-none"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On May 30,2008 Alabama Power Co. had two issues of ordinary preferred stock with a 25$ par value that traded on the NYSE. One issue paid 1.30$ annually per share and sold for 21.05$ per share. The other paid 1.46$ per share annually and sold for 24.35$ per share. What is Alabama Power’s cost of preferred stock? </a:t>
            </a:r>
            <a:endParaRPr lang="x-none" sz="2400" dirty="0"/>
          </a:p>
        </p:txBody>
      </p:sp>
      <p:sp>
        <p:nvSpPr>
          <p:cNvPr id="4" name="Title 1"/>
          <p:cNvSpPr>
            <a:spLocks noGrp="1"/>
          </p:cNvSpPr>
          <p:nvPr>
            <p:ph type="title"/>
          </p:nvPr>
        </p:nvSpPr>
        <p:spPr/>
        <p:txBody>
          <a:bodyPr/>
          <a:lstStyle/>
          <a:p>
            <a:r>
              <a:rPr lang="en-US" dirty="0" smtClean="0"/>
              <a:t>Example 14.3</a:t>
            </a:r>
            <a:endParaRPr lang="x-none"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Ex5 Page 465</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Holdup bank has an issue of preferred stock with a 6$ stated dividend that just sold for 96$ per share. What is the bank’s cost of preferred stock?</a:t>
            </a:r>
            <a:endParaRPr lang="x-none"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We know that the return earned on assets depends on the risk of those assets</a:t>
            </a:r>
          </a:p>
          <a:p>
            <a:pPr algn="l" rtl="0">
              <a:lnSpc>
                <a:spcPct val="150000"/>
              </a:lnSpc>
            </a:pPr>
            <a:r>
              <a:rPr lang="en-US" sz="2400" dirty="0" smtClean="0"/>
              <a:t>The return to an investor is the same as the cost to the company</a:t>
            </a:r>
          </a:p>
          <a:p>
            <a:pPr algn="l" rtl="0">
              <a:lnSpc>
                <a:spcPct val="150000"/>
              </a:lnSpc>
            </a:pPr>
            <a:r>
              <a:rPr lang="en-US" sz="2400" dirty="0" smtClean="0"/>
              <a:t>Our cost of capital provides us with an indication of how the market views the risk of our assets</a:t>
            </a:r>
          </a:p>
          <a:p>
            <a:pPr algn="l" rtl="0">
              <a:lnSpc>
                <a:spcPct val="150000"/>
              </a:lnSpc>
            </a:pPr>
            <a:endParaRPr lang="x-none" sz="2800" dirty="0"/>
          </a:p>
        </p:txBody>
      </p:sp>
      <p:sp>
        <p:nvSpPr>
          <p:cNvPr id="4" name="Rectangle 2"/>
          <p:cNvSpPr>
            <a:spLocks noGrp="1" noChangeArrowheads="1"/>
          </p:cNvSpPr>
          <p:nvPr>
            <p:ph type="title"/>
          </p:nvPr>
        </p:nvSpPr>
        <p:spPr/>
        <p:txBody>
          <a:bodyPr/>
          <a:lstStyle/>
          <a:p>
            <a:r>
              <a:rPr lang="en-US" dirty="0"/>
              <a:t>Why Cost of Capital Is Important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x-none" dirty="0"/>
          </a:p>
        </p:txBody>
      </p:sp>
      <p:sp>
        <p:nvSpPr>
          <p:cNvPr id="3" name="Content Placeholder 2"/>
          <p:cNvSpPr>
            <a:spLocks noGrp="1"/>
          </p:cNvSpPr>
          <p:nvPr>
            <p:ph sz="quarter" idx="1"/>
          </p:nvPr>
        </p:nvSpPr>
        <p:spPr/>
        <p:txBody>
          <a:bodyPr>
            <a:normAutofit lnSpcReduction="10000"/>
          </a:bodyPr>
          <a:lstStyle/>
          <a:p>
            <a:pPr algn="l" rtl="0">
              <a:lnSpc>
                <a:spcPct val="150000"/>
              </a:lnSpc>
            </a:pPr>
            <a:r>
              <a:rPr lang="en-US" sz="2400" dirty="0" smtClean="0"/>
              <a:t>We said previously that the capital of a company composes of different elements, debt – preferred stock – common stock</a:t>
            </a:r>
          </a:p>
          <a:p>
            <a:pPr algn="l" rtl="0">
              <a:lnSpc>
                <a:spcPct val="150000"/>
              </a:lnSpc>
            </a:pPr>
            <a:r>
              <a:rPr lang="en-US" sz="2400" dirty="0" smtClean="0"/>
              <a:t>As we have seen, a given firm may have more than one provider of capital, each with its own required return</a:t>
            </a:r>
          </a:p>
          <a:p>
            <a:pPr algn="l" rtl="0">
              <a:lnSpc>
                <a:spcPct val="150000"/>
              </a:lnSpc>
            </a:pPr>
            <a:r>
              <a:rPr lang="en-US" sz="2400" dirty="0" smtClean="0"/>
              <a:t>The question here is what is the total cost of capital for a firm putting into consideration all the types of capital that a firm uses</a:t>
            </a:r>
          </a:p>
          <a:p>
            <a:pPr algn="l" rtl="0">
              <a:lnSpc>
                <a:spcPct val="150000"/>
              </a:lnSpc>
            </a:pPr>
            <a:endParaRPr lang="x-none"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dirty="0" smtClean="0"/>
              <a:t>There are two major methods for determining the cost of common equity</a:t>
            </a:r>
          </a:p>
          <a:p>
            <a:pPr marL="731520" lvl="1" indent="-457200" algn="l" rtl="0">
              <a:lnSpc>
                <a:spcPct val="150000"/>
              </a:lnSpc>
              <a:buFont typeface="+mj-lt"/>
              <a:buAutoNum type="arabicPeriod"/>
            </a:pPr>
            <a:r>
              <a:rPr lang="en-US" sz="2000" dirty="0" smtClean="0"/>
              <a:t>Dividend growth model</a:t>
            </a:r>
          </a:p>
          <a:p>
            <a:pPr marL="731520" lvl="1" indent="-457200" algn="l" rtl="0">
              <a:lnSpc>
                <a:spcPct val="150000"/>
              </a:lnSpc>
              <a:buFont typeface="+mj-lt"/>
              <a:buAutoNum type="arabicPeriod"/>
            </a:pPr>
            <a:r>
              <a:rPr lang="en-US" sz="2000" dirty="0" smtClean="0"/>
              <a:t>SML </a:t>
            </a:r>
          </a:p>
          <a:p>
            <a:pPr algn="l" rtl="0"/>
            <a:endParaRPr lang="x-none" dirty="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The Weighted Average Cost of Capital</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t>We can use the individual costs of capital that we have computed to get our “average” cost of capital for the firm.</a:t>
            </a:r>
          </a:p>
          <a:p>
            <a:pPr algn="l" rtl="0">
              <a:lnSpc>
                <a:spcPct val="150000"/>
              </a:lnSpc>
            </a:pPr>
            <a:r>
              <a:rPr lang="en-US" sz="2400" dirty="0"/>
              <a:t>This “average” is the required return on the firm’s assets, based on the market’s perception of the risk of those assets</a:t>
            </a:r>
          </a:p>
          <a:p>
            <a:pPr algn="l" rtl="0">
              <a:lnSpc>
                <a:spcPct val="150000"/>
              </a:lnSpc>
            </a:pPr>
            <a:r>
              <a:rPr lang="en-US" sz="2400" dirty="0"/>
              <a:t>The weights are determined by how much of each type of financing is used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WACC</a:t>
            </a:r>
            <a:endParaRPr lang="x-none" dirty="0"/>
          </a:p>
        </p:txBody>
      </p:sp>
      <p:sp>
        <p:nvSpPr>
          <p:cNvPr id="4" name="Content Placeholder 2"/>
          <p:cNvSpPr>
            <a:spLocks noGrp="1"/>
          </p:cNvSpPr>
          <p:nvPr>
            <p:ph sz="quarter" idx="1"/>
          </p:nvPr>
        </p:nvSpPr>
        <p:spPr>
          <a:xfrm>
            <a:off x="304800" y="1219200"/>
            <a:ext cx="8503920" cy="4953000"/>
          </a:xfrm>
        </p:spPr>
        <p:txBody>
          <a:bodyPr>
            <a:noAutofit/>
          </a:bodyPr>
          <a:lstStyle/>
          <a:p>
            <a:pPr algn="l" rtl="0">
              <a:lnSpc>
                <a:spcPct val="200000"/>
              </a:lnSpc>
            </a:pPr>
            <a:r>
              <a:rPr lang="en-US" sz="2000" dirty="0"/>
              <a:t>A calculation of a firm's cost of capital in which each category of capital is proportionately weighted. All capital sources - common stock, preferred stock, bonds and any other long-term debt - are included in a WACC calculation. </a:t>
            </a:r>
            <a:endParaRPr lang="en-US" sz="2000" dirty="0" smtClean="0"/>
          </a:p>
          <a:p>
            <a:pPr algn="l" rtl="0">
              <a:lnSpc>
                <a:spcPct val="200000"/>
              </a:lnSpc>
            </a:pPr>
            <a:r>
              <a:rPr lang="en-US" sz="2000" dirty="0" smtClean="0"/>
              <a:t>The WACC is the </a:t>
            </a:r>
            <a:r>
              <a:rPr lang="en-US" sz="2000" b="1" i="1" u="sng" dirty="0" smtClean="0"/>
              <a:t>minimum </a:t>
            </a:r>
            <a:r>
              <a:rPr lang="en-US" sz="2000" dirty="0" smtClean="0"/>
              <a:t>return that a company must earn on an existing asset base to satisfy its creditors, owners, and other providers of capital, or they will invest elsewhere </a:t>
            </a:r>
            <a:endParaRPr lang="en-US" sz="2000" dirty="0"/>
          </a:p>
          <a:p>
            <a:pPr algn="l" rtl="0">
              <a:lnSpc>
                <a:spcPct val="150000"/>
              </a:lnSpc>
            </a:pPr>
            <a:r>
              <a:rPr lang="en-US" sz="2000" dirty="0" smtClean="0"/>
              <a:t>When we talk about the “cost” of capital, we are talking about the required rate of return on invested funds</a:t>
            </a:r>
          </a:p>
          <a:p>
            <a:pPr algn="l" rtl="0">
              <a:lnSpc>
                <a:spcPct val="150000"/>
              </a:lnSpc>
              <a:buNone/>
            </a:pPr>
            <a:r>
              <a:rPr lang="en-US" sz="2000" dirty="0"/>
              <a:t/>
            </a:r>
            <a:br>
              <a:rPr lang="en-US" sz="2000" dirty="0"/>
            </a:br>
            <a:r>
              <a:rPr lang="en-US" sz="2000" dirty="0"/>
              <a:t/>
            </a:r>
            <a:br>
              <a:rPr lang="en-US" sz="2000" dirty="0"/>
            </a:br>
            <a:r>
              <a:rPr lang="en-US" sz="2000" dirty="0"/>
              <a:t/>
            </a:r>
            <a:br>
              <a:rPr lang="en-US" sz="2000" dirty="0"/>
            </a:br>
            <a:endParaRPr lang="en-US" sz="20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WACC</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The weights are determined by how much of each type of financing is used</a:t>
            </a:r>
          </a:p>
          <a:p>
            <a:pPr algn="l" rtl="0">
              <a:lnSpc>
                <a:spcPct val="150000"/>
              </a:lnSpc>
            </a:pPr>
            <a:r>
              <a:rPr lang="en-US" sz="2400" dirty="0" smtClean="0"/>
              <a:t>The weights that we use to calculate the WACC will obviously affect the result</a:t>
            </a:r>
          </a:p>
          <a:p>
            <a:pPr algn="l" rtl="0">
              <a:lnSpc>
                <a:spcPct val="150000"/>
              </a:lnSpc>
            </a:pPr>
            <a:r>
              <a:rPr lang="en-US" sz="2400" dirty="0" smtClean="0"/>
              <a:t>Therefore, the obvious question is: “where do the weights come from?”</a:t>
            </a:r>
          </a:p>
          <a:p>
            <a:pPr algn="l" rtl="0">
              <a:lnSpc>
                <a:spcPct val="150000"/>
              </a:lnSpc>
            </a:pPr>
            <a:r>
              <a:rPr lang="en-US" sz="2400" dirty="0" smtClean="0"/>
              <a:t>There are two possibilities:</a:t>
            </a:r>
          </a:p>
          <a:p>
            <a:pPr lvl="1" algn="l" rtl="0">
              <a:lnSpc>
                <a:spcPct val="150000"/>
              </a:lnSpc>
            </a:pPr>
            <a:r>
              <a:rPr lang="en-US" sz="2000" dirty="0" smtClean="0"/>
              <a:t>Book-value weights</a:t>
            </a:r>
          </a:p>
          <a:p>
            <a:pPr lvl="1" algn="l" rtl="0">
              <a:lnSpc>
                <a:spcPct val="150000"/>
              </a:lnSpc>
            </a:pPr>
            <a:r>
              <a:rPr lang="en-US" sz="2000" dirty="0" smtClean="0"/>
              <a:t>Market-value weights</a:t>
            </a:r>
          </a:p>
          <a:p>
            <a:pPr algn="l" rtl="0">
              <a:lnSpc>
                <a:spcPct val="150000"/>
              </a:lnSpc>
            </a:pPr>
            <a:endParaRPr lang="x-none" sz="2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a:t>Capital Structure Weights</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t>Notation</a:t>
            </a:r>
          </a:p>
          <a:p>
            <a:pPr lvl="1" algn="l" rtl="0">
              <a:lnSpc>
                <a:spcPct val="150000"/>
              </a:lnSpc>
            </a:pPr>
            <a:r>
              <a:rPr lang="en-US" sz="2000" dirty="0"/>
              <a:t>E = market value of equity = # of outstanding shares times price per share</a:t>
            </a:r>
          </a:p>
          <a:p>
            <a:pPr lvl="1" algn="l" rtl="0">
              <a:lnSpc>
                <a:spcPct val="150000"/>
              </a:lnSpc>
            </a:pPr>
            <a:r>
              <a:rPr lang="en-US" sz="2000" dirty="0"/>
              <a:t>D = market value of debt = # of outstanding bonds times bond price</a:t>
            </a:r>
          </a:p>
          <a:p>
            <a:pPr lvl="1" algn="l" rtl="0">
              <a:lnSpc>
                <a:spcPct val="150000"/>
              </a:lnSpc>
            </a:pPr>
            <a:r>
              <a:rPr lang="en-US" sz="2000" dirty="0"/>
              <a:t>V = market value of the firm = D + E</a:t>
            </a:r>
          </a:p>
          <a:p>
            <a:pPr algn="l" rtl="0">
              <a:lnSpc>
                <a:spcPct val="150000"/>
              </a:lnSpc>
            </a:pPr>
            <a:r>
              <a:rPr lang="en-US" sz="2400" dirty="0"/>
              <a:t>Weights</a:t>
            </a:r>
          </a:p>
          <a:p>
            <a:pPr lvl="1" algn="l" rtl="0">
              <a:lnSpc>
                <a:spcPct val="150000"/>
              </a:lnSpc>
            </a:pPr>
            <a:r>
              <a:rPr lang="en-US" sz="2000" dirty="0" err="1"/>
              <a:t>w</a:t>
            </a:r>
            <a:r>
              <a:rPr lang="en-US" sz="2000" baseline="-25000" dirty="0" err="1"/>
              <a:t>E</a:t>
            </a:r>
            <a:r>
              <a:rPr lang="en-US" sz="2000" dirty="0"/>
              <a:t> = E/V = percent financed with equity</a:t>
            </a:r>
          </a:p>
          <a:p>
            <a:pPr lvl="1" algn="l" rtl="0">
              <a:lnSpc>
                <a:spcPct val="150000"/>
              </a:lnSpc>
            </a:pPr>
            <a:r>
              <a:rPr lang="en-US" sz="2000" dirty="0" err="1"/>
              <a:t>w</a:t>
            </a:r>
            <a:r>
              <a:rPr lang="en-US" sz="2000" baseline="-25000" dirty="0" err="1"/>
              <a:t>D</a:t>
            </a:r>
            <a:r>
              <a:rPr lang="en-US" sz="2000" dirty="0"/>
              <a:t> = D/V = percent financed with debt</a:t>
            </a:r>
          </a:p>
          <a:p>
            <a:pPr lvl="1" algn="l" rtl="0">
              <a:lnSpc>
                <a:spcPct val="150000"/>
              </a:lnSpc>
              <a:buFontTx/>
              <a:buNone/>
            </a:pPr>
            <a:endParaRPr lang="en-US" sz="20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Example: Capital Structure Weights</a:t>
            </a:r>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t>Suppose you have a market value of equity equal to $500 million and a market value of debt equal to $475 million.</a:t>
            </a:r>
          </a:p>
          <a:p>
            <a:pPr lvl="1" algn="l" rtl="0">
              <a:lnSpc>
                <a:spcPct val="150000"/>
              </a:lnSpc>
            </a:pPr>
            <a:r>
              <a:rPr lang="en-US" sz="2000" dirty="0"/>
              <a:t>What are the capital structure weights</a:t>
            </a:r>
            <a:r>
              <a:rPr lang="en-US" sz="2000" dirty="0" smtClean="0"/>
              <a:t>?</a:t>
            </a:r>
            <a:endParaRPr lang="en-US"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Book value weights</a:t>
            </a:r>
            <a:endParaRPr lang="en-US" dirty="0"/>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t>One potential source of these weights is the firm’s balance sheet, since it lists the total amount of long-term debt, preferred equity, and common equity</a:t>
            </a:r>
          </a:p>
          <a:p>
            <a:pPr algn="l" rtl="0">
              <a:lnSpc>
                <a:spcPct val="150000"/>
              </a:lnSpc>
            </a:pPr>
            <a:r>
              <a:rPr lang="en-US" sz="2400" dirty="0" smtClean="0"/>
              <a:t>We can calculate the weights by simply determining the proportion that each source of capital is of the total capital</a:t>
            </a:r>
          </a:p>
          <a:p>
            <a:pPr algn="l" rtl="0">
              <a:lnSpc>
                <a:spcPct val="150000"/>
              </a:lnSpc>
            </a:pPr>
            <a:endParaRPr lang="en-US" sz="24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274" name="Object 2"/>
          <p:cNvGraphicFramePr>
            <a:graphicFrameLocks noGrp="1"/>
          </p:cNvGraphicFramePr>
          <p:nvPr>
            <p:ph sz="quarter" idx="1"/>
          </p:nvPr>
        </p:nvGraphicFramePr>
        <p:xfrm>
          <a:off x="1366837" y="2895600"/>
          <a:ext cx="6373813" cy="2840831"/>
        </p:xfrm>
        <a:graphic>
          <a:graphicData uri="http://schemas.openxmlformats.org/presentationml/2006/ole">
            <mc:AlternateContent xmlns:mc="http://schemas.openxmlformats.org/markup-compatibility/2006">
              <mc:Choice xmlns:v="urn:schemas-microsoft-com:vml" Requires="v">
                <p:oleObj spid="_x0000_s54279" name="Document" r:id="rId4" imgW="6373368" imgH="3845986" progId="Word.Document.8">
                  <p:embed/>
                </p:oleObj>
              </mc:Choice>
              <mc:Fallback>
                <p:oleObj name="Document" r:id="rId4" imgW="6373368" imgH="3845986" progId="Word.Document.8">
                  <p:embed/>
                  <p:pic>
                    <p:nvPicPr>
                      <p:cNvPr id="0" name="Picture 2"/>
                      <p:cNvPicPr>
                        <a:picLocks noChangeArrowheads="1"/>
                      </p:cNvPicPr>
                      <p:nvPr/>
                    </p:nvPicPr>
                    <p:blipFill>
                      <a:blip r:embed="rId5">
                        <a:extLst>
                          <a:ext uri="{28A0092B-C50C-407E-A947-70E740481C1C}">
                            <a14:useLocalDpi xmlns:a14="http://schemas.microsoft.com/office/drawing/2010/main" val="0"/>
                          </a:ext>
                        </a:extLst>
                      </a:blip>
                      <a:srcRect b="48709"/>
                      <a:stretch>
                        <a:fillRect/>
                      </a:stretch>
                    </p:blipFill>
                    <p:spPr bwMode="auto">
                      <a:xfrm>
                        <a:off x="1366837" y="2895600"/>
                        <a:ext cx="6373813" cy="2840831"/>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pic>
                </p:oleObj>
              </mc:Fallback>
            </mc:AlternateContent>
          </a:graphicData>
        </a:graphic>
      </p:graphicFrame>
      <p:sp>
        <p:nvSpPr>
          <p:cNvPr id="5" name="TextBox 4"/>
          <p:cNvSpPr txBox="1"/>
          <p:nvPr/>
        </p:nvSpPr>
        <p:spPr>
          <a:xfrm>
            <a:off x="304800" y="1752600"/>
            <a:ext cx="8305800" cy="461665"/>
          </a:xfrm>
          <a:prstGeom prst="rect">
            <a:avLst/>
          </a:prstGeom>
          <a:noFill/>
        </p:spPr>
        <p:txBody>
          <a:bodyPr wrap="square" rtlCol="1">
            <a:spAutoFit/>
          </a:bodyPr>
          <a:lstStyle/>
          <a:p>
            <a:pPr algn="l"/>
            <a:r>
              <a:rPr lang="en-US" sz="2400" dirty="0" smtClean="0"/>
              <a:t>What are the weights if you had the following balance sheet</a:t>
            </a:r>
            <a:endParaRPr lang="x-none" sz="2400" dirty="0"/>
          </a:p>
        </p:txBody>
      </p:sp>
      <p:sp>
        <p:nvSpPr>
          <p:cNvPr id="6" name="Title 1"/>
          <p:cNvSpPr>
            <a:spLocks noGrp="1"/>
          </p:cNvSpPr>
          <p:nvPr>
            <p:ph type="title"/>
          </p:nvPr>
        </p:nvSpPr>
        <p:spPr>
          <a:xfrm>
            <a:off x="301752" y="152400"/>
            <a:ext cx="8534400" cy="758952"/>
          </a:xfrm>
        </p:spPr>
        <p:txBody>
          <a:bodyPr/>
          <a:lstStyle/>
          <a:p>
            <a:r>
              <a:rPr lang="en-US" dirty="0" smtClean="0"/>
              <a:t>Book value weights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Market-value Weights</a:t>
            </a:r>
            <a:endParaRPr lang="en-US" dirty="0"/>
          </a:p>
        </p:txBody>
      </p:sp>
      <p:sp>
        <p:nvSpPr>
          <p:cNvPr id="5" name="Content Placeholder 2"/>
          <p:cNvSpPr>
            <a:spLocks noGrp="1"/>
          </p:cNvSpPr>
          <p:nvPr>
            <p:ph sz="quarter" idx="1"/>
          </p:nvPr>
        </p:nvSpPr>
        <p:spPr>
          <a:xfrm>
            <a:off x="301752" y="1527048"/>
            <a:ext cx="8503920" cy="5102352"/>
          </a:xfrm>
        </p:spPr>
        <p:txBody>
          <a:bodyPr>
            <a:normAutofit fontScale="92500"/>
          </a:bodyPr>
          <a:lstStyle/>
          <a:p>
            <a:pPr algn="l" rtl="0">
              <a:lnSpc>
                <a:spcPct val="150000"/>
              </a:lnSpc>
            </a:pPr>
            <a:r>
              <a:rPr lang="en-US" sz="2400" dirty="0" smtClean="0"/>
              <a:t>The problem with book-value weights is that the book values are </a:t>
            </a:r>
            <a:r>
              <a:rPr lang="en-US" sz="2400" i="1" dirty="0" smtClean="0"/>
              <a:t>historical</a:t>
            </a:r>
            <a:r>
              <a:rPr lang="en-US" sz="2400" dirty="0" smtClean="0"/>
              <a:t>, not current, values</a:t>
            </a:r>
          </a:p>
          <a:p>
            <a:pPr algn="l" rtl="0">
              <a:lnSpc>
                <a:spcPct val="150000"/>
              </a:lnSpc>
            </a:pPr>
            <a:r>
              <a:rPr lang="en-US" sz="2400" dirty="0" smtClean="0"/>
              <a:t>The market recalculates the values of each type of capital on a continuous basis.  Therefore, market values are more appropriate</a:t>
            </a:r>
          </a:p>
          <a:p>
            <a:pPr algn="l" rtl="0">
              <a:lnSpc>
                <a:spcPct val="150000"/>
              </a:lnSpc>
            </a:pPr>
            <a:r>
              <a:rPr lang="en-US" sz="2400" dirty="0" smtClean="0"/>
              <a:t>Calculation of market-value weights is very similar to the calculation of the book-value weights</a:t>
            </a:r>
          </a:p>
          <a:p>
            <a:pPr algn="l" rtl="0">
              <a:lnSpc>
                <a:spcPct val="150000"/>
              </a:lnSpc>
            </a:pPr>
            <a:r>
              <a:rPr lang="en-US" sz="2400" dirty="0" smtClean="0"/>
              <a:t>The main difference is that we need to first calculate the total market value (price times quantity) of each type of capital</a:t>
            </a:r>
          </a:p>
          <a:p>
            <a:pPr algn="l" rtl="0">
              <a:lnSpc>
                <a:spcPct val="150000"/>
              </a:lnSpc>
            </a:pPr>
            <a:endParaRPr lang="en-US"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sz="quarter" idx="1"/>
          </p:nvPr>
        </p:nvSpPr>
        <p:spPr>
          <a:xfrm>
            <a:off x="301752" y="1527048"/>
            <a:ext cx="8503920" cy="461665"/>
          </a:xfrm>
          <a:prstGeom prst="rect">
            <a:avLst/>
          </a:prstGeom>
          <a:noFill/>
        </p:spPr>
        <p:txBody>
          <a:bodyPr wrap="square" rtlCol="1">
            <a:spAutoFit/>
          </a:bodyPr>
          <a:lstStyle/>
          <a:p>
            <a:pPr algn="l" rtl="0">
              <a:buNone/>
            </a:pPr>
            <a:r>
              <a:rPr lang="en-US" sz="2400" dirty="0" smtClean="0"/>
              <a:t>What are the weights if you had the following market values?</a:t>
            </a:r>
            <a:endParaRPr lang="x-none" sz="2400" dirty="0"/>
          </a:p>
        </p:txBody>
      </p:sp>
      <p:sp>
        <p:nvSpPr>
          <p:cNvPr id="5" name="Title 1"/>
          <p:cNvSpPr>
            <a:spLocks noGrp="1"/>
          </p:cNvSpPr>
          <p:nvPr>
            <p:ph type="title"/>
          </p:nvPr>
        </p:nvSpPr>
        <p:spPr/>
        <p:txBody>
          <a:bodyPr/>
          <a:lstStyle/>
          <a:p>
            <a:r>
              <a:rPr lang="en-US" dirty="0" smtClean="0"/>
              <a:t>Market-value Weights</a:t>
            </a:r>
            <a:endParaRPr lang="en-US" dirty="0"/>
          </a:p>
        </p:txBody>
      </p:sp>
      <p:graphicFrame>
        <p:nvGraphicFramePr>
          <p:cNvPr id="55298" name="Object 2"/>
          <p:cNvGraphicFramePr>
            <a:graphicFrameLocks/>
          </p:cNvGraphicFramePr>
          <p:nvPr/>
        </p:nvGraphicFramePr>
        <p:xfrm>
          <a:off x="1219200" y="2514600"/>
          <a:ext cx="6553200" cy="3124200"/>
        </p:xfrm>
        <a:graphic>
          <a:graphicData uri="http://schemas.openxmlformats.org/presentationml/2006/ole">
            <mc:AlternateContent xmlns:mc="http://schemas.openxmlformats.org/markup-compatibility/2006">
              <mc:Choice xmlns:v="urn:schemas-microsoft-com:vml" Requires="v">
                <p:oleObj spid="_x0000_s55303" name="Document" r:id="rId4" imgW="5407575" imgH="3282860" progId="Word.Document.8">
                  <p:embed/>
                </p:oleObj>
              </mc:Choice>
              <mc:Fallback>
                <p:oleObj name="Document" r:id="rId4" imgW="5407575" imgH="3282860" progId="Word.Document.8">
                  <p:embed/>
                  <p:pic>
                    <p:nvPicPr>
                      <p:cNvPr id="0" name="Picture 2"/>
                      <p:cNvPicPr>
                        <a:picLocks noChangeArrowheads="1"/>
                      </p:cNvPicPr>
                      <p:nvPr/>
                    </p:nvPicPr>
                    <p:blipFill>
                      <a:blip r:embed="rId5">
                        <a:extLst>
                          <a:ext uri="{28A0092B-C50C-407E-A947-70E740481C1C}">
                            <a14:useLocalDpi xmlns:a14="http://schemas.microsoft.com/office/drawing/2010/main" val="0"/>
                          </a:ext>
                        </a:extLst>
                      </a:blip>
                      <a:srcRect b="41310"/>
                      <a:stretch>
                        <a:fillRect/>
                      </a:stretch>
                    </p:blipFill>
                    <p:spPr bwMode="auto">
                      <a:xfrm>
                        <a:off x="1219200" y="2514600"/>
                        <a:ext cx="6553200" cy="3124200"/>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pic>
                </p:oleObj>
              </mc:Fallback>
            </mc:AlternateContent>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Market versus book values</a:t>
            </a:r>
            <a:endParaRPr lang="en-US" dirty="0"/>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t>It is important to note that market-values is always preferred over book-value</a:t>
            </a:r>
          </a:p>
          <a:p>
            <a:pPr algn="l" rtl="0">
              <a:lnSpc>
                <a:spcPct val="150000"/>
              </a:lnSpc>
            </a:pPr>
            <a:r>
              <a:rPr lang="en-US" sz="2400" dirty="0" smtClean="0"/>
              <a:t>The reason is that book-values represent the historical amount of securities sold, whereas market-values represent the current amount of securities outstanding</a:t>
            </a:r>
          </a:p>
          <a:p>
            <a:pPr algn="l" rtl="0">
              <a:lnSpc>
                <a:spcPct val="150000"/>
              </a:lnSpc>
            </a:pPr>
            <a:r>
              <a:rPr lang="en-US" sz="2400" dirty="0" smtClean="0"/>
              <a:t>For some companies, the difference can be much more dramatic than others</a:t>
            </a:r>
          </a:p>
          <a:p>
            <a:pPr algn="l" rtl="0">
              <a:lnSpc>
                <a:spcPct val="150000"/>
              </a:lnSpc>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x-none"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1"/>
          </p:nvPr>
        </p:nvSpPr>
        <p:spPr>
          <a:xfrm>
            <a:off x="304800" y="1371600"/>
            <a:ext cx="8503920" cy="4953000"/>
          </a:xfrm>
        </p:spPr>
        <p:txBody>
          <a:bodyPr>
            <a:normAutofit/>
          </a:bodyPr>
          <a:lstStyle/>
          <a:p>
            <a:pPr algn="l" rtl="0">
              <a:lnSpc>
                <a:spcPct val="150000"/>
              </a:lnSpc>
            </a:pPr>
            <a:r>
              <a:rPr lang="en-US" sz="2400" dirty="0"/>
              <a:t>We are concerned with after-tax cash flows, so we also need to consider the effect of taxes on the various costs of capital</a:t>
            </a:r>
          </a:p>
          <a:p>
            <a:pPr algn="l" rtl="0">
              <a:lnSpc>
                <a:spcPct val="150000"/>
              </a:lnSpc>
            </a:pPr>
            <a:r>
              <a:rPr lang="en-US" sz="2400" dirty="0"/>
              <a:t>Interest expense reduces our tax liability</a:t>
            </a:r>
          </a:p>
          <a:p>
            <a:pPr lvl="1" algn="l" rtl="0">
              <a:lnSpc>
                <a:spcPct val="150000"/>
              </a:lnSpc>
            </a:pPr>
            <a:r>
              <a:rPr lang="en-US" sz="2000" dirty="0"/>
              <a:t>This reduction in taxes reduces our cost of debt</a:t>
            </a:r>
          </a:p>
          <a:p>
            <a:pPr lvl="1" algn="l" rtl="0">
              <a:lnSpc>
                <a:spcPct val="150000"/>
              </a:lnSpc>
            </a:pPr>
            <a:r>
              <a:rPr lang="en-US" sz="2000" dirty="0"/>
              <a:t>After-tax cost of debt = R</a:t>
            </a:r>
            <a:r>
              <a:rPr lang="en-US" sz="2000" baseline="-25000" dirty="0"/>
              <a:t>D</a:t>
            </a:r>
            <a:r>
              <a:rPr lang="en-US" sz="2000" dirty="0"/>
              <a:t>(1-T</a:t>
            </a:r>
            <a:r>
              <a:rPr lang="en-US" sz="2000" baseline="-25000" dirty="0"/>
              <a:t>C</a:t>
            </a:r>
            <a:r>
              <a:rPr lang="en-US" sz="2000" dirty="0"/>
              <a:t>)</a:t>
            </a:r>
          </a:p>
          <a:p>
            <a:pPr algn="l" rtl="0">
              <a:lnSpc>
                <a:spcPct val="150000"/>
              </a:lnSpc>
            </a:pPr>
            <a:r>
              <a:rPr lang="en-US" sz="2400" dirty="0"/>
              <a:t>Dividends are not tax deductible, so there is no tax impact on the cost of equity</a:t>
            </a:r>
          </a:p>
          <a:p>
            <a:pPr algn="ctr" rtl="0">
              <a:lnSpc>
                <a:spcPct val="150000"/>
              </a:lnSpc>
              <a:buNone/>
            </a:pPr>
            <a:r>
              <a:rPr lang="en-US" sz="2800" b="1" dirty="0"/>
              <a:t>WACC = </a:t>
            </a:r>
            <a:r>
              <a:rPr lang="en-US" sz="2800" b="1" dirty="0" err="1"/>
              <a:t>w</a:t>
            </a:r>
            <a:r>
              <a:rPr lang="en-US" sz="2800" b="1" baseline="-25000" dirty="0" err="1"/>
              <a:t>E</a:t>
            </a:r>
            <a:r>
              <a:rPr lang="en-US" sz="2800" b="1" dirty="0" err="1"/>
              <a:t>R</a:t>
            </a:r>
            <a:r>
              <a:rPr lang="en-US" sz="2800" b="1" baseline="-25000" dirty="0" err="1"/>
              <a:t>E</a:t>
            </a:r>
            <a:r>
              <a:rPr lang="en-US" sz="2800" b="1" dirty="0"/>
              <a:t> </a:t>
            </a:r>
            <a:r>
              <a:rPr lang="en-US" sz="2800" b="1" dirty="0" smtClean="0"/>
              <a:t>+ </a:t>
            </a:r>
            <a:r>
              <a:rPr lang="en-US" sz="2800" b="1" dirty="0" err="1" smtClean="0"/>
              <a:t>w</a:t>
            </a:r>
            <a:r>
              <a:rPr lang="en-US" sz="2800" b="1" baseline="-25000" dirty="0" err="1" smtClean="0"/>
              <a:t>P</a:t>
            </a:r>
            <a:r>
              <a:rPr lang="en-US" sz="2800" b="1" dirty="0" err="1" smtClean="0"/>
              <a:t>R</a:t>
            </a:r>
            <a:r>
              <a:rPr lang="en-US" sz="2800" b="1" baseline="-25000" dirty="0" err="1" smtClean="0"/>
              <a:t>P</a:t>
            </a:r>
            <a:r>
              <a:rPr lang="en-US" sz="2800" b="1" baseline="-25000" dirty="0" smtClean="0"/>
              <a:t>+</a:t>
            </a:r>
            <a:r>
              <a:rPr lang="en-US" sz="2800" b="1" dirty="0" smtClean="0"/>
              <a:t> </a:t>
            </a:r>
            <a:r>
              <a:rPr lang="en-US" sz="2800" b="1" dirty="0" err="1"/>
              <a:t>w</a:t>
            </a:r>
            <a:r>
              <a:rPr lang="en-US" sz="2800" b="1" baseline="-25000" dirty="0" err="1"/>
              <a:t>D</a:t>
            </a:r>
            <a:r>
              <a:rPr lang="en-US" sz="2800" b="1" dirty="0" err="1"/>
              <a:t>R</a:t>
            </a:r>
            <a:r>
              <a:rPr lang="en-US" sz="2800" b="1" baseline="-25000" dirty="0" err="1"/>
              <a:t>D</a:t>
            </a:r>
            <a:r>
              <a:rPr lang="en-US" sz="2800" b="1" dirty="0"/>
              <a:t>(1-T</a:t>
            </a:r>
            <a:r>
              <a:rPr lang="en-US" sz="2800" b="1" baseline="-25000" dirty="0"/>
              <a:t>C</a:t>
            </a:r>
            <a:r>
              <a:rPr lang="en-US" sz="2800" b="1" dirty="0"/>
              <a:t>)</a:t>
            </a:r>
          </a:p>
        </p:txBody>
      </p:sp>
      <p:sp>
        <p:nvSpPr>
          <p:cNvPr id="5" name="Rectangle 2"/>
          <p:cNvSpPr>
            <a:spLocks noGrp="1" noChangeArrowheads="1"/>
          </p:cNvSpPr>
          <p:nvPr>
            <p:ph type="title"/>
          </p:nvPr>
        </p:nvSpPr>
        <p:spPr/>
        <p:txBody>
          <a:bodyPr/>
          <a:lstStyle/>
          <a:p>
            <a:r>
              <a:rPr lang="en-US" dirty="0"/>
              <a:t>Taxes and the WACC</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capital structure of a certain firm consists of 30% debt, 10% preferred stock and 60% common stock . The cost of debt is 10%, preferred stock 12% and 15% for common stock. What is the weighted average cost of capital if you knew that the company pays 40% in taxes?</a:t>
            </a:r>
          </a:p>
          <a:p>
            <a:pPr algn="l" rtl="0">
              <a:lnSpc>
                <a:spcPct val="150000"/>
              </a:lnSpc>
            </a:pPr>
            <a:endParaRPr lang="x-none" sz="24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4" name="عنصر نائب للمحتوى 2"/>
          <p:cNvSpPr>
            <a:spLocks noGrp="1"/>
          </p:cNvSpPr>
          <p:nvPr>
            <p:ph sz="quarter" idx="1"/>
          </p:nvPr>
        </p:nvSpPr>
        <p:spPr/>
        <p:txBody>
          <a:bodyPr>
            <a:normAutofit/>
          </a:bodyPr>
          <a:lstStyle/>
          <a:p>
            <a:pPr algn="l" rtl="0">
              <a:lnSpc>
                <a:spcPct val="150000"/>
              </a:lnSpc>
            </a:pPr>
            <a:r>
              <a:rPr lang="en-US" sz="2400" dirty="0" smtClean="0"/>
              <a:t>Company A has issued 10,000 bonds and 200,000 common stocks with face values 1000, 50 respectively. The coupon rate for the bonds is 10% and has a 8 year maturity date. The company just paid $6 in dividends which are expected to grow 5% in the upcoming years. The current price for the bonds are $800 and $60 for the common stock. What is the WACC of the company if it pays 35% in taxes?</a:t>
            </a:r>
          </a:p>
          <a:p>
            <a:pPr algn="l" rtl="0">
              <a:lnSpc>
                <a:spcPct val="150000"/>
              </a:lnSpc>
              <a:buNone/>
            </a:pPr>
            <a:endParaRPr lang="x-none" sz="24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14.4</a:t>
            </a:r>
            <a:endParaRPr lang="x-none" dirty="0"/>
          </a:p>
        </p:txBody>
      </p:sp>
      <p:sp>
        <p:nvSpPr>
          <p:cNvPr id="3" name="Content Placeholder 2"/>
          <p:cNvSpPr>
            <a:spLocks noGrp="1"/>
          </p:cNvSpPr>
          <p:nvPr>
            <p:ph sz="quarter" idx="1"/>
          </p:nvPr>
        </p:nvSpPr>
        <p:spPr/>
        <p:txBody>
          <a:bodyPr>
            <a:normAutofit fontScale="92500"/>
          </a:bodyPr>
          <a:lstStyle/>
          <a:p>
            <a:pPr algn="l" rtl="0">
              <a:lnSpc>
                <a:spcPct val="150000"/>
              </a:lnSpc>
            </a:pPr>
            <a:r>
              <a:rPr lang="en-US" sz="2400" dirty="0" smtClean="0"/>
              <a:t>The B.B Lean Co. has 1.4 million shares of stocks outstanding. The stock currently sells for 20$ per share. The firm’s debt is publicly traded and was recently quoted at 93 percent of face value. It has a total face value of 5$ million, and is currently priced to yield 11 percent. The risk free rate is 8 percent, and the market risk premium is 7 percent. You’ve estimated that Lean has a beta of .74. if the corporate tax rate is 34 percent, what is the WACC of Lean Coo?</a:t>
            </a:r>
            <a:endParaRPr lang="x-none" sz="24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r>
              <a:rPr lang="en-US" dirty="0" smtClean="0"/>
              <a:t>What is WACC used for</a:t>
            </a:r>
            <a:endParaRPr lang="x-none" dirty="0"/>
          </a:p>
        </p:txBody>
      </p:sp>
      <p:sp>
        <p:nvSpPr>
          <p:cNvPr id="5" name="عنصر نائب للمحتوى 2"/>
          <p:cNvSpPr>
            <a:spLocks noGrp="1"/>
          </p:cNvSpPr>
          <p:nvPr>
            <p:ph sz="quarter" idx="1"/>
          </p:nvPr>
        </p:nvSpPr>
        <p:spPr/>
        <p:txBody>
          <a:bodyPr>
            <a:normAutofit/>
          </a:bodyPr>
          <a:lstStyle/>
          <a:p>
            <a:pPr algn="l" rtl="0">
              <a:lnSpc>
                <a:spcPct val="150000"/>
              </a:lnSpc>
            </a:pPr>
            <a:r>
              <a:rPr lang="en-US" sz="2400" dirty="0" smtClean="0"/>
              <a:t>It is the appropriate discount rate to use for cash flows with risk that is similar to that of the overall firm</a:t>
            </a:r>
          </a:p>
          <a:p>
            <a:pPr algn="l" rtl="0">
              <a:lnSpc>
                <a:spcPct val="150000"/>
              </a:lnSpc>
            </a:pPr>
            <a:r>
              <a:rPr lang="en-US" sz="2400" dirty="0" smtClean="0"/>
              <a:t>Evaluate projects and investments</a:t>
            </a:r>
          </a:p>
          <a:p>
            <a:pPr algn="l" rtl="0">
              <a:lnSpc>
                <a:spcPct val="150000"/>
              </a:lnSpc>
            </a:pPr>
            <a:r>
              <a:rPr lang="en-US" sz="2400" dirty="0" smtClean="0"/>
              <a:t>Evaluation of firm</a:t>
            </a:r>
          </a:p>
          <a:p>
            <a:pPr algn="l" rtl="0">
              <a:lnSpc>
                <a:spcPct val="150000"/>
              </a:lnSpc>
            </a:pPr>
            <a:endParaRPr lang="x-none"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r>
              <a:rPr lang="en-US" dirty="0" smtClean="0"/>
              <a:t>Drawbacks </a:t>
            </a:r>
            <a:endParaRPr lang="x-none" dirty="0"/>
          </a:p>
        </p:txBody>
      </p:sp>
      <p:sp>
        <p:nvSpPr>
          <p:cNvPr id="5" name="عنصر نائب للمحتوى 2"/>
          <p:cNvSpPr>
            <a:spLocks noGrp="1"/>
          </p:cNvSpPr>
          <p:nvPr>
            <p:ph sz="quarter" idx="1"/>
          </p:nvPr>
        </p:nvSpPr>
        <p:spPr>
          <a:xfrm>
            <a:off x="301752" y="1527048"/>
            <a:ext cx="8503920" cy="4949952"/>
          </a:xfrm>
        </p:spPr>
        <p:txBody>
          <a:bodyPr>
            <a:normAutofit/>
          </a:bodyPr>
          <a:lstStyle/>
          <a:p>
            <a:pPr algn="l" rtl="0">
              <a:lnSpc>
                <a:spcPct val="150000"/>
              </a:lnSpc>
            </a:pPr>
            <a:r>
              <a:rPr lang="en-US" sz="2400" dirty="0" smtClean="0"/>
              <a:t>Using the WACC as our discount rate is only appropriate for projects that have the same risk as the firm’s current operations</a:t>
            </a:r>
          </a:p>
          <a:p>
            <a:pPr algn="l" rtl="0">
              <a:lnSpc>
                <a:spcPct val="150000"/>
              </a:lnSpc>
            </a:pPr>
            <a:r>
              <a:rPr lang="en-US" sz="2400" dirty="0" smtClean="0"/>
              <a:t>If we are looking at a project that does NOT have the same risk as the firm, then we need to determine the appropriate discount rate for that project</a:t>
            </a:r>
          </a:p>
          <a:p>
            <a:pPr algn="l" rtl="0">
              <a:lnSpc>
                <a:spcPct val="150000"/>
              </a:lnSpc>
              <a:buNone/>
            </a:pPr>
            <a:endParaRPr lang="x-none"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Flotation </a:t>
            </a:r>
            <a:r>
              <a:rPr lang="en-US" dirty="0" smtClean="0"/>
              <a:t>Costs- Basic Approach</a:t>
            </a:r>
            <a:endParaRPr lang="en-US" dirty="0"/>
          </a:p>
        </p:txBody>
      </p:sp>
      <p:sp>
        <p:nvSpPr>
          <p:cNvPr id="5" name="Rectangle 3"/>
          <p:cNvSpPr>
            <a:spLocks noGrp="1" noChangeArrowheads="1"/>
          </p:cNvSpPr>
          <p:nvPr>
            <p:ph sz="quarter" idx="1"/>
          </p:nvPr>
        </p:nvSpPr>
        <p:spPr/>
        <p:txBody>
          <a:bodyPr>
            <a:normAutofit/>
          </a:bodyPr>
          <a:lstStyle/>
          <a:p>
            <a:pPr algn="l" rtl="0">
              <a:lnSpc>
                <a:spcPct val="150000"/>
              </a:lnSpc>
            </a:pPr>
            <a:r>
              <a:rPr lang="en-US" sz="2400" dirty="0"/>
              <a:t>The required return depends on the risk, not how the money is raised</a:t>
            </a:r>
          </a:p>
          <a:p>
            <a:pPr algn="l" rtl="0">
              <a:lnSpc>
                <a:spcPct val="150000"/>
              </a:lnSpc>
            </a:pPr>
            <a:r>
              <a:rPr lang="en-US" sz="2400" dirty="0"/>
              <a:t>However, the cost of issuing new securities should not just be ignored either</a:t>
            </a:r>
          </a:p>
          <a:p>
            <a:pPr algn="l" rtl="0">
              <a:lnSpc>
                <a:spcPct val="150000"/>
              </a:lnSpc>
            </a:pPr>
            <a:r>
              <a:rPr lang="en-US" sz="2400" dirty="0"/>
              <a:t>Basic Approach</a:t>
            </a:r>
          </a:p>
          <a:p>
            <a:pPr lvl="1" algn="l" rtl="0">
              <a:lnSpc>
                <a:spcPct val="150000"/>
              </a:lnSpc>
            </a:pPr>
            <a:r>
              <a:rPr lang="en-US" sz="2000" dirty="0"/>
              <a:t>Compute the weighted average flotation cost</a:t>
            </a:r>
          </a:p>
          <a:p>
            <a:pPr lvl="1" algn="l" rtl="0">
              <a:lnSpc>
                <a:spcPct val="150000"/>
              </a:lnSpc>
            </a:pPr>
            <a:r>
              <a:rPr lang="en-US" sz="2000" dirty="0"/>
              <a:t>Use the target weights because the firm will issue securities in these percentages over the long term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a:xfrm>
            <a:off x="301752" y="1527048"/>
            <a:ext cx="8503920" cy="4873752"/>
          </a:xfrm>
        </p:spPr>
        <p:txBody>
          <a:bodyPr>
            <a:normAutofit fontScale="92500" lnSpcReduction="20000"/>
          </a:bodyPr>
          <a:lstStyle/>
          <a:p>
            <a:pPr algn="l" rtl="0">
              <a:lnSpc>
                <a:spcPct val="150000"/>
              </a:lnSpc>
            </a:pPr>
            <a:r>
              <a:rPr lang="en-US" sz="2400" dirty="0" smtClean="0"/>
              <a:t>The </a:t>
            </a:r>
            <a:r>
              <a:rPr lang="en-US" sz="2400" dirty="0" err="1" smtClean="0"/>
              <a:t>Spatt</a:t>
            </a:r>
            <a:r>
              <a:rPr lang="en-US" sz="2400" dirty="0" smtClean="0"/>
              <a:t> Company, an all equity firm, has a cost of equity of 20 percent. What is the WACC for this company?</a:t>
            </a:r>
          </a:p>
          <a:p>
            <a:pPr algn="l" rtl="0">
              <a:lnSpc>
                <a:spcPct val="150000"/>
              </a:lnSpc>
            </a:pPr>
            <a:r>
              <a:rPr lang="en-US" sz="2400" dirty="0" smtClean="0"/>
              <a:t>The </a:t>
            </a:r>
            <a:r>
              <a:rPr lang="en-US" sz="2400" dirty="0" err="1" smtClean="0"/>
              <a:t>Spatt</a:t>
            </a:r>
            <a:r>
              <a:rPr lang="en-US" sz="2400" dirty="0" smtClean="0"/>
              <a:t> is considering a large-scale expansion of 100$ million, this expansion is going to be funded by selling new stocks with flotation costs of 10 percent. What is the amount that </a:t>
            </a:r>
            <a:r>
              <a:rPr lang="en-US" sz="2400" dirty="0" err="1" smtClean="0"/>
              <a:t>Spatt</a:t>
            </a:r>
            <a:r>
              <a:rPr lang="en-US" sz="2400" dirty="0" smtClean="0"/>
              <a:t> should raise? </a:t>
            </a:r>
          </a:p>
          <a:p>
            <a:pPr algn="l" rtl="0">
              <a:lnSpc>
                <a:spcPct val="150000"/>
              </a:lnSpc>
            </a:pPr>
            <a:r>
              <a:rPr lang="en-US" sz="2400" dirty="0" smtClean="0"/>
              <a:t>Suppose that </a:t>
            </a:r>
            <a:r>
              <a:rPr lang="en-US" sz="2400" dirty="0" err="1" smtClean="0"/>
              <a:t>Spatt’s</a:t>
            </a:r>
            <a:r>
              <a:rPr lang="en-US" sz="2400" dirty="0" smtClean="0"/>
              <a:t> target capital structure is 60 percent equity, 40 percent debt. The flotation cost of equity is still 10percent while the flotation cost of debt is 5 percent. What is the amount that </a:t>
            </a:r>
            <a:r>
              <a:rPr lang="en-US" sz="2400" dirty="0" err="1" smtClean="0"/>
              <a:t>Spatt</a:t>
            </a:r>
            <a:r>
              <a:rPr lang="en-US" sz="2400" dirty="0" smtClean="0"/>
              <a:t> should raise? </a:t>
            </a:r>
            <a:endParaRPr lang="x-none"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4" name="عنصر نائب للمحتوى 2"/>
          <p:cNvSpPr>
            <a:spLocks noGrp="1"/>
          </p:cNvSpPr>
          <p:nvPr>
            <p:ph sz="quarter" idx="1"/>
          </p:nvPr>
        </p:nvSpPr>
        <p:spPr/>
        <p:txBody>
          <a:bodyPr>
            <a:normAutofit/>
          </a:bodyPr>
          <a:lstStyle/>
          <a:p>
            <a:pPr algn="l" rtl="0">
              <a:lnSpc>
                <a:spcPct val="150000"/>
              </a:lnSpc>
            </a:pPr>
            <a:r>
              <a:rPr lang="en-US" sz="2400" dirty="0" smtClean="0"/>
              <a:t>ABC co. has a target capital structure that is 80% common equity, 20% debt. The flotation cost for equity issues are 20% of the amount raised; the flotation costs for debt issues are 6%. If the company needs $65 million for a new manufacturing facility, what is the true cost once flotation costs are considered?</a:t>
            </a:r>
            <a:endParaRPr lang="x-none" sz="2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Flotation Costs &amp; NPV</a:t>
            </a:r>
            <a:endParaRPr lang="x-none" dirty="0"/>
          </a:p>
        </p:txBody>
      </p:sp>
      <p:sp>
        <p:nvSpPr>
          <p:cNvPr id="3" name="Content Placeholder 2"/>
          <p:cNvSpPr>
            <a:spLocks noGrp="1"/>
          </p:cNvSpPr>
          <p:nvPr>
            <p:ph sz="quarter" idx="1"/>
          </p:nvPr>
        </p:nvSpPr>
        <p:spPr>
          <a:xfrm>
            <a:off x="301752" y="1527048"/>
            <a:ext cx="8503920" cy="5102352"/>
          </a:xfrm>
        </p:spPr>
        <p:txBody>
          <a:bodyPr>
            <a:normAutofit fontScale="85000" lnSpcReduction="20000"/>
          </a:bodyPr>
          <a:lstStyle/>
          <a:p>
            <a:pPr algn="l" rtl="0">
              <a:lnSpc>
                <a:spcPct val="150000"/>
              </a:lnSpc>
            </a:pPr>
            <a:r>
              <a:rPr lang="en-US" sz="2400" dirty="0" smtClean="0"/>
              <a:t>Suppose the </a:t>
            </a:r>
            <a:r>
              <a:rPr lang="en-US" sz="2400" dirty="0" err="1" smtClean="0"/>
              <a:t>Tripleday</a:t>
            </a:r>
            <a:r>
              <a:rPr lang="en-US" sz="2400" dirty="0" smtClean="0"/>
              <a:t> Printing company is currently at its target debt-ratio of 100 percent. It is considering building a new 500,000 printing plant in Kansas. This new plant is expected to generate after-tax  cash flows of 73,150$ per year forever. The tax rate is 34 percent. There are two financing options:</a:t>
            </a:r>
          </a:p>
          <a:p>
            <a:pPr marL="457200" indent="-457200" algn="l" rtl="0">
              <a:lnSpc>
                <a:spcPct val="150000"/>
              </a:lnSpc>
              <a:buFont typeface="+mj-lt"/>
              <a:buAutoNum type="arabicPeriod"/>
            </a:pPr>
            <a:r>
              <a:rPr lang="en-US" sz="2400" dirty="0" smtClean="0"/>
              <a:t>A 500,000$ new issue of common stock: the issuance costs of the new common stock would be about 10 percent of the amount raised. The required return on the company’s new equity is 20 percent.</a:t>
            </a:r>
          </a:p>
          <a:p>
            <a:pPr marL="457200" indent="-457200" algn="l" rtl="0">
              <a:lnSpc>
                <a:spcPct val="150000"/>
              </a:lnSpc>
              <a:buFont typeface="+mj-lt"/>
              <a:buAutoNum type="arabicPeriod"/>
            </a:pPr>
            <a:r>
              <a:rPr lang="en-US" sz="2400" dirty="0" smtClean="0"/>
              <a:t>A 500,000$ issue of 30-year bonds: the issuance costs of the new debt would be 2 percent of the proceeds. The company can raise new debt at 10 percent.</a:t>
            </a:r>
          </a:p>
          <a:p>
            <a:pPr marL="457200" indent="-457200" algn="l" rtl="0">
              <a:lnSpc>
                <a:spcPct val="150000"/>
              </a:lnSpc>
            </a:pPr>
            <a:r>
              <a:rPr lang="en-US" sz="2400" dirty="0" smtClean="0"/>
              <a:t>What is the NPV of the new printing plant?</a:t>
            </a:r>
            <a:endParaRPr lang="x-none"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606552"/>
          </a:xfrm>
        </p:spPr>
        <p:txBody>
          <a:bodyPr>
            <a:normAutofit/>
          </a:bodyPr>
          <a:lstStyle/>
          <a:p>
            <a:pPr marL="514350" indent="-514350" algn="l" rtl="0">
              <a:buFont typeface="+mj-lt"/>
              <a:buAutoNum type="arabicPeriod"/>
            </a:pPr>
            <a:r>
              <a:rPr lang="en-US" sz="2400" b="1" u="sng" dirty="0" smtClean="0"/>
              <a:t>Dividend growth model</a:t>
            </a:r>
          </a:p>
          <a:p>
            <a:pPr marL="514350" indent="-514350" algn="l" rtl="0">
              <a:buFont typeface="+mj-lt"/>
              <a:buAutoNum type="arabicPeriod"/>
            </a:pPr>
            <a:endParaRPr lang="en-US" sz="2400" b="1" u="sng" dirty="0" smtClean="0"/>
          </a:p>
          <a:p>
            <a:pPr marL="514350" indent="-514350" algn="l" rtl="0">
              <a:buFont typeface="+mj-lt"/>
              <a:buAutoNum type="arabicPeriod"/>
            </a:pPr>
            <a:endParaRPr lang="en-US" sz="2400" b="1" u="sng" dirty="0" smtClean="0"/>
          </a:p>
          <a:p>
            <a:pPr marL="514350" indent="-514350" algn="l" rtl="0">
              <a:buFont typeface="+mj-lt"/>
              <a:buAutoNum type="arabicPeriod"/>
            </a:pPr>
            <a:endParaRPr lang="en-US" sz="2400" b="1" u="sng" dirty="0" smtClean="0"/>
          </a:p>
          <a:p>
            <a:pPr marL="514350" indent="-514350" algn="l" rtl="0">
              <a:buNone/>
            </a:pPr>
            <a:endParaRPr lang="en-US" sz="2400" b="1" u="sng" dirty="0" smtClean="0"/>
          </a:p>
          <a:p>
            <a:pPr marL="514350" indent="-514350" algn="l" rtl="0">
              <a:buNone/>
            </a:pPr>
            <a:endParaRPr lang="x-none" sz="2400" b="1" u="sng" dirty="0"/>
          </a:p>
        </p:txBody>
      </p:sp>
      <p:sp>
        <p:nvSpPr>
          <p:cNvPr id="4" name="Title 1"/>
          <p:cNvSpPr>
            <a:spLocks noGrp="1"/>
          </p:cNvSpPr>
          <p:nvPr>
            <p:ph type="title"/>
          </p:nvPr>
        </p:nvSpPr>
        <p:spPr/>
        <p:txBody>
          <a:bodyPr/>
          <a:lstStyle/>
          <a:p>
            <a:r>
              <a:rPr lang="en-US" dirty="0" smtClean="0"/>
              <a:t>Cost of equity</a:t>
            </a:r>
            <a:endParaRPr lang="x-none" dirty="0"/>
          </a:p>
        </p:txBody>
      </p:sp>
      <p:graphicFrame>
        <p:nvGraphicFramePr>
          <p:cNvPr id="1028" name="Object 4"/>
          <p:cNvGraphicFramePr>
            <a:graphicFrameLocks noChangeAspect="1"/>
          </p:cNvGraphicFramePr>
          <p:nvPr/>
        </p:nvGraphicFramePr>
        <p:xfrm>
          <a:off x="1600200" y="3810000"/>
          <a:ext cx="5181600" cy="987425"/>
        </p:xfrm>
        <a:graphic>
          <a:graphicData uri="http://schemas.openxmlformats.org/presentationml/2006/ole">
            <mc:AlternateContent xmlns:mc="http://schemas.openxmlformats.org/markup-compatibility/2006">
              <mc:Choice xmlns:v="urn:schemas-microsoft-com:vml" Requires="v">
                <p:oleObj spid="_x0000_s1036" name="Equation" r:id="rId3" imgW="825480" imgH="444240" progId="Equation.3">
                  <p:embed/>
                </p:oleObj>
              </mc:Choice>
              <mc:Fallback>
                <p:oleObj name="Equation" r:id="rId3" imgW="825480" imgH="44424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810000"/>
                        <a:ext cx="5181600" cy="987425"/>
                      </a:xfrm>
                      <a:prstGeom prst="rect">
                        <a:avLst/>
                      </a:prstGeom>
                      <a:solidFill>
                        <a:schemeClr val="bg1"/>
                      </a:solidFill>
                    </p:spPr>
                  </p:pic>
                </p:oleObj>
              </mc:Fallback>
            </mc:AlternateContent>
          </a:graphicData>
        </a:graphic>
      </p:graphicFrame>
      <p:sp>
        <p:nvSpPr>
          <p:cNvPr id="8" name="Title 1"/>
          <p:cNvSpPr txBox="1">
            <a:spLocks/>
          </p:cNvSpPr>
          <p:nvPr/>
        </p:nvSpPr>
        <p:spPr>
          <a:xfrm>
            <a:off x="228600" y="4953000"/>
            <a:ext cx="8229600" cy="1447800"/>
          </a:xfrm>
          <a:prstGeom prst="rect">
            <a:avLst/>
          </a:prstGeom>
        </p:spPr>
        <p:txBody>
          <a:bodyPr vert="horz" anchor="b">
            <a:normAutofit fontScale="90000" lnSpcReduction="20000"/>
          </a:bodyPr>
          <a:lstStyle/>
          <a:p>
            <a:pPr marL="0" marR="0" lvl="0" indent="0" algn="l" defTabSz="914400" rtl="1" eaLnBrk="1" fontAlgn="auto" latinLnBrk="0" hangingPunct="1">
              <a:lnSpc>
                <a:spcPct val="15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t>D</a:t>
            </a:r>
            <a:r>
              <a:rPr kumimoji="0" lang="en-US" sz="1400" b="0" i="0" u="none" strike="noStrike" kern="1200" cap="none" spc="0" normalizeH="0" baseline="0" noProof="0" dirty="0" smtClean="0">
                <a:ln>
                  <a:noFill/>
                </a:ln>
                <a:solidFill>
                  <a:schemeClr val="accent3">
                    <a:shade val="75000"/>
                  </a:schemeClr>
                </a:solidFill>
                <a:effectLst/>
                <a:uLnTx/>
                <a:uFillTx/>
                <a:latin typeface="+mj-lt"/>
                <a:ea typeface="+mj-ea"/>
                <a:cs typeface="+mj-cs"/>
              </a:rPr>
              <a:t>1</a:t>
            </a:r>
            <a: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t>: expected dividend for upcoming year</a:t>
            </a:r>
            <a:b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br>
            <a: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t>Po: current share price</a:t>
            </a:r>
            <a:b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br>
            <a:r>
              <a:rPr kumimoji="0" lang="en-US" sz="2400" b="0" i="0" u="none" strike="noStrike" kern="1200" cap="none" spc="0" normalizeH="0" baseline="0" noProof="0" dirty="0" smtClean="0">
                <a:ln>
                  <a:noFill/>
                </a:ln>
                <a:solidFill>
                  <a:schemeClr val="accent3">
                    <a:shade val="75000"/>
                  </a:schemeClr>
                </a:solidFill>
                <a:effectLst/>
                <a:uLnTx/>
                <a:uFillTx/>
                <a:latin typeface="+mj-lt"/>
                <a:ea typeface="+mj-ea"/>
                <a:cs typeface="+mj-cs"/>
              </a:rPr>
              <a:t>g: growth rate</a:t>
            </a:r>
            <a:endParaRPr kumimoji="0" lang="en-US" sz="24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graphicFrame>
        <p:nvGraphicFramePr>
          <p:cNvPr id="1029" name="Object 5"/>
          <p:cNvGraphicFramePr>
            <a:graphicFrameLocks noChangeAspect="1"/>
          </p:cNvGraphicFramePr>
          <p:nvPr/>
        </p:nvGraphicFramePr>
        <p:xfrm>
          <a:off x="1524000" y="2514600"/>
          <a:ext cx="5334000" cy="1041400"/>
        </p:xfrm>
        <a:graphic>
          <a:graphicData uri="http://schemas.openxmlformats.org/presentationml/2006/ole">
            <mc:AlternateContent xmlns:mc="http://schemas.openxmlformats.org/markup-compatibility/2006">
              <mc:Choice xmlns:v="urn:schemas-microsoft-com:vml" Requires="v">
                <p:oleObj spid="_x0000_s1037" name="Equation" r:id="rId5" imgW="749160" imgH="253800" progId="Equation.3">
                  <p:embed/>
                </p:oleObj>
              </mc:Choice>
              <mc:Fallback>
                <p:oleObj name="Equation" r:id="rId5" imgW="749160" imgH="2538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2514600"/>
                        <a:ext cx="5334000"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0-#ppt_w/2"/>
                                          </p:val>
                                        </p:tav>
                                        <p:tav tm="100000">
                                          <p:val>
                                            <p:strVal val="#ppt_x"/>
                                          </p:val>
                                        </p:tav>
                                      </p:tavLst>
                                    </p:anim>
                                    <p:anim calcmode="lin" valueType="num">
                                      <p:cBhvr additive="base">
                                        <p:cTn id="8"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 Page 465</a:t>
            </a:r>
            <a:endParaRPr lang="x-none" dirty="0"/>
          </a:p>
        </p:txBody>
      </p:sp>
      <p:sp>
        <p:nvSpPr>
          <p:cNvPr id="3" name="Content Placeholder 2"/>
          <p:cNvSpPr>
            <a:spLocks noGrp="1"/>
          </p:cNvSpPr>
          <p:nvPr>
            <p:ph sz="quarter" idx="1"/>
          </p:nvPr>
        </p:nvSpPr>
        <p:spPr>
          <a:xfrm>
            <a:off x="301752" y="1527048"/>
            <a:ext cx="8503920" cy="4873752"/>
          </a:xfrm>
        </p:spPr>
        <p:txBody>
          <a:bodyPr>
            <a:normAutofit fontScale="92500" lnSpcReduction="20000"/>
          </a:bodyPr>
          <a:lstStyle/>
          <a:p>
            <a:pPr algn="l" rtl="0">
              <a:lnSpc>
                <a:spcPct val="150000"/>
              </a:lnSpc>
            </a:pPr>
            <a:r>
              <a:rPr lang="en-US" sz="2400" dirty="0" err="1" smtClean="0"/>
              <a:t>Mullineaux</a:t>
            </a:r>
            <a:r>
              <a:rPr lang="en-US" sz="2400" dirty="0" smtClean="0"/>
              <a:t> Corporation has a target capital structure of 60 percent common stocks, 5 percent preferred stocks, and 35 percent debt. Its cost of equity is 14 percent, the cost of preferred stock is 6 percent, and the cost of debt is 8 percent. The relevant tax rate is 35 percent</a:t>
            </a:r>
          </a:p>
          <a:p>
            <a:pPr marL="457200" indent="-457200" algn="l" rtl="0">
              <a:lnSpc>
                <a:spcPct val="150000"/>
              </a:lnSpc>
              <a:buFont typeface="+mj-lt"/>
              <a:buAutoNum type="alphaUcPeriod"/>
            </a:pPr>
            <a:r>
              <a:rPr lang="en-US" sz="2400" dirty="0" smtClean="0"/>
              <a:t>What is the WACC?</a:t>
            </a:r>
          </a:p>
          <a:p>
            <a:pPr marL="457200" indent="-457200" algn="l" rtl="0">
              <a:lnSpc>
                <a:spcPct val="150000"/>
              </a:lnSpc>
              <a:buFont typeface="+mj-lt"/>
              <a:buAutoNum type="alphaUcPeriod"/>
            </a:pPr>
            <a:r>
              <a:rPr lang="en-US" sz="2400" dirty="0" smtClean="0"/>
              <a:t>The company’s president has approached you about </a:t>
            </a:r>
            <a:r>
              <a:rPr lang="en-US" sz="2400" dirty="0" err="1" smtClean="0"/>
              <a:t>Mullineaux’s</a:t>
            </a:r>
            <a:r>
              <a:rPr lang="en-US" sz="2400" dirty="0" smtClean="0"/>
              <a:t> capital structure. He wants to know why the company doesn’t use more preferred stock financing because its costs less than debt. What would you tell the president? </a:t>
            </a:r>
            <a:endParaRPr lang="x-none" sz="2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10 Page466</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err="1" smtClean="0"/>
              <a:t>Sixx</a:t>
            </a:r>
            <a:r>
              <a:rPr lang="en-US" sz="2400" dirty="0" smtClean="0"/>
              <a:t> AM Manufacturing has a target debt-equity ratio of 0.65. its cost of equity is 15 percent, and its cost of debt is 9 percent. If the tax rate is 35 percent, what is the company’s WACC?</a:t>
            </a:r>
            <a:endParaRPr lang="x-none" sz="24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11 Page 466</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err="1" smtClean="0"/>
              <a:t>Fama’s</a:t>
            </a:r>
            <a:r>
              <a:rPr lang="en-US" sz="2400" dirty="0" smtClean="0"/>
              <a:t> Llamas has a WACC of 8.9 percent. The company’s cost of  equity is 12 percent, and its pretax cost of debt is 7.9 percent. The tax rate is 35 percent. What is the company’s target debt-equity ratio?</a:t>
            </a:r>
            <a:endParaRPr lang="x-none" sz="24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12 Page 466</a:t>
            </a:r>
            <a:endParaRPr lang="x-none" dirty="0"/>
          </a:p>
        </p:txBody>
      </p:sp>
      <p:sp>
        <p:nvSpPr>
          <p:cNvPr id="3" name="Content Placeholder 2"/>
          <p:cNvSpPr>
            <a:spLocks noGrp="1"/>
          </p:cNvSpPr>
          <p:nvPr>
            <p:ph sz="quarter" idx="1"/>
          </p:nvPr>
        </p:nvSpPr>
        <p:spPr>
          <a:xfrm>
            <a:off x="301752" y="1527048"/>
            <a:ext cx="8503920" cy="5026152"/>
          </a:xfrm>
        </p:spPr>
        <p:txBody>
          <a:bodyPr>
            <a:normAutofit/>
          </a:bodyPr>
          <a:lstStyle/>
          <a:p>
            <a:pPr algn="l" rtl="0">
              <a:lnSpc>
                <a:spcPct val="150000"/>
              </a:lnSpc>
            </a:pPr>
            <a:r>
              <a:rPr lang="en-US" sz="2000" dirty="0" smtClean="0"/>
              <a:t>Filer Manufacturing has 11 million shares of common stock out standing. The current share price is 68$, and the book value per share is 6$. Filer Manufacturing also has two bond issues outstanding. The first bond issue has a face value of 70$ million, has a 7 percent coupon, and sells </a:t>
            </a:r>
            <a:r>
              <a:rPr lang="en-US" sz="2000" smtClean="0"/>
              <a:t>for 93 </a:t>
            </a:r>
            <a:r>
              <a:rPr lang="en-US" sz="2000" dirty="0" smtClean="0"/>
              <a:t>percent of par. The second issue has a face value of 55$ million, has an 8 percent coupon, and sells for 104 percent of par. The first issue matures in 21 years, the second in 6 years.</a:t>
            </a:r>
          </a:p>
          <a:p>
            <a:pPr marL="457200" indent="-457200" algn="l" rtl="0">
              <a:lnSpc>
                <a:spcPct val="150000"/>
              </a:lnSpc>
              <a:buFont typeface="+mj-lt"/>
              <a:buAutoNum type="alphaUcPeriod"/>
            </a:pPr>
            <a:r>
              <a:rPr lang="en-US" sz="2000" dirty="0" smtClean="0"/>
              <a:t>What  are Filer’s capital structure weights on a book value biases?</a:t>
            </a:r>
          </a:p>
          <a:p>
            <a:pPr marL="457200" indent="-457200" algn="l" rtl="0">
              <a:lnSpc>
                <a:spcPct val="150000"/>
              </a:lnSpc>
              <a:buFont typeface="+mj-lt"/>
              <a:buAutoNum type="alphaUcPeriod"/>
            </a:pPr>
            <a:r>
              <a:rPr lang="en-US" sz="2000" dirty="0" smtClean="0"/>
              <a:t>What  are Filer’s capital structure weights on a market value biases?</a:t>
            </a:r>
          </a:p>
          <a:p>
            <a:pPr marL="457200" indent="-457200" algn="l" rtl="0">
              <a:lnSpc>
                <a:spcPct val="150000"/>
              </a:lnSpc>
              <a:buFont typeface="+mj-lt"/>
              <a:buAutoNum type="alphaUcPeriod"/>
            </a:pPr>
            <a:r>
              <a:rPr lang="en-US" sz="2000" dirty="0" smtClean="0"/>
              <a:t>Which are more relevant, the book or market value weights? Why?</a:t>
            </a:r>
          </a:p>
          <a:p>
            <a:pPr marL="457200" indent="-457200" algn="l" rtl="0">
              <a:lnSpc>
                <a:spcPct val="150000"/>
              </a:lnSpc>
              <a:buFont typeface="+mj-lt"/>
              <a:buAutoNum type="alphaUcPeriod"/>
            </a:pPr>
            <a:endParaRPr lang="en-US" sz="2000" dirty="0" smtClean="0"/>
          </a:p>
          <a:p>
            <a:pPr marL="457200" indent="-457200" algn="l" rtl="0">
              <a:lnSpc>
                <a:spcPct val="150000"/>
              </a:lnSpc>
              <a:buFont typeface="+mj-lt"/>
              <a:buAutoNum type="alphaUcPeriod"/>
            </a:pPr>
            <a:endParaRPr lang="en-US" sz="2000" dirty="0" smtClean="0"/>
          </a:p>
          <a:p>
            <a:pPr marL="457200" indent="-457200" algn="l" rtl="0">
              <a:lnSpc>
                <a:spcPct val="150000"/>
              </a:lnSpc>
              <a:buFont typeface="+mj-lt"/>
              <a:buAutoNum type="alphaUcPeriod"/>
            </a:pPr>
            <a:endParaRPr lang="en-US" sz="2000" dirty="0" smtClean="0"/>
          </a:p>
          <a:p>
            <a:pPr marL="457200" indent="-457200" algn="l" rtl="0">
              <a:lnSpc>
                <a:spcPct val="150000"/>
              </a:lnSpc>
              <a:buFont typeface="+mj-lt"/>
              <a:buAutoNum type="alphaUcPeriod"/>
            </a:pPr>
            <a:endParaRPr lang="x-none" sz="20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18 Page 467</a:t>
            </a:r>
            <a:endParaRPr lang="x-none" dirty="0"/>
          </a:p>
        </p:txBody>
      </p:sp>
      <p:sp>
        <p:nvSpPr>
          <p:cNvPr id="3" name="Content Placeholder 2"/>
          <p:cNvSpPr>
            <a:spLocks noGrp="1"/>
          </p:cNvSpPr>
          <p:nvPr>
            <p:ph sz="quarter" idx="1"/>
          </p:nvPr>
        </p:nvSpPr>
        <p:spPr>
          <a:xfrm>
            <a:off x="301752" y="1527048"/>
            <a:ext cx="8503920" cy="4949952"/>
          </a:xfrm>
        </p:spPr>
        <p:txBody>
          <a:bodyPr>
            <a:normAutofit fontScale="77500" lnSpcReduction="20000"/>
          </a:bodyPr>
          <a:lstStyle/>
          <a:p>
            <a:pPr algn="l" rtl="0">
              <a:lnSpc>
                <a:spcPct val="150000"/>
              </a:lnSpc>
            </a:pPr>
            <a:r>
              <a:rPr lang="en-US" sz="2400" dirty="0" smtClean="0"/>
              <a:t>Suppose your company needs 20$million to build a new assembly line. Your target debt-equity ratio is .75. the flotation cost for new equity is 8 percent, but the flotation cost for debt is only 5 percent. Your boss decided to fund the project by borrowing money because the flotation costs are lower and the needed fund are relatively small.</a:t>
            </a:r>
          </a:p>
          <a:p>
            <a:pPr marL="457200" indent="-457200" algn="l" rtl="0">
              <a:lnSpc>
                <a:spcPct val="150000"/>
              </a:lnSpc>
              <a:buFont typeface="+mj-lt"/>
              <a:buAutoNum type="alphaUcPeriod"/>
            </a:pPr>
            <a:r>
              <a:rPr lang="en-US" sz="2400" dirty="0" smtClean="0"/>
              <a:t>What do you think about the rationale behind borrowing the entire amount?</a:t>
            </a:r>
          </a:p>
          <a:p>
            <a:pPr marL="457200" indent="-457200" algn="l" rtl="0">
              <a:lnSpc>
                <a:spcPct val="150000"/>
              </a:lnSpc>
              <a:buFont typeface="+mj-lt"/>
              <a:buAutoNum type="alphaUcPeriod"/>
            </a:pPr>
            <a:r>
              <a:rPr lang="en-US" sz="2400" dirty="0" smtClean="0"/>
              <a:t>What is your company weighted average flotation costs, assuming all equity is raised externally?</a:t>
            </a:r>
          </a:p>
          <a:p>
            <a:pPr marL="457200" indent="-457200" algn="l" rtl="0">
              <a:lnSpc>
                <a:spcPct val="150000"/>
              </a:lnSpc>
              <a:buFont typeface="+mj-lt"/>
              <a:buAutoNum type="alphaUcPeriod"/>
            </a:pPr>
            <a:r>
              <a:rPr lang="en-US" sz="2400" dirty="0" smtClean="0"/>
              <a:t>What is the true cost of building the new assembly line after taking flotation costs into account? Does it matter in this case that the entire amount is being raised from debt?</a:t>
            </a:r>
            <a:endParaRPr lang="x-none" sz="2400"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23 Page 468</a:t>
            </a:r>
            <a:endParaRPr lang="x-none" dirty="0"/>
          </a:p>
        </p:txBody>
      </p:sp>
      <p:sp>
        <p:nvSpPr>
          <p:cNvPr id="3" name="Content Placeholder 2"/>
          <p:cNvSpPr>
            <a:spLocks noGrp="1"/>
          </p:cNvSpPr>
          <p:nvPr>
            <p:ph sz="quarter" idx="1"/>
          </p:nvPr>
        </p:nvSpPr>
        <p:spPr/>
        <p:txBody>
          <a:bodyPr>
            <a:normAutofit fontScale="92500"/>
          </a:bodyPr>
          <a:lstStyle/>
          <a:p>
            <a:pPr algn="l" rtl="0">
              <a:lnSpc>
                <a:spcPct val="150000"/>
              </a:lnSpc>
            </a:pPr>
            <a:r>
              <a:rPr lang="en-US" sz="2400" dirty="0" smtClean="0"/>
              <a:t>Floyd industries stock has a beta of 1.5. the company just paid a dividend of .8$, and the dividends are expected to grow at 5 percent. The expected return of the market is 12 percent, and the Treasury bill are yielding 5.5 percent. The most recent stock price for Floyd is 61$.</a:t>
            </a:r>
          </a:p>
          <a:p>
            <a:pPr marL="457200" indent="-457200" algn="l" rtl="0">
              <a:lnSpc>
                <a:spcPct val="150000"/>
              </a:lnSpc>
              <a:buFont typeface="+mj-lt"/>
              <a:buAutoNum type="alphaUcPeriod"/>
            </a:pPr>
            <a:r>
              <a:rPr lang="en-US" sz="2400" dirty="0" smtClean="0"/>
              <a:t>Calculate the cost of equity using DCF method</a:t>
            </a:r>
          </a:p>
          <a:p>
            <a:pPr marL="457200" indent="-457200" algn="l" rtl="0">
              <a:lnSpc>
                <a:spcPct val="150000"/>
              </a:lnSpc>
              <a:buFont typeface="+mj-lt"/>
              <a:buAutoNum type="alphaUcPeriod"/>
            </a:pPr>
            <a:r>
              <a:rPr lang="en-US" sz="2400" dirty="0" smtClean="0"/>
              <a:t>Calculate the cost of equity using SML method</a:t>
            </a:r>
          </a:p>
          <a:p>
            <a:pPr marL="457200" indent="-457200" algn="l" rtl="0">
              <a:lnSpc>
                <a:spcPct val="150000"/>
              </a:lnSpc>
              <a:buFont typeface="+mj-lt"/>
              <a:buAutoNum type="alphaUcPeriod"/>
            </a:pPr>
            <a:r>
              <a:rPr lang="en-US" sz="2400" dirty="0" smtClean="0"/>
              <a:t>Why do you think your estimates in (a) and (b) are so different?</a:t>
            </a:r>
          </a:p>
          <a:p>
            <a:pPr marL="457200" indent="-457200" algn="l" rtl="0">
              <a:lnSpc>
                <a:spcPct val="150000"/>
              </a:lnSpc>
              <a:buFont typeface="+mj-lt"/>
              <a:buAutoNum type="alphaUcPeriod"/>
            </a:pPr>
            <a:endParaRPr lang="en-US"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p:txBody>
          <a:bodyPr>
            <a:normAutofit/>
          </a:bodyPr>
          <a:lstStyle/>
          <a:p>
            <a:pPr algn="l" rtl="0">
              <a:lnSpc>
                <a:spcPct val="150000"/>
              </a:lnSpc>
            </a:pPr>
            <a:r>
              <a:rPr lang="en-US" sz="2400" dirty="0" smtClean="0"/>
              <a:t>Suppose STC paid a dividend of 4$ per share last year. The stock is currently sells for 60 $ per share. You estimate that the dividend will grow steadily at a rate if 6% per year into the infinite future. What is the cost of equity for STC?</a:t>
            </a:r>
            <a:endParaRPr lang="x-none" sz="2400" dirty="0"/>
          </a:p>
        </p:txBody>
      </p:sp>
      <p:sp>
        <p:nvSpPr>
          <p:cNvPr id="7" name="Title 1"/>
          <p:cNvSpPr>
            <a:spLocks noGrp="1"/>
          </p:cNvSpPr>
          <p:nvPr>
            <p:ph type="title"/>
          </p:nvPr>
        </p:nvSpPr>
        <p:spPr>
          <a:xfrm>
            <a:off x="301752" y="307848"/>
            <a:ext cx="8534400" cy="758952"/>
          </a:xfrm>
        </p:spPr>
        <p:txBody>
          <a:bodyPr/>
          <a:lstStyle/>
          <a:p>
            <a:r>
              <a:rPr lang="en-US" dirty="0" smtClean="0"/>
              <a:t>Cost of equity</a:t>
            </a:r>
            <a:endParaRPr lang="x-non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Suppose that your company is </a:t>
            </a:r>
            <a:r>
              <a:rPr lang="en-US" sz="2400" u="sng" dirty="0" smtClean="0"/>
              <a:t>expected</a:t>
            </a:r>
            <a:r>
              <a:rPr lang="en-US" sz="2400" dirty="0" smtClean="0"/>
              <a:t> to pay a dividend of $1.50 per share next year. You bought the common stock for 20 and expect to sell it next year worth $25. What is your required rate of return?</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Cost of equity</a:t>
            </a:r>
            <a:endParaRPr lang="x-none"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856FF6-CD94-49E1-BB5E-5BEABA42337B}">
  <ds:schemaRefs>
    <ds:schemaRef ds:uri="http://schemas.microsoft.com/office/infopath/2007/PartnerControls"/>
    <ds:schemaRef ds:uri="http://purl.org/dc/terms/"/>
    <ds:schemaRef ds:uri="http://schemas.openxmlformats.org/package/2006/metadata/core-properties"/>
    <ds:schemaRef ds:uri="http://purl.org/dc/dcmitype/"/>
    <ds:schemaRef ds:uri="http://schemas.microsoft.com/office/2006/documentManagement/types"/>
    <ds:schemaRef ds:uri="http://www.w3.org/XML/1998/namespac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13A828F3-D2E6-4636-A217-E381008B72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807C34D-E6F1-4599-B7A5-24A46BD141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24232</TotalTime>
  <Words>3981</Words>
  <Application>Microsoft Office PowerPoint</Application>
  <PresentationFormat>On-screen Show (4:3)</PresentationFormat>
  <Paragraphs>345</Paragraphs>
  <Slides>75</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75</vt:i4>
      </vt:variant>
    </vt:vector>
  </HeadingPairs>
  <TitlesOfParts>
    <vt:vector size="78" baseType="lpstr">
      <vt:lpstr>Civic</vt:lpstr>
      <vt:lpstr>Equation</vt:lpstr>
      <vt:lpstr>Document</vt:lpstr>
      <vt:lpstr>COST OF CAPITAL</vt:lpstr>
      <vt:lpstr>Required return VS cost of capital</vt:lpstr>
      <vt:lpstr>Capital structure</vt:lpstr>
      <vt:lpstr>Cost of equity</vt:lpstr>
      <vt:lpstr>Cost of equity</vt:lpstr>
      <vt:lpstr>Reminder</vt:lpstr>
      <vt:lpstr>Cost of equity</vt:lpstr>
      <vt:lpstr>Cost of equity</vt:lpstr>
      <vt:lpstr>Cost of equity</vt:lpstr>
      <vt:lpstr>Cost of equity</vt:lpstr>
      <vt:lpstr>Cost of equity</vt:lpstr>
      <vt:lpstr>Cost of equity</vt:lpstr>
      <vt:lpstr>Cost of equity</vt:lpstr>
      <vt:lpstr>Cost of equity</vt:lpstr>
      <vt:lpstr>Cost of equity</vt:lpstr>
      <vt:lpstr>Cost of equity</vt:lpstr>
      <vt:lpstr>Cost of equity</vt:lpstr>
      <vt:lpstr>Ex 1 Page 465</vt:lpstr>
      <vt:lpstr>Ex3 Page 465</vt:lpstr>
      <vt:lpstr>Ex4 Page 465</vt:lpstr>
      <vt:lpstr>Reminder</vt:lpstr>
      <vt:lpstr>Cost of Debt</vt:lpstr>
      <vt:lpstr>Cost of Debt</vt:lpstr>
      <vt:lpstr>Cost of Debt</vt:lpstr>
      <vt:lpstr>Cost of Debt</vt:lpstr>
      <vt:lpstr>Cost of Debt</vt:lpstr>
      <vt:lpstr>Cost of Debt</vt:lpstr>
      <vt:lpstr>Cost of Debt</vt:lpstr>
      <vt:lpstr>Cost of debt</vt:lpstr>
      <vt:lpstr>Example</vt:lpstr>
      <vt:lpstr>Bonds</vt:lpstr>
      <vt:lpstr>Bonds</vt:lpstr>
      <vt:lpstr>Bond values and yields</vt:lpstr>
      <vt:lpstr>Bond values and yields</vt:lpstr>
      <vt:lpstr>Bond values and yields</vt:lpstr>
      <vt:lpstr>Cost of debt</vt:lpstr>
      <vt:lpstr>Cost of debt </vt:lpstr>
      <vt:lpstr>Cost of debt </vt:lpstr>
      <vt:lpstr>Cost of debt </vt:lpstr>
      <vt:lpstr>Cost of debt </vt:lpstr>
      <vt:lpstr>Cost of debt </vt:lpstr>
      <vt:lpstr>Cost of debt </vt:lpstr>
      <vt:lpstr>Cost of debt</vt:lpstr>
      <vt:lpstr>Cost of preferred stocks</vt:lpstr>
      <vt:lpstr>Cost of preferred stocks</vt:lpstr>
      <vt:lpstr>Example 14.3</vt:lpstr>
      <vt:lpstr>Ex5 Page 465</vt:lpstr>
      <vt:lpstr>Why Cost of Capital Is Important</vt:lpstr>
      <vt:lpstr>Reminder</vt:lpstr>
      <vt:lpstr>The Weighted Average Cost of Capital</vt:lpstr>
      <vt:lpstr>WACC</vt:lpstr>
      <vt:lpstr>WACC</vt:lpstr>
      <vt:lpstr>Capital Structure Weights</vt:lpstr>
      <vt:lpstr>Example: Capital Structure Weights</vt:lpstr>
      <vt:lpstr>Book value weights</vt:lpstr>
      <vt:lpstr>Book value weights</vt:lpstr>
      <vt:lpstr>Market-value Weights</vt:lpstr>
      <vt:lpstr>Market-value Weights</vt:lpstr>
      <vt:lpstr>Market versus book values</vt:lpstr>
      <vt:lpstr>Taxes and the WACC</vt:lpstr>
      <vt:lpstr>Example</vt:lpstr>
      <vt:lpstr>Example</vt:lpstr>
      <vt:lpstr>Ex 14.4</vt:lpstr>
      <vt:lpstr>What is WACC used for</vt:lpstr>
      <vt:lpstr>Drawbacks </vt:lpstr>
      <vt:lpstr>Flotation Costs- Basic Approach</vt:lpstr>
      <vt:lpstr>Example</vt:lpstr>
      <vt:lpstr>Example</vt:lpstr>
      <vt:lpstr>Flotation Costs &amp; NPV</vt:lpstr>
      <vt:lpstr>Ex 9 Page 465</vt:lpstr>
      <vt:lpstr>Ex 10 Page466</vt:lpstr>
      <vt:lpstr>Ex 11 Page 466</vt:lpstr>
      <vt:lpstr>EX 12 Page 466</vt:lpstr>
      <vt:lpstr>Ex 18 Page 467</vt:lpstr>
      <vt:lpstr>Ex 23 Page 468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Ghada</dc:creator>
  <cp:lastModifiedBy>Noha</cp:lastModifiedBy>
  <cp:revision>142</cp:revision>
  <dcterms:created xsi:type="dcterms:W3CDTF">2012-08-26T11:18:05Z</dcterms:created>
  <dcterms:modified xsi:type="dcterms:W3CDTF">2015-04-25T07:37:29Z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