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7" r:id="rId19"/>
    <p:sldId id="270" r:id="rId20"/>
    <p:sldId id="278" r:id="rId21"/>
    <p:sldId id="280" r:id="rId22"/>
    <p:sldId id="281" r:id="rId23"/>
    <p:sldId id="271" r:id="rId24"/>
    <p:sldId id="272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EE3926F-028B-4739-B120-0F88BB4FB11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51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51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51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4E9C5-B2EC-4206-B80C-2DC6557512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D323C-69C9-498F-8676-9CFF3428D9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9738B3-310F-46BD-9FF3-063475F99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عنوان وأربعة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523A85-F01D-4826-AFB0-862A10702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DB2C42-CD6C-4AAA-A20D-07C7F2DC60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95A473D-99E3-455E-AEC9-A175B6291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D8AC9-0727-404E-B98A-B2B04D0EB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04913-BFBD-4980-AD63-04A8A3118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4826A-63AD-490A-BC95-8A9C43286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FBF1F-0001-40E2-954C-F5722C9F2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725DF-0B96-4988-8D97-7BD39C4466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1CB6E-8A3A-4177-B585-912649416F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336D5-844A-4F26-96F1-481A613FA2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56C9-47A8-4DE1-93CC-F71C08429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BE4CAF6-9D67-4E60-81A0-A5588E6882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41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grpSp>
            <p:nvGrpSpPr>
              <p:cNvPr id="41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</p:grp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grpSp>
            <p:nvGrpSpPr>
              <p:cNvPr id="41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png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Program%20Files\Microsoft%20Office\Media\CntCD1\Sounds\FLMOON01.mid" TargetMode="External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gi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wmf"/><Relationship Id="rId5" Type="http://schemas.openxmlformats.org/officeDocument/2006/relationships/image" Target="../media/image52.gif"/><Relationship Id="rId4" Type="http://schemas.openxmlformats.org/officeDocument/2006/relationships/image" Target="../media/image5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7.wmf"/><Relationship Id="rId4" Type="http://schemas.openxmlformats.org/officeDocument/2006/relationships/image" Target="../media/image56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gif"/><Relationship Id="rId3" Type="http://schemas.openxmlformats.org/officeDocument/2006/relationships/image" Target="../media/image59.gi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gif"/><Relationship Id="rId5" Type="http://schemas.openxmlformats.org/officeDocument/2006/relationships/image" Target="../media/image61.gif"/><Relationship Id="rId4" Type="http://schemas.openxmlformats.org/officeDocument/2006/relationships/image" Target="../media/image60.gif"/><Relationship Id="rId9" Type="http://schemas.openxmlformats.org/officeDocument/2006/relationships/image" Target="../media/image6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gif"/><Relationship Id="rId7" Type="http://schemas.openxmlformats.org/officeDocument/2006/relationships/image" Target="../media/image13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gi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gi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752600"/>
            <a:ext cx="6400800" cy="2273300"/>
          </a:xfrm>
        </p:spPr>
        <p:txBody>
          <a:bodyPr/>
          <a:lstStyle/>
          <a:p>
            <a:r>
              <a:rPr lang="en-US" b="1" dirty="0"/>
              <a:t>COUNT AND </a:t>
            </a:r>
            <a:r>
              <a:rPr lang="en-US" b="1" dirty="0" smtClean="0"/>
              <a:t>NONCOUNT NOUNS</a:t>
            </a:r>
            <a:br>
              <a:rPr lang="en-US" b="1" dirty="0" smtClean="0"/>
            </a:br>
            <a:r>
              <a:rPr lang="en-US" sz="1600" b="1" dirty="0" smtClean="0"/>
              <a:t>Source: </a:t>
            </a:r>
            <a:r>
              <a:rPr lang="en-US" sz="1600" i="1" dirty="0" smtClean="0"/>
              <a:t>https://academics.utep.edu</a:t>
            </a:r>
            <a:endParaRPr lang="en-US" sz="16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Languages</a:t>
            </a:r>
          </a:p>
        </p:txBody>
      </p:sp>
      <p:pic>
        <p:nvPicPr>
          <p:cNvPr id="38916" name="Picture 4" descr="j0104942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905000"/>
            <a:ext cx="1812925" cy="884238"/>
          </a:xfrm>
        </p:spPr>
      </p:pic>
      <p:pic>
        <p:nvPicPr>
          <p:cNvPr id="38918" name="Picture 6" descr="j0104652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324600" y="2362200"/>
            <a:ext cx="1812925" cy="490538"/>
          </a:xfrm>
        </p:spPr>
      </p:pic>
      <p:pic>
        <p:nvPicPr>
          <p:cNvPr id="38920" name="Picture 8" descr="j0104644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352800" y="3962400"/>
            <a:ext cx="1827213" cy="495300"/>
          </a:xfrm>
        </p:spPr>
      </p:pic>
      <p:pic>
        <p:nvPicPr>
          <p:cNvPr id="38922" name="Picture 10" descr="j0104630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019800" y="762000"/>
            <a:ext cx="1806575" cy="800100"/>
          </a:xfrm>
        </p:spPr>
      </p:pic>
      <p:pic>
        <p:nvPicPr>
          <p:cNvPr id="38924" name="Picture 12" descr="j0104624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3429000"/>
            <a:ext cx="1827213" cy="796925"/>
          </a:xfrm>
          <a:prstGeom prst="rect">
            <a:avLst/>
          </a:prstGeom>
          <a:noFill/>
        </p:spPr>
      </p:pic>
      <p:pic>
        <p:nvPicPr>
          <p:cNvPr id="38925" name="Picture 13" descr="j0104618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609600"/>
            <a:ext cx="1827213" cy="801688"/>
          </a:xfrm>
          <a:prstGeom prst="rect">
            <a:avLst/>
          </a:prstGeom>
          <a:noFill/>
        </p:spPr>
      </p:pic>
      <p:pic>
        <p:nvPicPr>
          <p:cNvPr id="38926" name="Picture 14" descr="j010462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5181600"/>
            <a:ext cx="1822450" cy="762000"/>
          </a:xfrm>
          <a:prstGeom prst="rect">
            <a:avLst/>
          </a:prstGeom>
          <a:noFill/>
        </p:spPr>
      </p:pic>
      <p:pic>
        <p:nvPicPr>
          <p:cNvPr id="38927" name="Picture 15" descr="j0089194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4495800"/>
            <a:ext cx="1784350" cy="1784350"/>
          </a:xfrm>
          <a:prstGeom prst="rect">
            <a:avLst/>
          </a:prstGeom>
          <a:noFill/>
        </p:spPr>
      </p:pic>
      <p:pic>
        <p:nvPicPr>
          <p:cNvPr id="38928" name="Picture 16" descr="j0089208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2800" y="1981200"/>
            <a:ext cx="1784350" cy="1784350"/>
          </a:xfrm>
          <a:prstGeom prst="rect">
            <a:avLst/>
          </a:prstGeom>
          <a:noFill/>
        </p:spPr>
      </p:pic>
      <p:pic>
        <p:nvPicPr>
          <p:cNvPr id="38929" name="Picture 17" descr="j0089188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0" y="3352800"/>
            <a:ext cx="1784350" cy="1784350"/>
          </a:xfrm>
          <a:prstGeom prst="rect">
            <a:avLst/>
          </a:prstGeom>
          <a:noFill/>
        </p:spPr>
      </p:pic>
      <p:pic>
        <p:nvPicPr>
          <p:cNvPr id="38930" name="FLMOON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634" fill="hold"/>
                                        <p:tgtEl>
                                          <p:spTgt spid="389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3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3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Fields of Study</a:t>
            </a:r>
          </a:p>
        </p:txBody>
      </p:sp>
      <p:pic>
        <p:nvPicPr>
          <p:cNvPr id="44036" name="Picture 4" descr="j018616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60563" y="1828800"/>
            <a:ext cx="1222375" cy="1752600"/>
          </a:xfrm>
        </p:spPr>
      </p:pic>
      <p:pic>
        <p:nvPicPr>
          <p:cNvPr id="44038" name="Picture 6" descr="j03103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3238" y="2028825"/>
            <a:ext cx="1825625" cy="1352550"/>
          </a:xfrm>
        </p:spPr>
      </p:pic>
      <p:pic>
        <p:nvPicPr>
          <p:cNvPr id="44040" name="Picture 8" descr="j03467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905000" y="3962400"/>
            <a:ext cx="1506538" cy="1752600"/>
          </a:xfrm>
        </p:spPr>
      </p:pic>
      <p:pic>
        <p:nvPicPr>
          <p:cNvPr id="44042" name="Picture 10" descr="j009007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638800" y="3810000"/>
            <a:ext cx="1412875" cy="1752600"/>
          </a:xfrm>
        </p:spPr>
      </p:pic>
      <p:pic>
        <p:nvPicPr>
          <p:cNvPr id="44044" name="Picture 12" descr="j02054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67150" y="2905125"/>
            <a:ext cx="1409700" cy="104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Recreation</a:t>
            </a:r>
          </a:p>
        </p:txBody>
      </p:sp>
      <p:pic>
        <p:nvPicPr>
          <p:cNvPr id="49156" name="Picture 4" descr="j0282774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62150" y="1828800"/>
            <a:ext cx="1219200" cy="1485900"/>
          </a:xfrm>
        </p:spPr>
      </p:pic>
      <p:pic>
        <p:nvPicPr>
          <p:cNvPr id="49161" name="Picture 9" descr="j0282777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57875" y="1524000"/>
            <a:ext cx="2143125" cy="1790700"/>
          </a:xfrm>
        </p:spPr>
      </p:pic>
      <p:pic>
        <p:nvPicPr>
          <p:cNvPr id="49163" name="Picture 11" descr="j019907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911350" y="3733800"/>
            <a:ext cx="1320800" cy="1752600"/>
          </a:xfrm>
        </p:spPr>
      </p:pic>
      <p:pic>
        <p:nvPicPr>
          <p:cNvPr id="49165" name="Picture 13" descr="j0296920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715000" y="3810000"/>
            <a:ext cx="2209800" cy="1828800"/>
          </a:xfrm>
        </p:spPr>
      </p:pic>
      <p:pic>
        <p:nvPicPr>
          <p:cNvPr id="49167" name="Picture 15" descr="j028735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68725" y="2806700"/>
            <a:ext cx="1604963" cy="124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Activities</a:t>
            </a:r>
          </a:p>
        </p:txBody>
      </p:sp>
      <p:pic>
        <p:nvPicPr>
          <p:cNvPr id="54276" name="Picture 4" descr="j028102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600200"/>
            <a:ext cx="2108200" cy="1752600"/>
          </a:xfrm>
        </p:spPr>
      </p:pic>
      <p:pic>
        <p:nvPicPr>
          <p:cNvPr id="54278" name="Picture 6" descr="j0296998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1524000"/>
            <a:ext cx="2362200" cy="2057400"/>
          </a:xfrm>
        </p:spPr>
      </p:pic>
      <p:pic>
        <p:nvPicPr>
          <p:cNvPr id="54280" name="Picture 8" descr="j028356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0" y="3581400"/>
            <a:ext cx="1905000" cy="2286000"/>
          </a:xfrm>
        </p:spPr>
      </p:pic>
      <p:pic>
        <p:nvPicPr>
          <p:cNvPr id="54282" name="Picture 10" descr="j034664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638800" y="3962400"/>
            <a:ext cx="20574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Natural Phenomena</a:t>
            </a:r>
          </a:p>
        </p:txBody>
      </p:sp>
      <p:pic>
        <p:nvPicPr>
          <p:cNvPr id="59396" name="Picture 4" descr="j029382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209800"/>
            <a:ext cx="1665288" cy="1752600"/>
          </a:xfrm>
        </p:spPr>
      </p:pic>
      <p:pic>
        <p:nvPicPr>
          <p:cNvPr id="59399" name="Picture 7" descr="j0189251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04800"/>
            <a:ext cx="1600200" cy="1752600"/>
          </a:xfrm>
        </p:spPr>
      </p:pic>
      <p:pic>
        <p:nvPicPr>
          <p:cNvPr id="59401" name="Picture 9" descr="j0189255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1066800"/>
            <a:ext cx="952500" cy="952500"/>
          </a:xfrm>
        </p:spPr>
      </p:pic>
      <p:pic>
        <p:nvPicPr>
          <p:cNvPr id="59403" name="Picture 11" descr="j0213512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257800" y="4267200"/>
            <a:ext cx="1828800" cy="1981200"/>
          </a:xfrm>
        </p:spPr>
      </p:pic>
      <p:pic>
        <p:nvPicPr>
          <p:cNvPr id="59405" name="Picture 13" descr="j028322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2590800"/>
            <a:ext cx="1409700" cy="1276350"/>
          </a:xfrm>
          <a:prstGeom prst="rect">
            <a:avLst/>
          </a:prstGeom>
          <a:noFill/>
        </p:spPr>
      </p:pic>
      <p:pic>
        <p:nvPicPr>
          <p:cNvPr id="59406" name="Picture 14" descr="j02310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2133600"/>
            <a:ext cx="1997075" cy="1997075"/>
          </a:xfrm>
          <a:prstGeom prst="rect">
            <a:avLst/>
          </a:prstGeom>
          <a:noFill/>
        </p:spPr>
      </p:pic>
      <p:pic>
        <p:nvPicPr>
          <p:cNvPr id="59407" name="Picture 15" descr="j021349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5200" y="-228600"/>
            <a:ext cx="1028700" cy="1209675"/>
          </a:xfrm>
          <a:prstGeom prst="rect">
            <a:avLst/>
          </a:prstGeom>
          <a:noFill/>
        </p:spPr>
      </p:pic>
      <p:pic>
        <p:nvPicPr>
          <p:cNvPr id="59408" name="Picture 16" descr="j03466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4724400"/>
            <a:ext cx="1547813" cy="154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43" name="Rectangle 19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95400"/>
          </a:xfrm>
        </p:spPr>
        <p:txBody>
          <a:bodyPr/>
          <a:lstStyle/>
          <a:p>
            <a:r>
              <a:rPr lang="en-US" sz="3600"/>
              <a:t>Expressions of Quantity for Count nouns</a:t>
            </a:r>
          </a:p>
        </p:txBody>
      </p:sp>
      <p:sp>
        <p:nvSpPr>
          <p:cNvPr id="77848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696200" cy="4419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 smtClean="0"/>
              <a:t>One, two…etc.</a:t>
            </a:r>
            <a:endParaRPr lang="en-US" sz="28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Each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Every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 smtClean="0"/>
              <a:t>A </a:t>
            </a:r>
            <a:r>
              <a:rPr lang="en-US" sz="2800" b="1" dirty="0"/>
              <a:t>couple of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A few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Many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Several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 dirty="0"/>
              <a:t>A number 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Expressions of quantity for noncount nouns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b="1" dirty="0"/>
          </a:p>
          <a:p>
            <a:pPr algn="ctr">
              <a:buFontTx/>
              <a:buNone/>
            </a:pPr>
            <a:endParaRPr lang="en-US" b="1" dirty="0"/>
          </a:p>
          <a:p>
            <a:pPr algn="ctr">
              <a:buFontTx/>
              <a:buNone/>
            </a:pPr>
            <a:r>
              <a:rPr lang="en-US" b="1" dirty="0"/>
              <a:t>A </a:t>
            </a:r>
            <a:r>
              <a:rPr lang="en-US" b="1" dirty="0" smtClean="0"/>
              <a:t>little  </a:t>
            </a:r>
            <a:endParaRPr lang="en-US" b="1" dirty="0"/>
          </a:p>
          <a:p>
            <a:pPr algn="ctr">
              <a:buFontTx/>
              <a:buNone/>
            </a:pPr>
            <a:r>
              <a:rPr lang="en-US" b="1" dirty="0" smtClean="0"/>
              <a:t>Much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524000"/>
          </a:xfrm>
        </p:spPr>
        <p:txBody>
          <a:bodyPr/>
          <a:lstStyle/>
          <a:p>
            <a:r>
              <a:rPr lang="en-US" sz="3600"/>
              <a:t>Expressions of quantity for both count and noncount nouns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696200" cy="4038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/>
              <a:t>no</a:t>
            </a:r>
          </a:p>
          <a:p>
            <a:pPr algn="ctr">
              <a:buFontTx/>
              <a:buNone/>
            </a:pPr>
            <a:r>
              <a:rPr lang="en-US" b="1"/>
              <a:t>Some/any</a:t>
            </a:r>
          </a:p>
          <a:p>
            <a:pPr algn="ctr">
              <a:buFontTx/>
              <a:buNone/>
            </a:pPr>
            <a:r>
              <a:rPr lang="en-US" b="1"/>
              <a:t>A lot of/lots of</a:t>
            </a:r>
          </a:p>
          <a:p>
            <a:pPr algn="ctr">
              <a:buFontTx/>
              <a:buNone/>
            </a:pPr>
            <a:r>
              <a:rPr lang="en-US" b="1"/>
              <a:t>Plenty of</a:t>
            </a:r>
          </a:p>
          <a:p>
            <a:pPr algn="ctr">
              <a:buFontTx/>
              <a:buNone/>
            </a:pPr>
            <a:r>
              <a:rPr lang="en-US" b="1"/>
              <a:t>Most </a:t>
            </a:r>
          </a:p>
          <a:p>
            <a:pPr algn="ctr">
              <a:buFontTx/>
              <a:buNone/>
            </a:pPr>
            <a:r>
              <a:rPr lang="en-US" b="1"/>
              <a:t>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696200" cy="5105400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pPr algn="ctr"/>
            <a:r>
              <a:rPr lang="en-US" sz="2400" b="1" dirty="0" smtClean="0"/>
              <a:t>COUNT AND NONCOUNT NOUNS (summary)</a:t>
            </a:r>
            <a:endParaRPr lang="ar-SA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093" y="1156570"/>
            <a:ext cx="8111613" cy="509183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6870700" cy="1219200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Definite &amp; Indefinite Articles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8153400" cy="5334000"/>
          </a:xfrm>
        </p:spPr>
        <p:txBody>
          <a:bodyPr/>
          <a:lstStyle/>
          <a:p>
            <a:r>
              <a:rPr lang="en-US" sz="2800" dirty="0" smtClean="0"/>
              <a:t>The indefinite articles (a/an) are </a:t>
            </a:r>
            <a:r>
              <a:rPr lang="en-US" sz="2800" dirty="0"/>
              <a:t>used to </a:t>
            </a:r>
            <a:r>
              <a:rPr lang="en-US" sz="2800" dirty="0" smtClean="0"/>
              <a:t>refer to a generalization or a thing or an idea for the first time.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- I ate a banana.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- There’s an ambulance outside.</a:t>
            </a:r>
          </a:p>
          <a:p>
            <a:r>
              <a:rPr lang="en-US" sz="2800" dirty="0" smtClean="0"/>
              <a:t>(a/an) are only used with singular count nouns.</a:t>
            </a:r>
            <a:endParaRPr lang="en-US" sz="2800" dirty="0"/>
          </a:p>
          <a:p>
            <a:r>
              <a:rPr lang="en-US" sz="2800" b="1" dirty="0" smtClean="0"/>
              <a:t>Nothing</a:t>
            </a:r>
            <a:r>
              <a:rPr lang="en-US" sz="2800" dirty="0" smtClean="0"/>
              <a:t> </a:t>
            </a:r>
            <a:r>
              <a:rPr lang="en-US" sz="2800" dirty="0"/>
              <a:t>is used for plural nouns and </a:t>
            </a:r>
            <a:r>
              <a:rPr lang="en-US" sz="2800" dirty="0" err="1"/>
              <a:t>noncount</a:t>
            </a:r>
            <a:r>
              <a:rPr lang="en-US" sz="2800" dirty="0"/>
              <a:t> </a:t>
            </a:r>
            <a:r>
              <a:rPr lang="en-US" sz="2800" dirty="0" smtClean="0"/>
              <a:t>nouns.</a:t>
            </a:r>
            <a:endParaRPr lang="en-US" sz="2800" dirty="0"/>
          </a:p>
          <a:p>
            <a:pPr>
              <a:buFontTx/>
              <a:buNone/>
            </a:pPr>
            <a:r>
              <a:rPr lang="en-US" sz="2800" dirty="0" smtClean="0"/>
              <a:t>    	- Bananas </a:t>
            </a:r>
            <a:r>
              <a:rPr lang="en-US" sz="2800" dirty="0"/>
              <a:t>are yellow.</a:t>
            </a:r>
          </a:p>
          <a:p>
            <a:pPr>
              <a:buFontTx/>
              <a:buNone/>
            </a:pPr>
            <a:r>
              <a:rPr lang="en-US" sz="2800" dirty="0" smtClean="0"/>
              <a:t>    	- Fruit </a:t>
            </a:r>
            <a:r>
              <a:rPr lang="en-US" sz="2800" dirty="0"/>
              <a:t>is good for you. </a:t>
            </a:r>
          </a:p>
        </p:txBody>
      </p:sp>
      <p:pic>
        <p:nvPicPr>
          <p:cNvPr id="64525" name="Picture 13" descr="j022377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5029200"/>
            <a:ext cx="1238250" cy="904875"/>
          </a:xfrm>
          <a:prstGeom prst="rect">
            <a:avLst/>
          </a:prstGeom>
          <a:noFill/>
        </p:spPr>
      </p:pic>
      <p:pic>
        <p:nvPicPr>
          <p:cNvPr id="9" name="Picture 31" descr="j02153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438400"/>
            <a:ext cx="1554163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NONCOUNT NOUNS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Whole groups or whole masses.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Furniture, coffee and sugar.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Abstract concepts.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Love, wisdom, spirituality.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Phenomenon of Nature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	Sunshine, rain, snow.</a:t>
            </a:r>
          </a:p>
        </p:txBody>
      </p:sp>
      <p:pic>
        <p:nvPicPr>
          <p:cNvPr id="6148" name="Picture 4" descr="j0113008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0" y="1600200"/>
            <a:ext cx="1169988" cy="1752600"/>
          </a:xfrm>
        </p:spPr>
      </p:pic>
      <p:pic>
        <p:nvPicPr>
          <p:cNvPr id="6150" name="Picture 6" descr="j0173999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2895600"/>
            <a:ext cx="1524000" cy="1524000"/>
          </a:xfrm>
        </p:spPr>
      </p:pic>
      <p:pic>
        <p:nvPicPr>
          <p:cNvPr id="6152" name="Picture 8" descr="j02127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724400"/>
            <a:ext cx="1663700" cy="181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66800"/>
          </a:xfrm>
        </p:spPr>
        <p:txBody>
          <a:bodyPr/>
          <a:lstStyle/>
          <a:p>
            <a:r>
              <a:rPr lang="en-US" sz="4000" dirty="0" smtClean="0"/>
              <a:t>Indefinite Articles (a/an)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71" y="1757362"/>
            <a:ext cx="2409825" cy="189547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429000"/>
            <a:ext cx="3771900" cy="2209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3. </a:t>
            </a:r>
            <a:r>
              <a:rPr lang="en-US" sz="2400" dirty="0">
                <a:solidFill>
                  <a:srgbClr val="0070C0"/>
                </a:solidFill>
              </a:rPr>
              <a:t>In exclamation with what + </a:t>
            </a:r>
            <a:r>
              <a:rPr lang="en-US" sz="2400" dirty="0" smtClean="0">
                <a:solidFill>
                  <a:srgbClr val="0070C0"/>
                </a:solidFill>
              </a:rPr>
              <a:t>noun: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/>
                </a:solidFill>
              </a:rPr>
              <a:t>What 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6"/>
                </a:solidFill>
              </a:rPr>
              <a:t> lovely day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/>
                </a:solidFill>
              </a:rPr>
              <a:t>What 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6"/>
                </a:solidFill>
              </a:rPr>
              <a:t> pity!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3771900" cy="4343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1. With Professions</a:t>
            </a:r>
            <a:r>
              <a:rPr lang="en-US" sz="2800" dirty="0" smtClean="0">
                <a:solidFill>
                  <a:srgbClr val="0070C0"/>
                </a:solidFill>
              </a:rPr>
              <a:t>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She’s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teacher.</a:t>
            </a:r>
          </a:p>
          <a:p>
            <a:pPr marL="0" indent="0">
              <a:buNone/>
            </a:pPr>
            <a:r>
              <a:rPr lang="en-US" dirty="0" smtClean="0"/>
              <a:t>- I am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student.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610100" y="1295400"/>
            <a:ext cx="3771900" cy="196867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2. </a:t>
            </a:r>
            <a:r>
              <a:rPr lang="en-US" sz="2400" dirty="0">
                <a:solidFill>
                  <a:srgbClr val="0070C0"/>
                </a:solidFill>
              </a:rPr>
              <a:t>W</a:t>
            </a:r>
            <a:r>
              <a:rPr lang="en-US" sz="2400" dirty="0">
                <a:solidFill>
                  <a:srgbClr val="0070C0"/>
                </a:solidFill>
              </a:rPr>
              <a:t>ith some expressions of </a:t>
            </a:r>
            <a:r>
              <a:rPr lang="en-US" sz="2400" dirty="0" smtClean="0">
                <a:solidFill>
                  <a:srgbClr val="0070C0"/>
                </a:solidFill>
              </a:rPr>
              <a:t>quantity: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2"/>
                </a:solidFill>
              </a:rPr>
              <a:t> little   - 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2"/>
                </a:solidFill>
              </a:rPr>
              <a:t> couple of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2"/>
                </a:solidFill>
              </a:rPr>
              <a:t> few    - </a:t>
            </a:r>
            <a:r>
              <a:rPr lang="en-US" sz="2400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accent2"/>
                </a:solidFill>
              </a:rPr>
              <a:t> pair of </a:t>
            </a: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71976"/>
            <a:ext cx="3100076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03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70700" cy="1066800"/>
          </a:xfrm>
        </p:spPr>
        <p:txBody>
          <a:bodyPr/>
          <a:lstStyle/>
          <a:p>
            <a:r>
              <a:rPr lang="en-US" dirty="0" smtClean="0"/>
              <a:t>Definite Article (the)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71" y="1757362"/>
            <a:ext cx="2409825" cy="189547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429000"/>
            <a:ext cx="3771900" cy="2590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3. </a:t>
            </a:r>
            <a:r>
              <a:rPr lang="en-US" sz="2400" dirty="0" smtClean="0">
                <a:solidFill>
                  <a:srgbClr val="0070C0"/>
                </a:solidFill>
              </a:rPr>
              <a:t>With superlative adjectives: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/>
                </a:solidFill>
              </a:rPr>
              <a:t>He’s </a:t>
            </a:r>
            <a:r>
              <a:rPr lang="en-US" sz="2400" dirty="0" smtClean="0">
                <a:solidFill>
                  <a:schemeClr val="tx2"/>
                </a:solidFill>
              </a:rPr>
              <a:t>the</a:t>
            </a:r>
            <a:r>
              <a:rPr lang="en-US" sz="2400" dirty="0" smtClean="0">
                <a:solidFill>
                  <a:schemeClr val="accent6"/>
                </a:solidFill>
              </a:rPr>
              <a:t> rich</a:t>
            </a:r>
            <a:r>
              <a:rPr lang="en-US" sz="2400" u="sng" dirty="0" smtClean="0">
                <a:solidFill>
                  <a:schemeClr val="accent6"/>
                </a:solidFill>
              </a:rPr>
              <a:t>est</a:t>
            </a:r>
            <a:r>
              <a:rPr lang="en-US" sz="2400" dirty="0" smtClean="0">
                <a:solidFill>
                  <a:schemeClr val="accent6"/>
                </a:solidFill>
              </a:rPr>
              <a:t> man in the world.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/>
                </a:solidFill>
              </a:rPr>
              <a:t>James is </a:t>
            </a:r>
            <a:r>
              <a:rPr lang="en-US" sz="2400" dirty="0" smtClean="0">
                <a:solidFill>
                  <a:schemeClr val="tx2"/>
                </a:solidFill>
              </a:rPr>
              <a:t>the</a:t>
            </a:r>
            <a:r>
              <a:rPr lang="en-US" sz="2400" dirty="0" smtClean="0">
                <a:solidFill>
                  <a:schemeClr val="accent6"/>
                </a:solidFill>
              </a:rPr>
              <a:t> old</a:t>
            </a:r>
            <a:r>
              <a:rPr lang="en-US" sz="2400" u="sng" dirty="0" smtClean="0">
                <a:solidFill>
                  <a:schemeClr val="accent6"/>
                </a:solidFill>
              </a:rPr>
              <a:t>est</a:t>
            </a:r>
            <a:r>
              <a:rPr lang="en-US" sz="2400" dirty="0" smtClean="0">
                <a:solidFill>
                  <a:schemeClr val="accent6"/>
                </a:solidFill>
              </a:rPr>
              <a:t> in the class.</a:t>
            </a:r>
          </a:p>
          <a:p>
            <a:pPr>
              <a:buFontTx/>
              <a:buChar char="-"/>
            </a:pP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0"/>
            <a:ext cx="3771900" cy="3810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Before Landmarks (rivers, seas, hotels, museums, and newspapers):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/>
              <a:t> Times river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The</a:t>
            </a:r>
            <a:r>
              <a:rPr lang="en-US" dirty="0" smtClean="0"/>
              <a:t> Ritz Carlton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610100" y="1295400"/>
            <a:ext cx="3771900" cy="196867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2. </a:t>
            </a:r>
            <a:r>
              <a:rPr lang="en-US" sz="2400" dirty="0" smtClean="0">
                <a:solidFill>
                  <a:srgbClr val="0070C0"/>
                </a:solidFill>
              </a:rPr>
              <a:t>If there is only one of something (something or someone specific: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2"/>
                </a:solidFill>
              </a:rPr>
              <a:t>The</a:t>
            </a:r>
            <a:r>
              <a:rPr lang="en-US" sz="2400" dirty="0" smtClean="0">
                <a:solidFill>
                  <a:schemeClr val="accent2"/>
                </a:solidFill>
              </a:rPr>
              <a:t> King   - </a:t>
            </a:r>
            <a:r>
              <a:rPr lang="en-US" sz="2400" dirty="0" smtClean="0">
                <a:solidFill>
                  <a:schemeClr val="tx2"/>
                </a:solidFill>
              </a:rPr>
              <a:t>The</a:t>
            </a:r>
            <a:r>
              <a:rPr lang="en-US" sz="2400" dirty="0" smtClean="0">
                <a:solidFill>
                  <a:schemeClr val="accent2"/>
                </a:solidFill>
              </a:rPr>
              <a:t> sun</a:t>
            </a:r>
          </a:p>
        </p:txBody>
      </p:sp>
    </p:spTree>
    <p:extLst>
      <p:ext uri="{BB962C8B-B14F-4D97-AF65-F5344CB8AC3E}">
        <p14:creationId xmlns:p14="http://schemas.microsoft.com/office/powerpoint/2010/main" val="4172918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70700" cy="1066800"/>
          </a:xfrm>
        </p:spPr>
        <p:txBody>
          <a:bodyPr/>
          <a:lstStyle/>
          <a:p>
            <a:r>
              <a:rPr lang="en-US" dirty="0" smtClean="0"/>
              <a:t>When to use NO article?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46600" y="4495800"/>
            <a:ext cx="3835400" cy="1828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4. In exclamation with what + UC noun.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accent6"/>
                </a:solidFill>
              </a:rPr>
              <a:t>What great Information you have.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327237"/>
            <a:ext cx="3771900" cy="1905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AutoNum type="arabicPeriod"/>
            </a:pPr>
            <a:r>
              <a:rPr lang="en-US" sz="2400" dirty="0">
                <a:solidFill>
                  <a:srgbClr val="0070C0"/>
                </a:solidFill>
              </a:rPr>
              <a:t>Before plural and uncountable nouns.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I like </a:t>
            </a:r>
            <a:r>
              <a:rPr lang="en-US" sz="2400" dirty="0" smtClean="0"/>
              <a:t>potato</a:t>
            </a:r>
            <a:r>
              <a:rPr lang="en-US" sz="2400" u="sng" dirty="0" smtClean="0"/>
              <a:t>es.</a:t>
            </a:r>
          </a:p>
          <a:p>
            <a:pPr marL="0" indent="0">
              <a:buNone/>
            </a:pPr>
            <a:r>
              <a:rPr lang="en-US" sz="2400" dirty="0" smtClean="0"/>
              <a:t>-  </a:t>
            </a:r>
            <a:r>
              <a:rPr lang="en-US" sz="2400" u="sng" dirty="0" smtClean="0"/>
              <a:t>Milk</a:t>
            </a:r>
            <a:r>
              <a:rPr lang="en-US" sz="2400" dirty="0" smtClean="0"/>
              <a:t> is good for you.</a:t>
            </a:r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610100" y="1295400"/>
            <a:ext cx="3771900" cy="3048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2. </a:t>
            </a:r>
            <a:r>
              <a:rPr lang="en-US" sz="2400" dirty="0" smtClean="0">
                <a:solidFill>
                  <a:srgbClr val="0070C0"/>
                </a:solidFill>
              </a:rPr>
              <a:t>Before towns, countries, streets, languages, magazines, meals, airports, stations and mountains. 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I’ve just had lunch.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</a:rPr>
              <a:t>I bought Al-Riyadh </a:t>
            </a:r>
            <a:r>
              <a:rPr lang="en-US" sz="2400" dirty="0" err="1" smtClean="0">
                <a:solidFill>
                  <a:schemeClr val="tx1"/>
                </a:solidFill>
              </a:rPr>
              <a:t>newpaper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 smtClean="0">
              <a:solidFill>
                <a:schemeClr val="accent2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609600" y="3352800"/>
            <a:ext cx="3771900" cy="2667000"/>
          </a:xfrm>
          <a:prstGeom prst="rect">
            <a:avLst/>
          </a:prstGeom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2400" dirty="0">
                <a:solidFill>
                  <a:srgbClr val="0070C0"/>
                </a:solidFill>
              </a:rPr>
              <a:t>3. </a:t>
            </a:r>
            <a:r>
              <a:rPr lang="en-US" sz="2400" dirty="0">
                <a:solidFill>
                  <a:srgbClr val="0070C0"/>
                </a:solidFill>
              </a:rPr>
              <a:t>With the following</a:t>
            </a:r>
            <a:r>
              <a:rPr lang="en-US" sz="2400" dirty="0" smtClean="0">
                <a:solidFill>
                  <a:srgbClr val="0070C0"/>
                </a:solidFill>
              </a:rPr>
              <a:t>: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chemeClr val="accent6"/>
                </a:solidFill>
              </a:rPr>
              <a:t>at home – in/to bed – at/to work – at/to school – at/to university – by bus – by plane – by train – by car – on foot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21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62000"/>
          </a:xfrm>
        </p:spPr>
        <p:txBody>
          <a:bodyPr/>
          <a:lstStyle/>
          <a:p>
            <a:r>
              <a:rPr lang="en-US" dirty="0"/>
              <a:t>Indefinite Nouns</a:t>
            </a:r>
          </a:p>
        </p:txBody>
      </p:sp>
      <p:graphicFrame>
        <p:nvGraphicFramePr>
          <p:cNvPr id="65569" name="Group 3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18748229"/>
              </p:ext>
            </p:extLst>
          </p:nvPr>
        </p:nvGraphicFramePr>
        <p:xfrm>
          <a:off x="1676400" y="1379538"/>
          <a:ext cx="6781800" cy="5387976"/>
        </p:xfrm>
        <a:graphic>
          <a:graphicData uri="http://schemas.openxmlformats.org/drawingml/2006/table">
            <a:tbl>
              <a:tblPr/>
              <a:tblGrid>
                <a:gridCol w="3457575"/>
                <a:gridCol w="3324225"/>
              </a:tblGrid>
              <a:tr h="1363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Singular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 ate a banana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She ate an apple.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5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Plural count noun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(two, a few, several)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 ate some bananas.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Noncount noun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(a little, a lot of)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 ate some fruit.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5556" name="Picture 20" descr="j022377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5715000"/>
            <a:ext cx="1238250" cy="904875"/>
          </a:xfrm>
        </p:spPr>
      </p:pic>
      <p:pic>
        <p:nvPicPr>
          <p:cNvPr id="65567" name="Picture 31" descr="j02153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47800"/>
            <a:ext cx="1554163" cy="1143000"/>
          </a:xfrm>
          <a:prstGeom prst="rect">
            <a:avLst/>
          </a:prstGeom>
          <a:noFill/>
        </p:spPr>
      </p:pic>
      <p:pic>
        <p:nvPicPr>
          <p:cNvPr id="65571" name="Picture 35" descr="j03000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2813" y="3789363"/>
            <a:ext cx="1809750" cy="1182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19200"/>
          </a:xfrm>
        </p:spPr>
        <p:txBody>
          <a:bodyPr/>
          <a:lstStyle/>
          <a:p>
            <a:r>
              <a:rPr lang="en-US" dirty="0"/>
              <a:t>Definite Nouns</a:t>
            </a:r>
          </a:p>
        </p:txBody>
      </p:sp>
      <p:graphicFrame>
        <p:nvGraphicFramePr>
          <p:cNvPr id="67639" name="Group 5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42219"/>
              </p:ext>
            </p:extLst>
          </p:nvPr>
        </p:nvGraphicFramePr>
        <p:xfrm>
          <a:off x="685800" y="1828800"/>
          <a:ext cx="7696200" cy="3810000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The banana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I ate this morning was delicious.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Singular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 got 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the apples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from the tree.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The fruit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from that market is inexpensive.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Noncount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7640" name="Picture 56" descr="j02318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419600"/>
            <a:ext cx="990600" cy="1311275"/>
          </a:xfrm>
          <a:prstGeom prst="rect">
            <a:avLst/>
          </a:prstGeom>
          <a:noFill/>
        </p:spPr>
      </p:pic>
      <p:pic>
        <p:nvPicPr>
          <p:cNvPr id="67641" name="Picture 57" descr="j02329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828800"/>
            <a:ext cx="914400" cy="1385888"/>
          </a:xfrm>
          <a:prstGeom prst="rect">
            <a:avLst/>
          </a:prstGeom>
          <a:noFill/>
        </p:spPr>
      </p:pic>
      <p:pic>
        <p:nvPicPr>
          <p:cNvPr id="67642" name="Picture 58" descr="j02330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048000"/>
            <a:ext cx="1157288" cy="1500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SOME COMMON NONCOUNT NOUNS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Whole groups made up of similar items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8001000" cy="3657600"/>
          </a:xfrm>
        </p:spPr>
        <p:txBody>
          <a:bodyPr/>
          <a:lstStyle/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9220" name="Picture 4" descr="j022896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5800" y="2209800"/>
            <a:ext cx="1819275" cy="1638300"/>
          </a:xfrm>
        </p:spPr>
      </p:pic>
      <p:pic>
        <p:nvPicPr>
          <p:cNvPr id="9222" name="Picture 6" descr="j0223774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48400" y="3581400"/>
            <a:ext cx="2209800" cy="2209800"/>
          </a:xfrm>
        </p:spPr>
      </p:pic>
      <p:pic>
        <p:nvPicPr>
          <p:cNvPr id="9224" name="Picture 8" descr="j02809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267200"/>
            <a:ext cx="2239963" cy="2139950"/>
          </a:xfrm>
          <a:prstGeom prst="rect">
            <a:avLst/>
          </a:prstGeom>
          <a:noFill/>
        </p:spPr>
      </p:pic>
      <p:pic>
        <p:nvPicPr>
          <p:cNvPr id="9225" name="Picture 9" descr="j02344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2" y="1920875"/>
            <a:ext cx="2281238" cy="234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Fluids</a:t>
            </a:r>
          </a:p>
        </p:txBody>
      </p:sp>
      <p:pic>
        <p:nvPicPr>
          <p:cNvPr id="13316" name="Picture 4" descr="j0285248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66900" y="2190750"/>
            <a:ext cx="1409700" cy="1028700"/>
          </a:xfrm>
        </p:spPr>
      </p:pic>
      <p:pic>
        <p:nvPicPr>
          <p:cNvPr id="13321" name="Picture 9" descr="j0234733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15025" y="2100263"/>
            <a:ext cx="1162050" cy="1209675"/>
          </a:xfrm>
        </p:spPr>
      </p:pic>
      <p:pic>
        <p:nvPicPr>
          <p:cNvPr id="13323" name="Picture 11" descr="j022889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43075" y="3733800"/>
            <a:ext cx="1655763" cy="1752600"/>
          </a:xfrm>
        </p:spPr>
      </p:pic>
      <p:pic>
        <p:nvPicPr>
          <p:cNvPr id="13325" name="Picture 13" descr="j019593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835650" y="3733800"/>
            <a:ext cx="1319213" cy="1752600"/>
          </a:xfrm>
        </p:spPr>
      </p:pic>
      <p:pic>
        <p:nvPicPr>
          <p:cNvPr id="13327" name="Picture 15" descr="j022378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75" y="2957513"/>
            <a:ext cx="1238250" cy="942975"/>
          </a:xfrm>
          <a:prstGeom prst="rect">
            <a:avLst/>
          </a:prstGeom>
          <a:noFill/>
        </p:spPr>
      </p:pic>
      <p:pic>
        <p:nvPicPr>
          <p:cNvPr id="13328" name="Picture 16" descr="j021556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36988" y="2513013"/>
            <a:ext cx="1468437" cy="1830387"/>
          </a:xfrm>
          <a:prstGeom prst="rect">
            <a:avLst/>
          </a:prstGeom>
          <a:noFill/>
        </p:spPr>
      </p:pic>
      <p:pic>
        <p:nvPicPr>
          <p:cNvPr id="13329" name="Picture 17" descr="j028685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4800600"/>
            <a:ext cx="1927225" cy="1541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Solids</a:t>
            </a:r>
          </a:p>
        </p:txBody>
      </p:sp>
      <p:pic>
        <p:nvPicPr>
          <p:cNvPr id="12297" name="Picture 9" descr="j0283281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7600" y="3200400"/>
            <a:ext cx="1947863" cy="1828800"/>
          </a:xfrm>
        </p:spPr>
      </p:pic>
      <p:pic>
        <p:nvPicPr>
          <p:cNvPr id="12299" name="Picture 11" descr="j022893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0" y="1295400"/>
            <a:ext cx="1790700" cy="1752600"/>
          </a:xfrm>
        </p:spPr>
      </p:pic>
      <p:pic>
        <p:nvPicPr>
          <p:cNvPr id="12301" name="Picture 13" descr="j019932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324600" y="4114800"/>
            <a:ext cx="2093913" cy="1592263"/>
          </a:xfrm>
        </p:spPr>
      </p:pic>
      <p:pic>
        <p:nvPicPr>
          <p:cNvPr id="12303" name="Picture 15" descr="j022887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38200" y="3962400"/>
            <a:ext cx="1839913" cy="1477963"/>
          </a:xfrm>
        </p:spPr>
      </p:pic>
      <p:pic>
        <p:nvPicPr>
          <p:cNvPr id="12305" name="Picture 17" descr="j028398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1219200"/>
            <a:ext cx="1981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Gases</a:t>
            </a:r>
          </a:p>
        </p:txBody>
      </p:sp>
      <p:pic>
        <p:nvPicPr>
          <p:cNvPr id="24580" name="Picture 4" descr="j029075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905000"/>
            <a:ext cx="2832100" cy="2105025"/>
          </a:xfrm>
        </p:spPr>
      </p:pic>
      <p:pic>
        <p:nvPicPr>
          <p:cNvPr id="24582" name="Picture 6" descr="j00787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1200" y="1828800"/>
            <a:ext cx="2540000" cy="1752600"/>
          </a:xfrm>
        </p:spPr>
      </p:pic>
      <p:pic>
        <p:nvPicPr>
          <p:cNvPr id="24584" name="Picture 8" descr="j021520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00400" y="3505200"/>
            <a:ext cx="3352800" cy="236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Particles</a:t>
            </a:r>
          </a:p>
        </p:txBody>
      </p:sp>
      <p:pic>
        <p:nvPicPr>
          <p:cNvPr id="28679" name="Picture 7" descr="j0215783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93838" y="1828800"/>
            <a:ext cx="2154237" cy="1752600"/>
          </a:xfrm>
        </p:spPr>
      </p:pic>
      <p:pic>
        <p:nvPicPr>
          <p:cNvPr id="28680" name="Picture 8" descr="j0244267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89600" y="1828800"/>
            <a:ext cx="1611313" cy="1752600"/>
          </a:xfrm>
        </p:spPr>
      </p:pic>
      <p:pic>
        <p:nvPicPr>
          <p:cNvPr id="28685" name="Picture 13" descr="j023212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49413" y="3733800"/>
            <a:ext cx="1843087" cy="1752600"/>
          </a:xfrm>
        </p:spPr>
      </p:pic>
      <p:pic>
        <p:nvPicPr>
          <p:cNvPr id="28686" name="Picture 14" descr="j0124669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096000" y="3886200"/>
            <a:ext cx="1851025" cy="2209800"/>
          </a:xfrm>
        </p:spPr>
      </p:pic>
      <p:pic>
        <p:nvPicPr>
          <p:cNvPr id="28690" name="Picture 18" descr="j031209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2971800"/>
            <a:ext cx="1436688" cy="2297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Abstractions</a:t>
            </a:r>
          </a:p>
        </p:txBody>
      </p:sp>
      <p:pic>
        <p:nvPicPr>
          <p:cNvPr id="33805" name="Picture 13" descr="j0213486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304800"/>
            <a:ext cx="1295400" cy="600075"/>
          </a:xfrm>
        </p:spPr>
      </p:pic>
      <p:pic>
        <p:nvPicPr>
          <p:cNvPr id="33807" name="Picture 15" descr="j0236227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0" y="4495800"/>
            <a:ext cx="1676400" cy="1981200"/>
          </a:xfrm>
        </p:spPr>
      </p:pic>
      <p:pic>
        <p:nvPicPr>
          <p:cNvPr id="33809" name="Picture 17" descr="j02344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7406" y="1740074"/>
            <a:ext cx="2160588" cy="213995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25" y="2971800"/>
            <a:ext cx="2733675" cy="167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00" y="3810000"/>
            <a:ext cx="2962275" cy="15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187</TotalTime>
  <Words>482</Words>
  <Application>Microsoft Office PowerPoint</Application>
  <PresentationFormat>On-screen Show (4:3)</PresentationFormat>
  <Paragraphs>104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Comic Sans MS</vt:lpstr>
      <vt:lpstr>Crayons</vt:lpstr>
      <vt:lpstr>COUNT AND NONCOUNT NOUNS Source: https://academics.utep.edu</vt:lpstr>
      <vt:lpstr>NONCOUNT NOUNS</vt:lpstr>
      <vt:lpstr>SOME COMMON NONCOUNT NOUNS</vt:lpstr>
      <vt:lpstr>Whole groups made up of similar items</vt:lpstr>
      <vt:lpstr>Fluids</vt:lpstr>
      <vt:lpstr>Solids</vt:lpstr>
      <vt:lpstr>Gases</vt:lpstr>
      <vt:lpstr>Particles</vt:lpstr>
      <vt:lpstr>Abstractions</vt:lpstr>
      <vt:lpstr>Languages</vt:lpstr>
      <vt:lpstr>Fields of Study</vt:lpstr>
      <vt:lpstr>Recreation</vt:lpstr>
      <vt:lpstr>Activities</vt:lpstr>
      <vt:lpstr>Natural Phenomena</vt:lpstr>
      <vt:lpstr>Expressions of Quantity for Count nouns</vt:lpstr>
      <vt:lpstr>Expressions of quantity for noncount nouns</vt:lpstr>
      <vt:lpstr>Expressions of quantity for both count and noncount nouns</vt:lpstr>
      <vt:lpstr>COUNT AND NONCOUNT NOUNS (summary)</vt:lpstr>
      <vt:lpstr>Definite &amp; Indefinite Articles</vt:lpstr>
      <vt:lpstr>Indefinite Articles (a/an)</vt:lpstr>
      <vt:lpstr>Definite Article (the)</vt:lpstr>
      <vt:lpstr>When to use NO article?</vt:lpstr>
      <vt:lpstr>Indefinite Nouns</vt:lpstr>
      <vt:lpstr>Definite Nouns</vt:lpstr>
    </vt:vector>
  </TitlesOfParts>
  <Company>TLC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 AND NONCOUNT NOUNS</dc:title>
  <dc:creator>Math 122291</dc:creator>
  <cp:lastModifiedBy>Nada SAB</cp:lastModifiedBy>
  <cp:revision>15</cp:revision>
  <dcterms:created xsi:type="dcterms:W3CDTF">2003-06-20T20:21:07Z</dcterms:created>
  <dcterms:modified xsi:type="dcterms:W3CDTF">2017-03-08T18:17:09Z</dcterms:modified>
</cp:coreProperties>
</file>