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2" r:id="rId1"/>
  </p:sldMasterIdLst>
  <p:notesMasterIdLst>
    <p:notesMasterId r:id="rId17"/>
  </p:notesMasterIdLst>
  <p:handoutMasterIdLst>
    <p:handoutMasterId r:id="rId18"/>
  </p:handoutMasterIdLst>
  <p:sldIdLst>
    <p:sldId id="445" r:id="rId2"/>
    <p:sldId id="553" r:id="rId3"/>
    <p:sldId id="556" r:id="rId4"/>
    <p:sldId id="557" r:id="rId5"/>
    <p:sldId id="568" r:id="rId6"/>
    <p:sldId id="558" r:id="rId7"/>
    <p:sldId id="559" r:id="rId8"/>
    <p:sldId id="569" r:id="rId9"/>
    <p:sldId id="560" r:id="rId10"/>
    <p:sldId id="561" r:id="rId11"/>
    <p:sldId id="562" r:id="rId12"/>
    <p:sldId id="563" r:id="rId13"/>
    <p:sldId id="565" r:id="rId14"/>
    <p:sldId id="564" r:id="rId15"/>
    <p:sldId id="567" r:id="rId16"/>
  </p:sldIdLst>
  <p:sldSz cx="9144000" cy="6858000" type="screen4x3"/>
  <p:notesSz cx="6858000" cy="9774238"/>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888">
          <p15:clr>
            <a:srgbClr val="A4A3A4"/>
          </p15:clr>
        </p15:guide>
        <p15:guide id="2" pos="336">
          <p15:clr>
            <a:srgbClr val="A4A3A4"/>
          </p15:clr>
        </p15:guide>
      </p15:sldGuideLst>
    </p:ext>
    <p:ext uri="{2D200454-40CA-4A62-9FC3-DE9A4176ACB9}">
      <p15:notesGuideLst xmlns:p15="http://schemas.microsoft.com/office/powerpoint/2012/main">
        <p15:guide id="1" orient="horz" pos="307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FF00"/>
    <a:srgbClr val="00CC00"/>
    <a:srgbClr val="CC9900"/>
    <a:srgbClr val="99FF66"/>
    <a:srgbClr val="3366FF"/>
    <a:srgbClr val="04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32" d="100"/>
          <a:sy n="32" d="100"/>
        </p:scale>
        <p:origin x="1860" y="54"/>
      </p:cViewPr>
      <p:guideLst>
        <p:guide orient="horz" pos="3888"/>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8" d="100"/>
          <a:sy n="38" d="100"/>
        </p:scale>
        <p:origin x="-1530" y="-78"/>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s-ES_tradnl"/>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s-ES_tradnl"/>
          </a:p>
        </p:txBody>
      </p:sp>
      <p:sp>
        <p:nvSpPr>
          <p:cNvPr id="23556" name="Rectangle 4"/>
          <p:cNvSpPr>
            <a:spLocks noGrp="1" noChangeArrowheads="1"/>
          </p:cNvSpPr>
          <p:nvPr>
            <p:ph type="ftr" sz="quarter" idx="2"/>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s-ES_tradnl"/>
          </a:p>
        </p:txBody>
      </p:sp>
      <p:sp>
        <p:nvSpPr>
          <p:cNvPr id="23557" name="Rectangle 5"/>
          <p:cNvSpPr>
            <a:spLocks noGrp="1" noChangeArrowheads="1"/>
          </p:cNvSpPr>
          <p:nvPr>
            <p:ph type="sldNum" sz="quarter" idx="3"/>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Times New Roman" pitchFamily="18" charset="0"/>
              </a:defRPr>
            </a:lvl1pPr>
          </a:lstStyle>
          <a:p>
            <a:pPr>
              <a:defRPr/>
            </a:pPr>
            <a:fld id="{ED134811-5874-49A1-B176-F5184B22BF52}" type="slidenum">
              <a:rPr lang="ar-SA"/>
              <a:pPr>
                <a:defRPr/>
              </a:pPr>
              <a:t>‹#›</a:t>
            </a:fld>
            <a:endParaRPr lang="es-ES_tradnl"/>
          </a:p>
        </p:txBody>
      </p:sp>
    </p:spTree>
    <p:extLst>
      <p:ext uri="{BB962C8B-B14F-4D97-AF65-F5344CB8AC3E}">
        <p14:creationId xmlns:p14="http://schemas.microsoft.com/office/powerpoint/2010/main" val="1511793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s-ES_tradnl"/>
          </a:p>
        </p:txBody>
      </p:sp>
      <p:sp>
        <p:nvSpPr>
          <p:cNvPr id="501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s-ES_tradnl"/>
          </a:p>
        </p:txBody>
      </p:sp>
      <p:sp>
        <p:nvSpPr>
          <p:cNvPr id="16388" name="Rectangle 4"/>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14400" y="4648200"/>
            <a:ext cx="5029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50182" name="Rectangle 6"/>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s-ES_tradnl"/>
          </a:p>
        </p:txBody>
      </p:sp>
      <p:sp>
        <p:nvSpPr>
          <p:cNvPr id="50183" name="Rectangle 7"/>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Times New Roman" pitchFamily="18" charset="0"/>
              </a:defRPr>
            </a:lvl1pPr>
          </a:lstStyle>
          <a:p>
            <a:pPr>
              <a:defRPr/>
            </a:pPr>
            <a:fld id="{B0F207B6-6718-42FB-BF98-C6B7873F80BE}" type="slidenum">
              <a:rPr lang="ar-SA"/>
              <a:pPr>
                <a:defRPr/>
              </a:pPr>
              <a:t>‹#›</a:t>
            </a:fld>
            <a:endParaRPr lang="es-ES_tradnl"/>
          </a:p>
        </p:txBody>
      </p:sp>
    </p:spTree>
    <p:extLst>
      <p:ext uri="{BB962C8B-B14F-4D97-AF65-F5344CB8AC3E}">
        <p14:creationId xmlns:p14="http://schemas.microsoft.com/office/powerpoint/2010/main" val="2112782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F207B6-6718-42FB-BF98-C6B7873F80BE}" type="slidenum">
              <a:rPr lang="ar-SA" smtClean="0"/>
              <a:pPr>
                <a:defRPr/>
              </a:pPr>
              <a:t>3</a:t>
            </a:fld>
            <a:endParaRPr lang="es-ES_tradnl"/>
          </a:p>
        </p:txBody>
      </p:sp>
    </p:spTree>
    <p:extLst>
      <p:ext uri="{BB962C8B-B14F-4D97-AF65-F5344CB8AC3E}">
        <p14:creationId xmlns:p14="http://schemas.microsoft.com/office/powerpoint/2010/main" val="241666183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197413616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31003117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125947282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30830152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111769081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2557558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414939699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373672177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38378178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34614828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222337411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3CB399A4-AC15-40B0-B37C-1B0A6FA19CF3}" type="slidenum">
              <a:rPr lang="ar-SA" smtClean="0"/>
              <a:pPr>
                <a:defRPr/>
              </a:pPr>
              <a:t>‹#›</a:t>
            </a:fld>
            <a:endParaRPr lang="en-US"/>
          </a:p>
        </p:txBody>
      </p:sp>
    </p:spTree>
    <p:extLst>
      <p:ext uri="{BB962C8B-B14F-4D97-AF65-F5344CB8AC3E}">
        <p14:creationId xmlns:p14="http://schemas.microsoft.com/office/powerpoint/2010/main" val="252729831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9388" y="44450"/>
            <a:ext cx="8820150" cy="1584325"/>
          </a:xfrm>
        </p:spPr>
        <p:txBody>
          <a:bodyPr/>
          <a:lstStyle/>
          <a:p>
            <a:r>
              <a:rPr lang="en-US" sz="2800" b="1" dirty="0" smtClean="0">
                <a:solidFill>
                  <a:schemeClr val="tx1"/>
                </a:solidFill>
              </a:rPr>
              <a:t>King Saud University</a:t>
            </a:r>
            <a:br>
              <a:rPr lang="en-US" sz="2800" b="1" dirty="0" smtClean="0">
                <a:solidFill>
                  <a:schemeClr val="tx1"/>
                </a:solidFill>
              </a:rPr>
            </a:br>
            <a:r>
              <a:rPr lang="en-US" sz="2800" b="1" dirty="0" smtClean="0">
                <a:solidFill>
                  <a:schemeClr val="tx1"/>
                </a:solidFill>
              </a:rPr>
              <a:t>College of Science</a:t>
            </a:r>
            <a:br>
              <a:rPr lang="en-US" sz="2800" b="1" dirty="0" smtClean="0">
                <a:solidFill>
                  <a:schemeClr val="tx1"/>
                </a:solidFill>
              </a:rPr>
            </a:br>
            <a:r>
              <a:rPr lang="en-US" sz="2800" b="1" dirty="0" smtClean="0">
                <a:solidFill>
                  <a:schemeClr val="tx1"/>
                </a:solidFill>
              </a:rPr>
              <a:t>Department of Botany and Microbiology</a:t>
            </a:r>
          </a:p>
        </p:txBody>
      </p:sp>
      <p:sp>
        <p:nvSpPr>
          <p:cNvPr id="2051" name="Rectangle 3"/>
          <p:cNvSpPr>
            <a:spLocks noGrp="1" noChangeArrowheads="1"/>
          </p:cNvSpPr>
          <p:nvPr>
            <p:ph idx="1"/>
          </p:nvPr>
        </p:nvSpPr>
        <p:spPr>
          <a:xfrm>
            <a:off x="827584" y="2636391"/>
            <a:ext cx="7416824" cy="936625"/>
          </a:xfrm>
          <a:solidFill>
            <a:schemeClr val="hlink"/>
          </a:solidFill>
        </p:spPr>
        <p:txBody>
          <a:bodyPr>
            <a:normAutofit fontScale="92500" lnSpcReduction="20000"/>
          </a:bodyPr>
          <a:lstStyle/>
          <a:p>
            <a:pPr algn="ctr">
              <a:buFontTx/>
              <a:buNone/>
            </a:pPr>
            <a:r>
              <a:rPr lang="en-US" sz="4000" b="1" smtClean="0"/>
              <a:t>Microbial interaction / MIC  </a:t>
            </a:r>
            <a:r>
              <a:rPr lang="en-US" sz="4000" b="1" dirty="0" smtClean="0"/>
              <a:t>345</a:t>
            </a:r>
          </a:p>
        </p:txBody>
      </p:sp>
      <p:sp>
        <p:nvSpPr>
          <p:cNvPr id="2052" name="Rectangle 5"/>
          <p:cNvSpPr>
            <a:spLocks noChangeArrowheads="1"/>
          </p:cNvSpPr>
          <p:nvPr/>
        </p:nvSpPr>
        <p:spPr bwMode="auto">
          <a:xfrm>
            <a:off x="755650" y="4365104"/>
            <a:ext cx="7772400" cy="720725"/>
          </a:xfrm>
          <a:prstGeom prst="rect">
            <a:avLst/>
          </a:prstGeom>
          <a:noFill/>
          <a:ln w="9525">
            <a:noFill/>
            <a:miter lim="800000"/>
            <a:headEnd/>
            <a:tailEnd/>
          </a:ln>
        </p:spPr>
        <p:txBody>
          <a:bodyPr/>
          <a:lstStyle/>
          <a:p>
            <a:pPr marL="342900" indent="-342900" algn="ctr">
              <a:spcBef>
                <a:spcPct val="20000"/>
              </a:spcBef>
            </a:pPr>
            <a:endParaRPr lang="fr-FR" dirty="0"/>
          </a:p>
          <a:p>
            <a:pPr marL="342900" indent="-342900" algn="ctr">
              <a:spcBef>
                <a:spcPct val="20000"/>
              </a:spcBef>
            </a:pPr>
            <a:endParaRPr lang="fr-FR" dirty="0"/>
          </a:p>
          <a:p>
            <a:pPr marL="342900" indent="-342900" algn="ctr">
              <a:spcBef>
                <a:spcPct val="20000"/>
              </a:spcBef>
            </a:pPr>
            <a:endParaRPr lang="fr-FR" dirty="0"/>
          </a:p>
          <a:p>
            <a:pPr marL="342900" indent="-342900" algn="ctr">
              <a:spcBef>
                <a:spcPct val="20000"/>
              </a:spcBef>
            </a:pPr>
            <a:endParaRPr lang="fr-F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5288" y="-171400"/>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6" name="Rectangle 2"/>
          <p:cNvSpPr txBox="1">
            <a:spLocks noChangeArrowheads="1"/>
          </p:cNvSpPr>
          <p:nvPr/>
        </p:nvSpPr>
        <p:spPr bwMode="auto">
          <a:xfrm>
            <a:off x="1115616" y="1124744"/>
            <a:ext cx="734481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rtl="1"/>
            <a:r>
              <a:rPr lang="ar-SA" sz="3600" dirty="0" smtClean="0">
                <a:solidFill>
                  <a:srgbClr val="0000FF"/>
                </a:solidFill>
              </a:rPr>
              <a:t> مملكة الفطريات </a:t>
            </a:r>
            <a:r>
              <a:rPr lang="en-US" sz="3600" dirty="0" smtClean="0">
                <a:solidFill>
                  <a:srgbClr val="0000FF"/>
                </a:solidFill>
              </a:rPr>
              <a:t>Kingdom of </a:t>
            </a:r>
            <a:r>
              <a:rPr lang="en-US" sz="3600" dirty="0" err="1" smtClean="0">
                <a:solidFill>
                  <a:srgbClr val="0000FF"/>
                </a:solidFill>
              </a:rPr>
              <a:t>Mycota</a:t>
            </a:r>
            <a:r>
              <a:rPr lang="en-US" sz="3600" dirty="0" smtClean="0">
                <a:solidFill>
                  <a:srgbClr val="0000FF"/>
                </a:solidFill>
              </a:rPr>
              <a:t> : </a:t>
            </a:r>
            <a:r>
              <a:rPr lang="ar-SA" sz="3600" dirty="0" smtClean="0">
                <a:solidFill>
                  <a:srgbClr val="0000FF"/>
                </a:solidFill>
              </a:rPr>
              <a:t>  </a:t>
            </a:r>
            <a:endParaRPr lang="fr-FR" sz="3600" b="0" dirty="0">
              <a:solidFill>
                <a:srgbClr val="0000FF"/>
              </a:solidFill>
            </a:endParaRPr>
          </a:p>
        </p:txBody>
      </p:sp>
      <p:sp>
        <p:nvSpPr>
          <p:cNvPr id="7" name="Espace réservé du contenu 6"/>
          <p:cNvSpPr>
            <a:spLocks noGrp="1"/>
          </p:cNvSpPr>
          <p:nvPr>
            <p:ph idx="1"/>
          </p:nvPr>
        </p:nvSpPr>
        <p:spPr>
          <a:xfrm>
            <a:off x="683568" y="2410544"/>
            <a:ext cx="7772400" cy="4114800"/>
          </a:xfrm>
        </p:spPr>
        <p:txBody>
          <a:bodyPr/>
          <a:lstStyle/>
          <a:p>
            <a:pPr algn="r" rtl="1">
              <a:buNone/>
            </a:pPr>
            <a:r>
              <a:rPr lang="ar-SA" dirty="0" smtClean="0">
                <a:latin typeface="+mj-lt"/>
              </a:rPr>
              <a:t>وتضم مجموعة من الكائنات الحية </a:t>
            </a:r>
            <a:r>
              <a:rPr lang="ar-SA" dirty="0" err="1" smtClean="0">
                <a:latin typeface="+mj-lt"/>
              </a:rPr>
              <a:t>حقيقية</a:t>
            </a:r>
            <a:r>
              <a:rPr lang="ar-SA" dirty="0" smtClean="0">
                <a:latin typeface="+mj-lt"/>
              </a:rPr>
              <a:t> النواة ذات </a:t>
            </a:r>
            <a:r>
              <a:rPr lang="ar-SA" dirty="0" err="1" smtClean="0">
                <a:latin typeface="+mj-lt"/>
              </a:rPr>
              <a:t>انوية</a:t>
            </a:r>
            <a:r>
              <a:rPr lang="ar-SA" dirty="0" smtClean="0">
                <a:latin typeface="+mj-lt"/>
              </a:rPr>
              <a:t> عديدة ولها  هدر </a:t>
            </a:r>
            <a:r>
              <a:rPr lang="ar-SA" dirty="0" err="1" smtClean="0">
                <a:latin typeface="+mj-lt"/>
              </a:rPr>
              <a:t>خلويه</a:t>
            </a:r>
            <a:r>
              <a:rPr lang="ar-SA" dirty="0" smtClean="0">
                <a:latin typeface="+mj-lt"/>
              </a:rPr>
              <a:t> صلبه وتحصل هذه الكائنات على غذائها بطريقة الامتصاص </a:t>
            </a:r>
            <a:r>
              <a:rPr lang="ar-SA" dirty="0" err="1" smtClean="0">
                <a:latin typeface="+mj-lt"/>
              </a:rPr>
              <a:t>اذ</a:t>
            </a:r>
            <a:r>
              <a:rPr lang="ar-SA" dirty="0" smtClean="0">
                <a:latin typeface="+mj-lt"/>
              </a:rPr>
              <a:t> </a:t>
            </a:r>
            <a:r>
              <a:rPr lang="ar-SA" dirty="0" err="1" smtClean="0">
                <a:latin typeface="+mj-lt"/>
              </a:rPr>
              <a:t>انها</a:t>
            </a:r>
            <a:r>
              <a:rPr lang="ar-SA" dirty="0" smtClean="0">
                <a:latin typeface="+mj-lt"/>
              </a:rPr>
              <a:t> كائنات غير ذاتية التغذية وتشمل الفطريات بجميع </a:t>
            </a:r>
            <a:r>
              <a:rPr lang="ar-SA" dirty="0" err="1" smtClean="0">
                <a:latin typeface="+mj-lt"/>
              </a:rPr>
              <a:t>انوعها</a:t>
            </a:r>
            <a:r>
              <a:rPr lang="ar-SA" dirty="0" smtClean="0">
                <a:latin typeface="+mj-lt"/>
              </a:rPr>
              <a:t> :الفطريات الهلامية </a:t>
            </a:r>
            <a:r>
              <a:rPr lang="ar-SA" dirty="0" err="1" smtClean="0">
                <a:latin typeface="+mj-lt"/>
              </a:rPr>
              <a:t>ـ</a:t>
            </a:r>
            <a:r>
              <a:rPr lang="ar-SA" dirty="0" smtClean="0">
                <a:latin typeface="+mj-lt"/>
              </a:rPr>
              <a:t> الفطريات </a:t>
            </a:r>
            <a:r>
              <a:rPr lang="ar-SA" dirty="0" err="1" smtClean="0">
                <a:latin typeface="+mj-lt"/>
              </a:rPr>
              <a:t>الحقيقية</a:t>
            </a:r>
            <a:endParaRPr lang="fr-FR" dirty="0" smtClean="0">
              <a:latin typeface="+mj-lt"/>
            </a:endParaRPr>
          </a:p>
          <a:p>
            <a:pPr>
              <a:buNone/>
            </a:pPr>
            <a:endParaRPr lang="fr-FR"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5288" y="-9939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6" name="Rectangle 2"/>
          <p:cNvSpPr txBox="1">
            <a:spLocks noChangeArrowheads="1"/>
          </p:cNvSpPr>
          <p:nvPr/>
        </p:nvSpPr>
        <p:spPr bwMode="auto">
          <a:xfrm>
            <a:off x="1115616" y="1124744"/>
            <a:ext cx="734481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r>
              <a:rPr lang="ar-SA" sz="3600" dirty="0" smtClean="0">
                <a:solidFill>
                  <a:srgbClr val="0000FF"/>
                </a:solidFill>
              </a:rPr>
              <a:t> مملكة النبات </a:t>
            </a:r>
            <a:r>
              <a:rPr lang="en-US" sz="3600" dirty="0" smtClean="0">
                <a:solidFill>
                  <a:srgbClr val="0000FF"/>
                </a:solidFill>
              </a:rPr>
              <a:t>Kingdom of </a:t>
            </a:r>
            <a:r>
              <a:rPr lang="en-US" sz="3600" dirty="0" err="1" smtClean="0">
                <a:solidFill>
                  <a:srgbClr val="0000FF"/>
                </a:solidFill>
              </a:rPr>
              <a:t>Plantea</a:t>
            </a:r>
            <a:r>
              <a:rPr lang="en-US" sz="3600" dirty="0" smtClean="0">
                <a:solidFill>
                  <a:srgbClr val="0000FF"/>
                </a:solidFill>
              </a:rPr>
              <a:t> : </a:t>
            </a:r>
            <a:r>
              <a:rPr lang="ar-SA" sz="3600" dirty="0" smtClean="0">
                <a:solidFill>
                  <a:srgbClr val="0000FF"/>
                </a:solidFill>
              </a:rPr>
              <a:t>  </a:t>
            </a:r>
            <a:endParaRPr lang="fr-FR" sz="3600" b="0" dirty="0">
              <a:solidFill>
                <a:srgbClr val="0000FF"/>
              </a:solidFill>
            </a:endParaRPr>
          </a:p>
        </p:txBody>
      </p:sp>
      <p:sp>
        <p:nvSpPr>
          <p:cNvPr id="7" name="Espace réservé du contenu 6"/>
          <p:cNvSpPr>
            <a:spLocks noGrp="1"/>
          </p:cNvSpPr>
          <p:nvPr>
            <p:ph idx="1"/>
          </p:nvPr>
        </p:nvSpPr>
        <p:spPr>
          <a:xfrm>
            <a:off x="827584" y="2060848"/>
            <a:ext cx="7772400" cy="4114800"/>
          </a:xfrm>
        </p:spPr>
        <p:txBody>
          <a:bodyPr/>
          <a:lstStyle/>
          <a:p>
            <a:pPr algn="r" rtl="1"/>
            <a:r>
              <a:rPr lang="ar-SA" dirty="0" smtClean="0"/>
              <a:t>وتضم مجموعة النباتات التي تتميز بأنها عديدة الخلايا وتحتوي على </a:t>
            </a:r>
            <a:r>
              <a:rPr lang="ar-SA" dirty="0" err="1" smtClean="0"/>
              <a:t>كلورفيل</a:t>
            </a:r>
            <a:r>
              <a:rPr lang="ar-SA" dirty="0" smtClean="0"/>
              <a:t> وتتميز في معظمها إلى جذر </a:t>
            </a:r>
            <a:r>
              <a:rPr lang="ar-SA" dirty="0" err="1" smtClean="0"/>
              <a:t>ـ</a:t>
            </a:r>
            <a:r>
              <a:rPr lang="ar-SA" dirty="0" smtClean="0"/>
              <a:t> ساق وأوراق بالإضافة إلى ظاهرة تبادل الأجيال </a:t>
            </a:r>
            <a:endParaRPr lang="en-US" dirty="0" smtClean="0"/>
          </a:p>
          <a:p>
            <a:pPr algn="r" rtl="1">
              <a:buNone/>
            </a:pPr>
            <a:r>
              <a:rPr lang="ar-SA" dirty="0" smtClean="0"/>
              <a:t>وهي تضم أقسام:</a:t>
            </a:r>
            <a:endParaRPr lang="fr-FR" dirty="0" smtClean="0"/>
          </a:p>
          <a:p>
            <a:pPr algn="r" rtl="1">
              <a:buNone/>
            </a:pPr>
            <a:r>
              <a:rPr lang="ar-SA" dirty="0" smtClean="0"/>
              <a:t>النباتات </a:t>
            </a:r>
            <a:r>
              <a:rPr lang="ar-SA" dirty="0" err="1" smtClean="0"/>
              <a:t>الحوزازية</a:t>
            </a:r>
            <a:r>
              <a:rPr lang="ar-SA" dirty="0" smtClean="0"/>
              <a:t> ـ </a:t>
            </a:r>
            <a:r>
              <a:rPr lang="ar-SA" dirty="0" err="1" smtClean="0"/>
              <a:t>والتريدية</a:t>
            </a:r>
            <a:r>
              <a:rPr lang="ar-SA" dirty="0" smtClean="0"/>
              <a:t> والوعائية التي تضم طائفة معراة البذور وطائفة مغطاة البذور ( النباتات الزهرية)</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5288" y="-9939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6" name="Espace réservé du contenu 5"/>
          <p:cNvSpPr>
            <a:spLocks noGrp="1"/>
          </p:cNvSpPr>
          <p:nvPr>
            <p:ph idx="1"/>
          </p:nvPr>
        </p:nvSpPr>
        <p:spPr>
          <a:xfrm>
            <a:off x="323528" y="2269232"/>
            <a:ext cx="8206680" cy="1231776"/>
          </a:xfrm>
        </p:spPr>
        <p:txBody>
          <a:bodyPr/>
          <a:lstStyle/>
          <a:p>
            <a:pPr algn="r" rtl="1">
              <a:buNone/>
            </a:pPr>
            <a:r>
              <a:rPr lang="ar-SA" dirty="0" smtClean="0"/>
              <a:t>وهي تضم جميع الحيوانات الفقارية واللافقارية ومختلف</a:t>
            </a:r>
            <a:r>
              <a:rPr lang="en-US" dirty="0" smtClean="0"/>
              <a:t> </a:t>
            </a:r>
            <a:r>
              <a:rPr lang="ar-SA" dirty="0" smtClean="0"/>
              <a:t>الأوليات</a:t>
            </a:r>
            <a:r>
              <a:rPr lang="en-US" dirty="0" smtClean="0"/>
              <a:t> </a:t>
            </a:r>
            <a:endParaRPr lang="fr-FR" dirty="0"/>
          </a:p>
        </p:txBody>
      </p:sp>
      <p:sp>
        <p:nvSpPr>
          <p:cNvPr id="7" name="Rectangle 2"/>
          <p:cNvSpPr txBox="1">
            <a:spLocks noChangeArrowheads="1"/>
          </p:cNvSpPr>
          <p:nvPr/>
        </p:nvSpPr>
        <p:spPr bwMode="auto">
          <a:xfrm>
            <a:off x="1115616" y="1124744"/>
            <a:ext cx="734481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rtl="1"/>
            <a:r>
              <a:rPr lang="ar-SA" sz="3600" dirty="0" smtClean="0">
                <a:solidFill>
                  <a:srgbClr val="0000FF"/>
                </a:solidFill>
              </a:rPr>
              <a:t> مملكة الحيوان </a:t>
            </a:r>
            <a:r>
              <a:rPr lang="en-US" sz="3600" dirty="0" smtClean="0">
                <a:solidFill>
                  <a:srgbClr val="0000FF"/>
                </a:solidFill>
              </a:rPr>
              <a:t>Kingdom of </a:t>
            </a:r>
            <a:r>
              <a:rPr lang="en-US" sz="3600" dirty="0" err="1" smtClean="0">
                <a:solidFill>
                  <a:srgbClr val="0000FF"/>
                </a:solidFill>
              </a:rPr>
              <a:t>Animalia</a:t>
            </a:r>
            <a:r>
              <a:rPr lang="en-US" sz="3600" dirty="0" smtClean="0">
                <a:solidFill>
                  <a:srgbClr val="0000FF"/>
                </a:solidFill>
              </a:rPr>
              <a:t> : </a:t>
            </a:r>
            <a:r>
              <a:rPr lang="ar-SA" sz="3600" dirty="0" smtClean="0">
                <a:solidFill>
                  <a:srgbClr val="0000FF"/>
                </a:solidFill>
              </a:rPr>
              <a:t>  </a:t>
            </a:r>
            <a:endParaRPr lang="fr-FR" sz="3600" b="0" dirty="0">
              <a:solidFill>
                <a:srgbClr val="0000FF"/>
              </a:solidFill>
            </a:endParaRPr>
          </a:p>
        </p:txBody>
      </p:sp>
      <p:sp>
        <p:nvSpPr>
          <p:cNvPr id="8" name="ZoneTexte 7"/>
          <p:cNvSpPr txBox="1"/>
          <p:nvPr/>
        </p:nvSpPr>
        <p:spPr>
          <a:xfrm>
            <a:off x="467544" y="3731548"/>
            <a:ext cx="8064896" cy="1569660"/>
          </a:xfrm>
          <a:prstGeom prst="rect">
            <a:avLst/>
          </a:prstGeom>
          <a:noFill/>
        </p:spPr>
        <p:txBody>
          <a:bodyPr wrap="square" rtlCol="0">
            <a:spAutoFit/>
          </a:bodyPr>
          <a:lstStyle/>
          <a:p>
            <a:pPr algn="r" rtl="1"/>
            <a:r>
              <a:rPr lang="ar-SA" sz="3200" b="0" dirty="0" smtClean="0"/>
              <a:t>بالإضافة إلى مجموعات الكائنات الحية السالفة الذكر، هناك </a:t>
            </a:r>
            <a:r>
              <a:rPr lang="ar-SA" sz="3200" b="0" dirty="0" smtClean="0">
                <a:solidFill>
                  <a:srgbClr val="C00000"/>
                </a:solidFill>
              </a:rPr>
              <a:t>الفيروسات</a:t>
            </a:r>
            <a:r>
              <a:rPr lang="ar-SA" sz="3200" b="0" dirty="0" smtClean="0"/>
              <a:t> وهي مستقلة عن هذا التقسيم ولم يتفق العلماء إلى الآن على اعتبار الفيروسات ضمن مجموعة الكائنات الحية</a:t>
            </a:r>
            <a:endParaRPr lang="fr-FR" sz="32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autoUpdateAnimBg="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96850" y="1078632"/>
            <a:ext cx="8839200" cy="838200"/>
          </a:xfrm>
          <a:prstGeom prst="rect">
            <a:avLst/>
          </a:prstGeom>
          <a:noFill/>
          <a:ln w="9525">
            <a:solidFill>
              <a:srgbClr val="7030A0"/>
            </a:solidFill>
            <a:miter lim="800000"/>
            <a:headEnd/>
            <a:tailEnd/>
          </a:ln>
        </p:spPr>
        <p:txBody>
          <a:bodyPr anchor="ctr"/>
          <a:lstStyle/>
          <a:p>
            <a:pPr algn="ctr">
              <a:lnSpc>
                <a:spcPct val="80000"/>
              </a:lnSpc>
            </a:pPr>
            <a:r>
              <a:rPr lang="ar-SA" sz="4000" dirty="0" smtClean="0">
                <a:solidFill>
                  <a:srgbClr val="0000FF"/>
                </a:solidFill>
              </a:rPr>
              <a:t>الاحتياجات الغذائية والتغذية في الأحياء الدقيقة</a:t>
            </a:r>
            <a:endParaRPr lang="fr-FR" sz="4000" dirty="0">
              <a:solidFill>
                <a:srgbClr val="0000FF"/>
              </a:solidFill>
            </a:endParaRPr>
          </a:p>
        </p:txBody>
      </p:sp>
      <p:sp>
        <p:nvSpPr>
          <p:cNvPr id="6" name="Espace réservé du contenu 5"/>
          <p:cNvSpPr>
            <a:spLocks noGrp="1"/>
          </p:cNvSpPr>
          <p:nvPr>
            <p:ph idx="1"/>
          </p:nvPr>
        </p:nvSpPr>
        <p:spPr>
          <a:xfrm>
            <a:off x="467544" y="2698576"/>
            <a:ext cx="8458200" cy="4114800"/>
          </a:xfrm>
        </p:spPr>
        <p:txBody>
          <a:bodyPr/>
          <a:lstStyle/>
          <a:p>
            <a:pPr algn="r" rtl="1">
              <a:buNone/>
            </a:pPr>
            <a:r>
              <a:rPr lang="ar-SA" dirty="0" smtClean="0"/>
              <a:t>يلزم لبناء الخلية الحية عناصر مختلفة وطاقة تساعد على تحويل هذه العناصر إلى مادة عضوية خلوية وتأخذ الكائنات الحية هذه العناصر من الوسط الذي تعيس فيه وهذه العناصر هي </a:t>
            </a:r>
            <a:r>
              <a:rPr lang="ar-SA" dirty="0" smtClean="0">
                <a:solidFill>
                  <a:srgbClr val="00B050"/>
                </a:solidFill>
              </a:rPr>
              <a:t>الكربون</a:t>
            </a:r>
            <a:r>
              <a:rPr lang="ar-SA" dirty="0" smtClean="0"/>
              <a:t>، </a:t>
            </a:r>
            <a:r>
              <a:rPr lang="ar-SA" dirty="0" smtClean="0">
                <a:solidFill>
                  <a:srgbClr val="0000FF"/>
                </a:solidFill>
              </a:rPr>
              <a:t>الهيدروجين الأوكسجين </a:t>
            </a:r>
            <a:r>
              <a:rPr lang="ar-SA" dirty="0" err="1" smtClean="0"/>
              <a:t>ـ</a:t>
            </a:r>
            <a:r>
              <a:rPr lang="ar-SA" dirty="0" smtClean="0"/>
              <a:t> </a:t>
            </a:r>
            <a:r>
              <a:rPr lang="ar-SA" dirty="0" smtClean="0">
                <a:solidFill>
                  <a:srgbClr val="FF0000"/>
                </a:solidFill>
              </a:rPr>
              <a:t>النيتروجين</a:t>
            </a:r>
            <a:r>
              <a:rPr lang="ar-SA" dirty="0" smtClean="0"/>
              <a:t> </a:t>
            </a:r>
            <a:r>
              <a:rPr lang="ar-SA" dirty="0" err="1" smtClean="0"/>
              <a:t>ـ</a:t>
            </a:r>
            <a:r>
              <a:rPr lang="ar-SA" dirty="0" smtClean="0"/>
              <a:t> </a:t>
            </a:r>
            <a:r>
              <a:rPr lang="ar-SA" dirty="0" smtClean="0">
                <a:solidFill>
                  <a:srgbClr val="FFC000"/>
                </a:solidFill>
              </a:rPr>
              <a:t>الكبريت </a:t>
            </a:r>
            <a:r>
              <a:rPr lang="ar-SA" dirty="0" err="1" smtClean="0"/>
              <a:t>ـ</a:t>
            </a:r>
            <a:r>
              <a:rPr lang="ar-SA" dirty="0" smtClean="0"/>
              <a:t> </a:t>
            </a:r>
            <a:r>
              <a:rPr lang="ar-SA" dirty="0" err="1" smtClean="0">
                <a:solidFill>
                  <a:srgbClr val="FF0066"/>
                </a:solidFill>
              </a:rPr>
              <a:t>الفوسفور</a:t>
            </a:r>
            <a:r>
              <a:rPr lang="ar-SA" dirty="0" smtClean="0"/>
              <a:t> وهذه العناصر تسمى مغذيات أو عناصر مغذية </a:t>
            </a:r>
            <a:endParaRPr lang="fr-FR" dirty="0" smtClean="0"/>
          </a:p>
          <a:p>
            <a:pPr>
              <a:buNone/>
            </a:pPr>
            <a:endParaRPr lang="fr-FR" dirty="0"/>
          </a:p>
        </p:txBody>
      </p:sp>
      <p:sp>
        <p:nvSpPr>
          <p:cNvPr id="8" name="Rectangle 7"/>
          <p:cNvSpPr>
            <a:spLocks noChangeArrowheads="1"/>
          </p:cNvSpPr>
          <p:nvPr/>
        </p:nvSpPr>
        <p:spPr bwMode="auto">
          <a:xfrm>
            <a:off x="125288" y="-9939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96850" y="862013"/>
            <a:ext cx="8839200" cy="838200"/>
          </a:xfrm>
          <a:prstGeom prst="rect">
            <a:avLst/>
          </a:prstGeom>
          <a:noFill/>
          <a:ln w="9525">
            <a:noFill/>
            <a:miter lim="800000"/>
            <a:headEnd/>
            <a:tailEnd/>
          </a:ln>
        </p:spPr>
        <p:txBody>
          <a:bodyPr anchor="ctr"/>
          <a:lstStyle/>
          <a:p>
            <a:pPr rtl="1"/>
            <a:r>
              <a:rPr lang="ar-SA" sz="3600" dirty="0" smtClean="0">
                <a:solidFill>
                  <a:srgbClr val="FFC000"/>
                </a:solidFill>
                <a:latin typeface="+mj-lt"/>
              </a:rPr>
              <a:t>1ـ احتياجات الكربون</a:t>
            </a:r>
            <a:r>
              <a:rPr lang="en-US" sz="3600" dirty="0" smtClean="0">
                <a:solidFill>
                  <a:srgbClr val="FFC000"/>
                </a:solidFill>
                <a:latin typeface="+mj-lt"/>
              </a:rPr>
              <a:t>                        </a:t>
            </a:r>
            <a:endParaRPr lang="fr-FR" sz="3600" dirty="0">
              <a:solidFill>
                <a:srgbClr val="FFC000"/>
              </a:solidFill>
              <a:latin typeface="+mj-lt"/>
            </a:endParaRPr>
          </a:p>
        </p:txBody>
      </p:sp>
      <p:sp>
        <p:nvSpPr>
          <p:cNvPr id="5" name="Rectangle 4"/>
          <p:cNvSpPr>
            <a:spLocks noChangeArrowheads="1"/>
          </p:cNvSpPr>
          <p:nvPr/>
        </p:nvSpPr>
        <p:spPr bwMode="auto">
          <a:xfrm>
            <a:off x="125288" y="-9939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6" name="Espace réservé du contenu 5"/>
          <p:cNvSpPr>
            <a:spLocks noGrp="1"/>
          </p:cNvSpPr>
          <p:nvPr>
            <p:ph idx="1"/>
          </p:nvPr>
        </p:nvSpPr>
        <p:spPr>
          <a:xfrm>
            <a:off x="290264" y="1981200"/>
            <a:ext cx="8458200" cy="1879848"/>
          </a:xfrm>
        </p:spPr>
        <p:txBody>
          <a:bodyPr/>
          <a:lstStyle/>
          <a:p>
            <a:pPr algn="r" rtl="1">
              <a:buNone/>
            </a:pPr>
            <a:r>
              <a:rPr lang="ar-SA" sz="2800" dirty="0" smtClean="0"/>
              <a:t>الأحياء الدقيقة </a:t>
            </a:r>
            <a:r>
              <a:rPr lang="ar-SA" sz="2800" i="1" u="sng" dirty="0" smtClean="0"/>
              <a:t>ذات القدرة على التمثيل الضوئي </a:t>
            </a:r>
            <a:r>
              <a:rPr lang="ar-SA" sz="2800" dirty="0" smtClean="0"/>
              <a:t>تحصل على الطاقة من الضوء بواسطة بعض </a:t>
            </a:r>
            <a:r>
              <a:rPr lang="ar-SA" sz="2800" dirty="0" err="1" smtClean="0"/>
              <a:t>الصبغات</a:t>
            </a:r>
            <a:r>
              <a:rPr lang="ar-SA" sz="2800" dirty="0" smtClean="0"/>
              <a:t> الخاصة الموجودة </a:t>
            </a:r>
            <a:r>
              <a:rPr lang="ar-SA" sz="2800" dirty="0" err="1" smtClean="0"/>
              <a:t>بها</a:t>
            </a:r>
            <a:r>
              <a:rPr lang="ar-SA" sz="2800" dirty="0" smtClean="0"/>
              <a:t> كما تحصل على الكربون من مصدر غير عضوي</a:t>
            </a:r>
            <a:endParaRPr lang="fr-FR" sz="2800" dirty="0" smtClean="0"/>
          </a:p>
          <a:p>
            <a:pPr>
              <a:buNone/>
            </a:pPr>
            <a:endParaRPr lang="fr-FR" sz="2800" dirty="0"/>
          </a:p>
        </p:txBody>
      </p:sp>
      <p:sp>
        <p:nvSpPr>
          <p:cNvPr id="7" name="ZoneTexte 6"/>
          <p:cNvSpPr txBox="1"/>
          <p:nvPr/>
        </p:nvSpPr>
        <p:spPr>
          <a:xfrm>
            <a:off x="323528" y="3645024"/>
            <a:ext cx="8496944" cy="1815882"/>
          </a:xfrm>
          <a:prstGeom prst="rect">
            <a:avLst/>
          </a:prstGeom>
          <a:noFill/>
        </p:spPr>
        <p:txBody>
          <a:bodyPr wrap="square" rtlCol="0">
            <a:spAutoFit/>
          </a:bodyPr>
          <a:lstStyle/>
          <a:p>
            <a:pPr rtl="1"/>
            <a:r>
              <a:rPr lang="ar-SA" sz="2800" b="0" dirty="0" smtClean="0"/>
              <a:t> </a:t>
            </a:r>
            <a:endParaRPr lang="fr-FR" sz="2800" b="0" dirty="0" smtClean="0"/>
          </a:p>
          <a:p>
            <a:pPr algn="r" rtl="1"/>
            <a:r>
              <a:rPr lang="ar-SA" sz="2800" b="0" dirty="0" smtClean="0"/>
              <a:t>أما </a:t>
            </a:r>
            <a:r>
              <a:rPr lang="ar-SA" sz="2800" b="0" i="1" u="sng" dirty="0" smtClean="0"/>
              <a:t>باقي الأحياء الدقيقة </a:t>
            </a:r>
            <a:r>
              <a:rPr lang="ar-SA" sz="2800" b="0" dirty="0" smtClean="0"/>
              <a:t>فتحصل على الكربون من المركبات العضوية لذلك فان نسبة كبيرة من كربون المادة العضوية يدخل في تفاعلات إنتاج الطاقة منتهيا إلى الخروج ثانية من الخلية في صورة ثاني أكسيد الكربون</a:t>
            </a:r>
            <a:endParaRPr lang="fr-FR" sz="2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6" grpId="0" build="p"/>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Text Box 5"/>
          <p:cNvSpPr txBox="1">
            <a:spLocks noChangeArrowheads="1"/>
          </p:cNvSpPr>
          <p:nvPr/>
        </p:nvSpPr>
        <p:spPr bwMode="auto">
          <a:xfrm>
            <a:off x="6135688" y="1793875"/>
            <a:ext cx="1028600" cy="457200"/>
          </a:xfrm>
          <a:prstGeom prst="rect">
            <a:avLst/>
          </a:prstGeom>
          <a:noFill/>
          <a:ln w="9525">
            <a:noFill/>
            <a:miter lim="800000"/>
            <a:headEnd/>
            <a:tailEnd/>
          </a:ln>
        </p:spPr>
        <p:txBody>
          <a:bodyPr wrap="square">
            <a:spAutoFit/>
          </a:bodyPr>
          <a:lstStyle/>
          <a:p>
            <a:endParaRPr lang="fr-FR"/>
          </a:p>
        </p:txBody>
      </p:sp>
      <p:sp>
        <p:nvSpPr>
          <p:cNvPr id="7" name="Rectangle 6"/>
          <p:cNvSpPr>
            <a:spLocks noChangeArrowheads="1"/>
          </p:cNvSpPr>
          <p:nvPr/>
        </p:nvSpPr>
        <p:spPr bwMode="auto">
          <a:xfrm>
            <a:off x="125288" y="-9939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8" name="Espace réservé du contenu 7"/>
          <p:cNvSpPr>
            <a:spLocks noGrp="1"/>
          </p:cNvSpPr>
          <p:nvPr>
            <p:ph idx="1"/>
          </p:nvPr>
        </p:nvSpPr>
        <p:spPr>
          <a:xfrm>
            <a:off x="323528" y="1762472"/>
            <a:ext cx="8568952" cy="4114800"/>
          </a:xfrm>
        </p:spPr>
        <p:txBody>
          <a:bodyPr/>
          <a:lstStyle/>
          <a:p>
            <a:pPr algn="r" rtl="1">
              <a:buNone/>
            </a:pPr>
            <a:r>
              <a:rPr lang="ar-SA" dirty="0" smtClean="0"/>
              <a:t>ومن هنا تقسم الأحياء الدقيقة وفقا لمصادر الكربون والطاقة إلى 4 </a:t>
            </a:r>
            <a:endParaRPr lang="en-US" dirty="0" smtClean="0"/>
          </a:p>
          <a:p>
            <a:pPr algn="r" rtl="1">
              <a:buNone/>
            </a:pPr>
            <a:r>
              <a:rPr lang="ar-SA" dirty="0" smtClean="0"/>
              <a:t>1ـ الأحياء ذاتية التغذية ضوئيا وهي الكائنات التي تعتمد على كمصدر للكربون وعلى الضوء كمصدر طاقة.</a:t>
            </a:r>
            <a:r>
              <a:rPr lang="en-US" dirty="0" smtClean="0"/>
              <a:t> CO</a:t>
            </a:r>
            <a:r>
              <a:rPr lang="en-US" baseline="-25000" dirty="0" smtClean="0"/>
              <a:t>2</a:t>
            </a:r>
            <a:endParaRPr lang="fr-FR" baseline="-25000" dirty="0" smtClean="0"/>
          </a:p>
          <a:p>
            <a:pPr algn="r" rtl="1">
              <a:buNone/>
            </a:pPr>
            <a:r>
              <a:rPr lang="ar-SA" dirty="0" smtClean="0"/>
              <a:t>2ـ الأحياء ذاتية التغذية الكيميائية هي الكائنات التي تعتمد على </a:t>
            </a:r>
            <a:r>
              <a:rPr lang="en-US" dirty="0" smtClean="0"/>
              <a:t>CO</a:t>
            </a:r>
            <a:r>
              <a:rPr lang="en-US" baseline="-25000" dirty="0"/>
              <a:t>2</a:t>
            </a:r>
            <a:r>
              <a:rPr lang="en-US" dirty="0" smtClean="0"/>
              <a:t> </a:t>
            </a:r>
            <a:r>
              <a:rPr lang="ar-SA" dirty="0" smtClean="0"/>
              <a:t>كمصدر للكربون وعلى الطاقة الناتجة من التفاعلات الكيميائية مثل تفاعلات الأكسدة كمصدر للطاقة.</a:t>
            </a:r>
            <a:endParaRPr lang="fr-FR" dirty="0" smtClean="0"/>
          </a:p>
          <a:p>
            <a:pPr>
              <a:buNone/>
            </a:pPr>
            <a:endParaRPr lang="fr-FR" dirty="0" smtClean="0"/>
          </a:p>
          <a:p>
            <a:pPr>
              <a:buNone/>
            </a:pPr>
            <a:endParaRPr lang="fr-FR" dirty="0"/>
          </a:p>
        </p:txBody>
      </p:sp>
      <p:sp>
        <p:nvSpPr>
          <p:cNvPr id="9" name="Rectangle 3"/>
          <p:cNvSpPr>
            <a:spLocks noChangeArrowheads="1"/>
          </p:cNvSpPr>
          <p:nvPr/>
        </p:nvSpPr>
        <p:spPr bwMode="auto">
          <a:xfrm>
            <a:off x="196850" y="862013"/>
            <a:ext cx="8839200" cy="838200"/>
          </a:xfrm>
          <a:prstGeom prst="rect">
            <a:avLst/>
          </a:prstGeom>
          <a:noFill/>
          <a:ln w="9525">
            <a:noFill/>
            <a:miter lim="800000"/>
            <a:headEnd/>
            <a:tailEnd/>
          </a:ln>
        </p:spPr>
        <p:txBody>
          <a:bodyPr anchor="ctr"/>
          <a:lstStyle/>
          <a:p>
            <a:pPr rtl="1"/>
            <a:r>
              <a:rPr lang="ar-SA" sz="3600" dirty="0" smtClean="0">
                <a:solidFill>
                  <a:srgbClr val="FFC000"/>
                </a:solidFill>
                <a:latin typeface="+mj-lt"/>
              </a:rPr>
              <a:t>1ـ احتياجات الكربون</a:t>
            </a:r>
            <a:r>
              <a:rPr lang="en-US" sz="3600" dirty="0" smtClean="0">
                <a:solidFill>
                  <a:srgbClr val="FFC000"/>
                </a:solidFill>
                <a:latin typeface="+mj-lt"/>
              </a:rPr>
              <a:t>                        </a:t>
            </a:r>
            <a:endParaRPr lang="fr-FR" sz="3600" dirty="0">
              <a:solidFill>
                <a:srgbClr val="FFC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50825" y="2781300"/>
            <a:ext cx="8424863" cy="863600"/>
          </a:xfrm>
          <a:solidFill>
            <a:schemeClr val="hlink"/>
          </a:solidFill>
          <a:ln>
            <a:solidFill>
              <a:schemeClr val="bg1"/>
            </a:solidFill>
          </a:ln>
        </p:spPr>
        <p:txBody>
          <a:bodyPr/>
          <a:lstStyle/>
          <a:p>
            <a:pPr algn="ctr">
              <a:buFontTx/>
              <a:buNone/>
            </a:pPr>
            <a:r>
              <a:rPr lang="en-US" sz="4000" b="1" dirty="0" smtClean="0"/>
              <a:t> </a:t>
            </a:r>
            <a:r>
              <a:rPr lang="ar-SA" sz="4000" b="1" dirty="0" smtClean="0"/>
              <a:t>مقدمه</a:t>
            </a:r>
            <a:r>
              <a:rPr lang="en-US" sz="4000" b="1" dirty="0" smtClean="0"/>
              <a:t>  :  </a:t>
            </a:r>
            <a:r>
              <a:rPr lang="ar-SA" sz="4000" b="1" dirty="0" smtClean="0"/>
              <a:t>الدرس الأول</a:t>
            </a:r>
            <a:r>
              <a:rPr lang="en-US" sz="4000" b="1" dirty="0" smtClean="0"/>
              <a:t>      </a:t>
            </a:r>
          </a:p>
        </p:txBody>
      </p:sp>
      <p:sp>
        <p:nvSpPr>
          <p:cNvPr id="7" name="Rectangle 2"/>
          <p:cNvSpPr txBox="1">
            <a:spLocks noChangeArrowheads="1"/>
          </p:cNvSpPr>
          <p:nvPr/>
        </p:nvSpPr>
        <p:spPr bwMode="auto">
          <a:xfrm>
            <a:off x="179388" y="44450"/>
            <a:ext cx="8820150" cy="15843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j-lt"/>
                <a:ea typeface="+mj-ea"/>
                <a:cs typeface="+mj-cs"/>
              </a:rPr>
              <a:t>King Saud University</a:t>
            </a:r>
            <a:br>
              <a:rPr kumimoji="0" lang="en-US" sz="2800" b="1" i="0" u="none" strike="noStrike" kern="0" cap="none" spc="0" normalizeH="0" baseline="0" noProof="0" smtClean="0">
                <a:ln>
                  <a:noFill/>
                </a:ln>
                <a:solidFill>
                  <a:schemeClr val="tx1"/>
                </a:solidFill>
                <a:effectLst/>
                <a:uLnTx/>
                <a:uFillTx/>
                <a:latin typeface="+mj-lt"/>
                <a:ea typeface="+mj-ea"/>
                <a:cs typeface="+mj-cs"/>
              </a:rPr>
            </a:br>
            <a:r>
              <a:rPr kumimoji="0" lang="en-US" sz="2800" b="1" i="0" u="none" strike="noStrike" kern="0" cap="none" spc="0" normalizeH="0" baseline="0" noProof="0" smtClean="0">
                <a:ln>
                  <a:noFill/>
                </a:ln>
                <a:solidFill>
                  <a:schemeClr val="tx1"/>
                </a:solidFill>
                <a:effectLst/>
                <a:uLnTx/>
                <a:uFillTx/>
                <a:latin typeface="+mj-lt"/>
                <a:ea typeface="+mj-ea"/>
                <a:cs typeface="+mj-cs"/>
              </a:rPr>
              <a:t>College of Science</a:t>
            </a:r>
            <a:br>
              <a:rPr kumimoji="0" lang="en-US" sz="2800" b="1" i="0" u="none" strike="noStrike" kern="0" cap="none" spc="0" normalizeH="0" baseline="0" noProof="0" smtClean="0">
                <a:ln>
                  <a:noFill/>
                </a:ln>
                <a:solidFill>
                  <a:schemeClr val="tx1"/>
                </a:solidFill>
                <a:effectLst/>
                <a:uLnTx/>
                <a:uFillTx/>
                <a:latin typeface="+mj-lt"/>
                <a:ea typeface="+mj-ea"/>
                <a:cs typeface="+mj-cs"/>
              </a:rPr>
            </a:br>
            <a:r>
              <a:rPr kumimoji="0" lang="en-US" sz="2800" b="1" i="0" u="none" strike="noStrike" kern="0" cap="none" spc="0" normalizeH="0" baseline="0" noProof="0" smtClean="0">
                <a:ln>
                  <a:noFill/>
                </a:ln>
                <a:solidFill>
                  <a:schemeClr val="tx1"/>
                </a:solidFill>
                <a:effectLst/>
                <a:uLnTx/>
                <a:uFillTx/>
                <a:latin typeface="+mj-lt"/>
                <a:ea typeface="+mj-ea"/>
                <a:cs typeface="+mj-cs"/>
              </a:rPr>
              <a:t>Department of Botany and Microbiology</a:t>
            </a:r>
            <a:endParaRPr kumimoji="0" lang="en-US" sz="2800" b="1" i="0" u="none" strike="noStrike" kern="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4722" name="Rectangle 2"/>
          <p:cNvSpPr>
            <a:spLocks noGrp="1" noChangeArrowheads="1"/>
          </p:cNvSpPr>
          <p:nvPr>
            <p:ph idx="1"/>
          </p:nvPr>
        </p:nvSpPr>
        <p:spPr>
          <a:xfrm>
            <a:off x="539179" y="1916113"/>
            <a:ext cx="8569325" cy="4393208"/>
          </a:xfrm>
        </p:spPr>
        <p:txBody>
          <a:bodyPr>
            <a:normAutofit/>
          </a:bodyPr>
          <a:lstStyle/>
          <a:p>
            <a:pPr algn="r" rtl="1"/>
            <a:r>
              <a:rPr lang="ar-SA" sz="3600" dirty="0" smtClean="0"/>
              <a:t>هو العلم الذي يختص بدراسة الكائنات الحية الدقيقة</a:t>
            </a:r>
            <a:r>
              <a:rPr lang="en-US" sz="3600" dirty="0" smtClean="0"/>
              <a:t> (</a:t>
            </a:r>
            <a:r>
              <a:rPr lang="en-US" sz="3600" dirty="0" smtClean="0">
                <a:solidFill>
                  <a:srgbClr val="0000FF"/>
                </a:solidFill>
              </a:rPr>
              <a:t>Microbes</a:t>
            </a:r>
            <a:r>
              <a:rPr lang="en-US" sz="3600" dirty="0" smtClean="0"/>
              <a:t>)</a:t>
            </a:r>
            <a:r>
              <a:rPr lang="ar-SA" sz="3600" dirty="0" smtClean="0"/>
              <a:t> التي بلغت من الصغر حجما </a:t>
            </a:r>
            <a:r>
              <a:rPr lang="ar-SA" sz="3600" dirty="0" err="1" smtClean="0"/>
              <a:t>لايمكن</a:t>
            </a:r>
            <a:r>
              <a:rPr lang="en-US" sz="3600" dirty="0" smtClean="0"/>
              <a:t> </a:t>
            </a:r>
            <a:r>
              <a:rPr lang="ar-SA" sz="3600" dirty="0" smtClean="0"/>
              <a:t>رؤيتها بوضوح بالعين المجردة </a:t>
            </a:r>
            <a:endParaRPr lang="en-US" sz="3600" dirty="0" smtClean="0"/>
          </a:p>
          <a:p>
            <a:pPr algn="r" rtl="1"/>
            <a:r>
              <a:rPr lang="ar-SA" sz="3600" dirty="0" smtClean="0"/>
              <a:t>الكائنات الحية الدقيقة هي عبارة عن مخلوقات حية واسعة الانتشار في الطبيعة</a:t>
            </a:r>
            <a:endParaRPr lang="en-US" sz="3600" dirty="0" smtClean="0"/>
          </a:p>
          <a:p>
            <a:pPr algn="r" rtl="1"/>
            <a:r>
              <a:rPr lang="ar-SA" sz="3600" dirty="0" smtClean="0"/>
              <a:t> خطر الميكروبات يكمن في صغرها وسرعة تكاثرها وانتشارها وقدرتها على التكيف والانتقاء</a:t>
            </a:r>
            <a:endParaRPr lang="fr-FR" sz="3600" dirty="0" smtClean="0"/>
          </a:p>
        </p:txBody>
      </p:sp>
      <p:sp>
        <p:nvSpPr>
          <p:cNvPr id="4099" name="Rectangle 3"/>
          <p:cNvSpPr>
            <a:spLocks noChangeArrowheads="1"/>
          </p:cNvSpPr>
          <p:nvPr/>
        </p:nvSpPr>
        <p:spPr bwMode="auto">
          <a:xfrm>
            <a:off x="196850" y="765175"/>
            <a:ext cx="8839200" cy="838200"/>
          </a:xfrm>
          <a:prstGeom prst="rect">
            <a:avLst/>
          </a:prstGeom>
          <a:noFill/>
          <a:ln w="9525">
            <a:solidFill>
              <a:srgbClr val="7030A0"/>
            </a:solidFill>
            <a:miter lim="800000"/>
            <a:headEnd/>
            <a:tailEnd/>
          </a:ln>
        </p:spPr>
        <p:txBody>
          <a:bodyPr anchor="ctr"/>
          <a:lstStyle/>
          <a:p>
            <a:pPr algn="ctr">
              <a:lnSpc>
                <a:spcPct val="80000"/>
              </a:lnSpc>
            </a:pPr>
            <a:r>
              <a:rPr lang="en-US" sz="4000" dirty="0" smtClean="0">
                <a:solidFill>
                  <a:srgbClr val="0000FF"/>
                </a:solidFill>
              </a:rPr>
              <a:t>Microbiology</a:t>
            </a:r>
            <a:r>
              <a:rPr lang="en-US" sz="4000" dirty="0" smtClean="0"/>
              <a:t> : </a:t>
            </a:r>
            <a:r>
              <a:rPr lang="ar-SA" sz="4000" dirty="0" smtClean="0"/>
              <a:t>علم الأحياء الدقيقة</a:t>
            </a:r>
            <a:endParaRPr lang="fr-FR" sz="4000" dirty="0">
              <a:solidFill>
                <a:srgbClr val="0000FF"/>
              </a:solidFill>
            </a:endParaRPr>
          </a:p>
        </p:txBody>
      </p:sp>
      <p:sp>
        <p:nvSpPr>
          <p:cNvPr id="4100" name="Rectangle 4"/>
          <p:cNvSpPr>
            <a:spLocks noChangeArrowheads="1"/>
          </p:cNvSpPr>
          <p:nvPr/>
        </p:nvSpPr>
        <p:spPr bwMode="auto">
          <a:xfrm>
            <a:off x="196850" y="69850"/>
            <a:ext cx="8839200" cy="838200"/>
          </a:xfrm>
          <a:prstGeom prst="rect">
            <a:avLst/>
          </a:prstGeom>
          <a:noFill/>
          <a:ln w="9525">
            <a:noFill/>
            <a:miter lim="800000"/>
            <a:headEnd/>
            <a:tailEnd/>
          </a:ln>
        </p:spPr>
        <p:txBody>
          <a:bodyPr anchor="ctr"/>
          <a:lstStyle/>
          <a:p>
            <a:pPr>
              <a:lnSpc>
                <a:spcPct val="80000"/>
              </a:lnSpc>
            </a:pPr>
            <a:r>
              <a:rPr lang="en-US" sz="2000" u="sng" dirty="0" smtClean="0"/>
              <a:t>MIC  345         </a:t>
            </a:r>
            <a:r>
              <a:rPr lang="fr-FR" sz="2000" u="sng" dirty="0" smtClean="0"/>
              <a:t>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4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47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47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49250" y="44624"/>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r>
              <a:rPr lang="fr-FR" sz="2000" dirty="0" smtClean="0"/>
              <a:t>                  </a:t>
            </a:r>
            <a:endParaRPr lang="fr-FR" sz="2000" dirty="0"/>
          </a:p>
        </p:txBody>
      </p:sp>
      <p:sp>
        <p:nvSpPr>
          <p:cNvPr id="6" name="Rectangle 3"/>
          <p:cNvSpPr>
            <a:spLocks noChangeArrowheads="1"/>
          </p:cNvSpPr>
          <p:nvPr/>
        </p:nvSpPr>
        <p:spPr bwMode="auto">
          <a:xfrm>
            <a:off x="196850" y="1078632"/>
            <a:ext cx="8839200" cy="838200"/>
          </a:xfrm>
          <a:prstGeom prst="rect">
            <a:avLst/>
          </a:prstGeom>
          <a:noFill/>
          <a:ln w="9525">
            <a:solidFill>
              <a:srgbClr val="7030A0"/>
            </a:solidFill>
            <a:miter lim="800000"/>
            <a:headEnd/>
            <a:tailEnd/>
          </a:ln>
        </p:spPr>
        <p:txBody>
          <a:bodyPr anchor="ctr"/>
          <a:lstStyle/>
          <a:p>
            <a:pPr algn="ctr">
              <a:lnSpc>
                <a:spcPct val="80000"/>
              </a:lnSpc>
            </a:pPr>
            <a:r>
              <a:rPr lang="ar-SA" sz="4000" dirty="0" smtClean="0">
                <a:solidFill>
                  <a:srgbClr val="0000FF"/>
                </a:solidFill>
              </a:rPr>
              <a:t>الأقسام الرئيسية للكائنات الحية الدقيقة</a:t>
            </a:r>
            <a:endParaRPr lang="fr-FR" sz="4000" dirty="0">
              <a:solidFill>
                <a:srgbClr val="0000FF"/>
              </a:solidFill>
            </a:endParaRPr>
          </a:p>
        </p:txBody>
      </p:sp>
      <p:sp>
        <p:nvSpPr>
          <p:cNvPr id="7" name="Rectangle 2"/>
          <p:cNvSpPr txBox="1">
            <a:spLocks noChangeArrowheads="1"/>
          </p:cNvSpPr>
          <p:nvPr/>
        </p:nvSpPr>
        <p:spPr bwMode="auto">
          <a:xfrm>
            <a:off x="79252" y="2240868"/>
            <a:ext cx="9064748"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r>
              <a:rPr lang="ar-SA" sz="3600" b="0" dirty="0" smtClean="0"/>
              <a:t>صنف العالم Whittake</a:t>
            </a:r>
            <a:r>
              <a:rPr lang="en-US" sz="3600" b="0" dirty="0" smtClean="0"/>
              <a:t>r</a:t>
            </a:r>
            <a:r>
              <a:rPr lang="ar-SA" sz="3600" b="0" dirty="0" smtClean="0"/>
              <a:t>هذه الكائنات إلى 5 ممالك وضعت في مجموعتين هما:</a:t>
            </a:r>
            <a:endParaRPr lang="en-US" sz="3600" b="0" dirty="0" smtClean="0"/>
          </a:p>
          <a:p>
            <a:pPr algn="r" rtl="1"/>
            <a:r>
              <a:rPr lang="en-US" sz="3600" dirty="0" smtClean="0"/>
              <a:t> </a:t>
            </a:r>
            <a:r>
              <a:rPr lang="ar-SA" sz="3600" dirty="0" smtClean="0"/>
              <a:t>  </a:t>
            </a:r>
            <a:endParaRPr lang="fr-FR" sz="3600" b="0" dirty="0"/>
          </a:p>
        </p:txBody>
      </p:sp>
      <p:sp>
        <p:nvSpPr>
          <p:cNvPr id="9" name="Rectangle 2"/>
          <p:cNvSpPr txBox="1">
            <a:spLocks noChangeArrowheads="1"/>
          </p:cNvSpPr>
          <p:nvPr/>
        </p:nvSpPr>
        <p:spPr bwMode="auto">
          <a:xfrm>
            <a:off x="179512" y="4293096"/>
            <a:ext cx="9064748"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rtl="1"/>
            <a:r>
              <a:rPr lang="ar-SA" sz="3600" b="0" u="sng" dirty="0" smtClean="0"/>
              <a:t>1ـ المجموعة الأولى </a:t>
            </a:r>
            <a:r>
              <a:rPr lang="ar-SA" sz="3600" b="0" dirty="0" smtClean="0"/>
              <a:t>الكائنات بدائية النواة</a:t>
            </a:r>
            <a:r>
              <a:rPr lang="en-US" sz="3600" b="0" dirty="0" smtClean="0"/>
              <a:t> </a:t>
            </a:r>
            <a:r>
              <a:rPr lang="en-US" sz="3600" dirty="0" smtClean="0"/>
              <a:t>Prokaryotes : </a:t>
            </a:r>
            <a:r>
              <a:rPr lang="ar-SA" sz="3600" dirty="0" smtClean="0"/>
              <a:t>  </a:t>
            </a:r>
            <a:endParaRPr lang="fr-FR" sz="3600" b="0" dirty="0"/>
          </a:p>
        </p:txBody>
      </p:sp>
      <p:sp>
        <p:nvSpPr>
          <p:cNvPr id="10" name="Rectangle 2"/>
          <p:cNvSpPr txBox="1">
            <a:spLocks noChangeArrowheads="1"/>
          </p:cNvSpPr>
          <p:nvPr/>
        </p:nvSpPr>
        <p:spPr bwMode="auto">
          <a:xfrm>
            <a:off x="179512" y="5229200"/>
            <a:ext cx="9064748"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rtl="1"/>
            <a:r>
              <a:rPr lang="ar-SA" sz="3600" b="0" u="sng" dirty="0" smtClean="0"/>
              <a:t>2ـ المجموعة الثانية </a:t>
            </a:r>
            <a:r>
              <a:rPr lang="ar-SA" sz="3600" b="0" dirty="0" smtClean="0"/>
              <a:t>الكائنات </a:t>
            </a:r>
            <a:r>
              <a:rPr lang="ar-SA" sz="3600" b="0" dirty="0" err="1" smtClean="0"/>
              <a:t>حقيقية</a:t>
            </a:r>
            <a:r>
              <a:rPr lang="ar-SA" sz="3600" b="0" dirty="0" smtClean="0"/>
              <a:t> النواة </a:t>
            </a:r>
            <a:r>
              <a:rPr lang="en-US" sz="3600" dirty="0" smtClean="0"/>
              <a:t>Eukaryotes :</a:t>
            </a:r>
            <a:r>
              <a:rPr lang="en-US" sz="3600" b="0" dirty="0" smtClean="0"/>
              <a:t> </a:t>
            </a:r>
            <a:r>
              <a:rPr lang="ar-SA" sz="3600" b="0" dirty="0" smtClean="0"/>
              <a:t>  </a:t>
            </a:r>
            <a:endParaRPr lang="fr-FR" sz="36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P spid="9" grpId="0" build="p" autoUpdateAnimBg="0"/>
      <p:bldP spid="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627779" y="692696"/>
            <a:ext cx="4238260" cy="5904000"/>
          </a:xfrm>
          <a:prstGeom prst="rect">
            <a:avLst/>
          </a:prstGeom>
          <a:noFill/>
          <a:ln w="9525">
            <a:noFill/>
            <a:miter lim="800000"/>
            <a:headEnd/>
            <a:tailEnd/>
          </a:ln>
        </p:spPr>
      </p:pic>
      <p:sp>
        <p:nvSpPr>
          <p:cNvPr id="3" name="Rectangle 2"/>
          <p:cNvSpPr>
            <a:spLocks noChangeArrowheads="1"/>
          </p:cNvSpPr>
          <p:nvPr/>
        </p:nvSpPr>
        <p:spPr bwMode="auto">
          <a:xfrm>
            <a:off x="349250" y="-171400"/>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4658" name="Rectangle 2"/>
          <p:cNvSpPr>
            <a:spLocks noGrp="1" noChangeArrowheads="1"/>
          </p:cNvSpPr>
          <p:nvPr>
            <p:ph idx="1"/>
          </p:nvPr>
        </p:nvSpPr>
        <p:spPr>
          <a:xfrm>
            <a:off x="395288" y="2637681"/>
            <a:ext cx="8353425" cy="4103687"/>
          </a:xfrm>
        </p:spPr>
        <p:txBody>
          <a:bodyPr/>
          <a:lstStyle/>
          <a:p>
            <a:pPr marL="457200" indent="-457200" algn="r">
              <a:lnSpc>
                <a:spcPct val="120000"/>
              </a:lnSpc>
              <a:buClr>
                <a:srgbClr val="99FF33"/>
              </a:buClr>
              <a:buSzPct val="80000"/>
              <a:buFontTx/>
              <a:buNone/>
            </a:pPr>
            <a:r>
              <a:rPr lang="ar-SA" dirty="0" smtClean="0"/>
              <a:t>تكون من كائنات بدائية </a:t>
            </a:r>
            <a:r>
              <a:rPr lang="ar-SA" b="1" u="sng" dirty="0" smtClean="0"/>
              <a:t>وحيدة الخلية </a:t>
            </a:r>
            <a:r>
              <a:rPr lang="ar-SA" dirty="0" err="1" smtClean="0"/>
              <a:t>او</a:t>
            </a:r>
            <a:r>
              <a:rPr lang="ar-SA" dirty="0" smtClean="0"/>
              <a:t> عديدة الخلايا </a:t>
            </a:r>
            <a:r>
              <a:rPr lang="ar-SA" dirty="0" err="1" smtClean="0"/>
              <a:t>وانويتنها</a:t>
            </a:r>
            <a:r>
              <a:rPr lang="ar-SA" dirty="0" smtClean="0"/>
              <a:t> </a:t>
            </a:r>
            <a:r>
              <a:rPr lang="en-US" dirty="0" smtClean="0"/>
              <a:t> DNA </a:t>
            </a:r>
            <a:r>
              <a:rPr lang="ar-SA" dirty="0" smtClean="0"/>
              <a:t>تحتوي على الحامض النووي</a:t>
            </a:r>
            <a:endParaRPr lang="en-US" dirty="0" smtClean="0"/>
          </a:p>
          <a:p>
            <a:pPr marL="514350" indent="-514350" algn="r">
              <a:lnSpc>
                <a:spcPct val="120000"/>
              </a:lnSpc>
              <a:buClr>
                <a:srgbClr val="99FF33"/>
              </a:buClr>
              <a:buSzPct val="80000"/>
              <a:buNone/>
            </a:pPr>
            <a:r>
              <a:rPr lang="ar-SA" b="1" u="sng" dirty="0" smtClean="0"/>
              <a:t>غير محاطة بغشاء نووي</a:t>
            </a:r>
            <a:endParaRPr lang="en-US" b="1" u="sng" dirty="0" smtClean="0"/>
          </a:p>
          <a:p>
            <a:pPr algn="r" rtl="1">
              <a:buNone/>
            </a:pPr>
            <a:r>
              <a:rPr lang="ar-SA" dirty="0" smtClean="0"/>
              <a:t>وضعت هذه الكائنات في مملكة واحدة</a:t>
            </a:r>
            <a:r>
              <a:rPr lang="en-US" dirty="0" smtClean="0"/>
              <a:t> </a:t>
            </a:r>
            <a:r>
              <a:rPr lang="ar-SA" dirty="0" smtClean="0"/>
              <a:t>هي</a:t>
            </a:r>
            <a:r>
              <a:rPr lang="en-US" dirty="0" smtClean="0"/>
              <a:t> </a:t>
            </a:r>
            <a:r>
              <a:rPr lang="ar-SA" b="1" dirty="0" smtClean="0"/>
              <a:t>مملكة البدائيات</a:t>
            </a:r>
            <a:endParaRPr lang="en-US" b="1" dirty="0" smtClean="0">
              <a:cs typeface="Times New Roman" pitchFamily="18" charset="0"/>
            </a:endParaRPr>
          </a:p>
        </p:txBody>
      </p:sp>
      <p:sp>
        <p:nvSpPr>
          <p:cNvPr id="5" name="Rectangle 2"/>
          <p:cNvSpPr txBox="1">
            <a:spLocks noChangeArrowheads="1"/>
          </p:cNvSpPr>
          <p:nvPr/>
        </p:nvSpPr>
        <p:spPr bwMode="auto">
          <a:xfrm>
            <a:off x="971600" y="1340768"/>
            <a:ext cx="626469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r>
              <a:rPr lang="ar-SA" sz="3600" b="0" u="sng" dirty="0" smtClean="0">
                <a:solidFill>
                  <a:srgbClr val="0000FF"/>
                </a:solidFill>
              </a:rPr>
              <a:t>1ـ المجموعة الأولى </a:t>
            </a:r>
            <a:r>
              <a:rPr lang="en-US" sz="3600" dirty="0" smtClean="0">
                <a:solidFill>
                  <a:srgbClr val="0000FF"/>
                </a:solidFill>
              </a:rPr>
              <a:t>Prokaryotes : </a:t>
            </a:r>
            <a:r>
              <a:rPr lang="ar-SA" sz="3600" dirty="0" smtClean="0">
                <a:solidFill>
                  <a:srgbClr val="0000FF"/>
                </a:solidFill>
              </a:rPr>
              <a:t>  </a:t>
            </a:r>
            <a:endParaRPr lang="fr-FR" sz="3600" b="0" dirty="0">
              <a:solidFill>
                <a:srgbClr val="0000FF"/>
              </a:solidFill>
            </a:endParaRPr>
          </a:p>
        </p:txBody>
      </p:sp>
      <p:sp>
        <p:nvSpPr>
          <p:cNvPr id="6" name="Rectangle 5"/>
          <p:cNvSpPr>
            <a:spLocks noChangeArrowheads="1"/>
          </p:cNvSpPr>
          <p:nvPr/>
        </p:nvSpPr>
        <p:spPr bwMode="auto">
          <a:xfrm>
            <a:off x="179512" y="116632"/>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46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46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46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58" grpId="0" uiExpand="1" build="p" autoUpdateAnimBg="0"/>
      <p:bldP spid="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5682" name="Rectangle 2"/>
          <p:cNvSpPr>
            <a:spLocks noGrp="1" noChangeArrowheads="1"/>
          </p:cNvSpPr>
          <p:nvPr>
            <p:ph idx="1"/>
          </p:nvPr>
        </p:nvSpPr>
        <p:spPr>
          <a:xfrm>
            <a:off x="395289" y="2638351"/>
            <a:ext cx="7417071" cy="1510729"/>
          </a:xfrm>
        </p:spPr>
        <p:txBody>
          <a:bodyPr>
            <a:normAutofit/>
          </a:bodyPr>
          <a:lstStyle/>
          <a:p>
            <a:pPr marL="457200" indent="-457200" algn="r">
              <a:lnSpc>
                <a:spcPct val="120000"/>
              </a:lnSpc>
              <a:buClr>
                <a:srgbClr val="99FF33"/>
              </a:buClr>
              <a:buSzPct val="80000"/>
              <a:buNone/>
            </a:pPr>
            <a:r>
              <a:rPr lang="ar-SA" dirty="0" smtClean="0"/>
              <a:t>تشتمل البكتريا </a:t>
            </a:r>
            <a:r>
              <a:rPr lang="ar-SA" dirty="0" err="1" smtClean="0"/>
              <a:t>والاكتيوميسيات</a:t>
            </a:r>
            <a:r>
              <a:rPr lang="ar-SA" dirty="0" smtClean="0"/>
              <a:t> </a:t>
            </a:r>
            <a:r>
              <a:rPr lang="ar-SA" dirty="0" err="1" smtClean="0"/>
              <a:t>والسيانوبكتيريا</a:t>
            </a:r>
            <a:r>
              <a:rPr lang="ar-SA" dirty="0" smtClean="0"/>
              <a:t> (ذات التغذية الضوئية الهوائية).</a:t>
            </a:r>
            <a:endParaRPr lang="fr-FR" dirty="0" smtClean="0"/>
          </a:p>
          <a:p>
            <a:pPr marL="457200" indent="-457200" algn="r">
              <a:lnSpc>
                <a:spcPct val="120000"/>
              </a:lnSpc>
              <a:buClr>
                <a:srgbClr val="99FF33"/>
              </a:buClr>
              <a:buSzPct val="80000"/>
              <a:buNone/>
            </a:pPr>
            <a:r>
              <a:rPr lang="ar-SA" b="1" dirty="0" smtClean="0">
                <a:cs typeface="Times New Roman" pitchFamily="18" charset="0"/>
              </a:rPr>
              <a:t>  </a:t>
            </a:r>
            <a:r>
              <a:rPr lang="en-US" b="1" dirty="0" smtClean="0">
                <a:cs typeface="Times New Roman" pitchFamily="18" charset="0"/>
              </a:rPr>
              <a:t>       </a:t>
            </a:r>
          </a:p>
        </p:txBody>
      </p:sp>
      <p:sp>
        <p:nvSpPr>
          <p:cNvPr id="5" name="Rectangle 4"/>
          <p:cNvSpPr>
            <a:spLocks noChangeArrowheads="1"/>
          </p:cNvSpPr>
          <p:nvPr/>
        </p:nvSpPr>
        <p:spPr bwMode="auto">
          <a:xfrm>
            <a:off x="125288" y="-145504"/>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6" name="Rectangle 2"/>
          <p:cNvSpPr txBox="1">
            <a:spLocks noChangeArrowheads="1"/>
          </p:cNvSpPr>
          <p:nvPr/>
        </p:nvSpPr>
        <p:spPr bwMode="auto">
          <a:xfrm>
            <a:off x="1115616" y="1124744"/>
            <a:ext cx="734481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r>
              <a:rPr lang="ar-SA" sz="3600" dirty="0" smtClean="0">
                <a:solidFill>
                  <a:srgbClr val="0000FF"/>
                </a:solidFill>
              </a:rPr>
              <a:t> مملكة البدائيات</a:t>
            </a:r>
            <a:r>
              <a:rPr lang="en-US" sz="3600" dirty="0" smtClean="0">
                <a:solidFill>
                  <a:srgbClr val="0000FF"/>
                </a:solidFill>
              </a:rPr>
              <a:t>Kingdom of </a:t>
            </a:r>
            <a:r>
              <a:rPr lang="en-US" sz="3600" dirty="0" err="1" smtClean="0">
                <a:solidFill>
                  <a:srgbClr val="0000FF"/>
                </a:solidFill>
              </a:rPr>
              <a:t>Monera</a:t>
            </a:r>
            <a:r>
              <a:rPr lang="en-US" sz="3600" dirty="0" smtClean="0">
                <a:solidFill>
                  <a:srgbClr val="0000FF"/>
                </a:solidFill>
              </a:rPr>
              <a:t> : </a:t>
            </a:r>
            <a:r>
              <a:rPr lang="ar-SA" sz="3600" dirty="0" smtClean="0">
                <a:solidFill>
                  <a:srgbClr val="0000FF"/>
                </a:solidFill>
              </a:rPr>
              <a:t>  </a:t>
            </a:r>
            <a:endParaRPr lang="fr-FR" sz="3600" b="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568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56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2" grpId="0" build="p" autoUpdateAnimBg="0"/>
      <p:bldP spid="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Grp="1" noChangeArrowheads="1"/>
          </p:cNvSpPr>
          <p:nvPr>
            <p:ph type="title"/>
          </p:nvPr>
        </p:nvSpPr>
        <p:spPr bwMode="auto">
          <a:xfrm>
            <a:off x="685800" y="84584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rtl="1"/>
            <a:r>
              <a:rPr lang="ar-SA" sz="3600" u="sng" dirty="0" smtClean="0">
                <a:solidFill>
                  <a:srgbClr val="0000FF"/>
                </a:solidFill>
              </a:rPr>
              <a:t>2ـ المجموعة الثانية </a:t>
            </a:r>
            <a:r>
              <a:rPr lang="en-US" sz="3600" dirty="0" smtClean="0">
                <a:solidFill>
                  <a:srgbClr val="0000FF"/>
                </a:solidFill>
              </a:rPr>
              <a:t>Eukaryotes : </a:t>
            </a:r>
            <a:r>
              <a:rPr lang="ar-SA" sz="3600" dirty="0" smtClean="0">
                <a:solidFill>
                  <a:srgbClr val="0000FF"/>
                </a:solidFill>
              </a:rPr>
              <a:t>  </a:t>
            </a:r>
            <a:endParaRPr lang="fr-FR" sz="3600" b="0" dirty="0">
              <a:solidFill>
                <a:srgbClr val="0000FF"/>
              </a:solidFill>
            </a:endParaRPr>
          </a:p>
        </p:txBody>
      </p:sp>
      <p:sp>
        <p:nvSpPr>
          <p:cNvPr id="16" name="Rectangle 15"/>
          <p:cNvSpPr>
            <a:spLocks noChangeArrowheads="1"/>
          </p:cNvSpPr>
          <p:nvPr/>
        </p:nvSpPr>
        <p:spPr bwMode="auto">
          <a:xfrm>
            <a:off x="125288" y="-145504"/>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17" name="Rectangle 2"/>
          <p:cNvSpPr txBox="1">
            <a:spLocks noChangeArrowheads="1"/>
          </p:cNvSpPr>
          <p:nvPr/>
        </p:nvSpPr>
        <p:spPr bwMode="auto">
          <a:xfrm>
            <a:off x="395288" y="2637681"/>
            <a:ext cx="8353425"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1" eaLnBrk="0" fontAlgn="base" latinLnBrk="0" hangingPunct="0">
              <a:lnSpc>
                <a:spcPct val="100000"/>
              </a:lnSpc>
              <a:spcBef>
                <a:spcPct val="20000"/>
              </a:spcBef>
              <a:spcAft>
                <a:spcPct val="0"/>
              </a:spcAft>
              <a:buClrTx/>
              <a:buSzTx/>
              <a:buFontTx/>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Times New Roman" pitchFamily="18" charset="0"/>
            </a:endParaRPr>
          </a:p>
        </p:txBody>
      </p:sp>
      <p:sp>
        <p:nvSpPr>
          <p:cNvPr id="18" name="Rectangle 17"/>
          <p:cNvSpPr/>
          <p:nvPr/>
        </p:nvSpPr>
        <p:spPr>
          <a:xfrm>
            <a:off x="467544" y="2492896"/>
            <a:ext cx="8676456" cy="523220"/>
          </a:xfrm>
          <a:prstGeom prst="rect">
            <a:avLst/>
          </a:prstGeom>
        </p:spPr>
        <p:txBody>
          <a:bodyPr wrap="square">
            <a:spAutoFit/>
          </a:bodyPr>
          <a:lstStyle/>
          <a:p>
            <a:r>
              <a:rPr lang="ar-SA" sz="2800" dirty="0" smtClean="0"/>
              <a:t>وهي الكائنات أما وحيدة الخلية </a:t>
            </a:r>
            <a:r>
              <a:rPr lang="ar-SA" sz="2800" dirty="0" err="1" smtClean="0"/>
              <a:t>او</a:t>
            </a:r>
            <a:r>
              <a:rPr lang="ar-SA" sz="2800" dirty="0" smtClean="0"/>
              <a:t> عديدة الخلايا تحتوي على انويه </a:t>
            </a:r>
            <a:r>
              <a:rPr lang="ar-SA" sz="2800" dirty="0" err="1" smtClean="0"/>
              <a:t>حقيقية</a:t>
            </a:r>
            <a:endParaRPr lang="en-US" sz="2800" dirty="0" smtClean="0"/>
          </a:p>
        </p:txBody>
      </p:sp>
      <p:sp>
        <p:nvSpPr>
          <p:cNvPr id="20" name="Rectangle 19"/>
          <p:cNvSpPr/>
          <p:nvPr/>
        </p:nvSpPr>
        <p:spPr>
          <a:xfrm>
            <a:off x="395536" y="3284985"/>
            <a:ext cx="8748464" cy="1815882"/>
          </a:xfrm>
          <a:prstGeom prst="rect">
            <a:avLst/>
          </a:prstGeom>
        </p:spPr>
        <p:txBody>
          <a:bodyPr wrap="square">
            <a:spAutoFit/>
          </a:bodyPr>
          <a:lstStyle/>
          <a:p>
            <a:pPr algn="r"/>
            <a:r>
              <a:rPr lang="ar-SA" sz="2800" dirty="0" smtClean="0">
                <a:solidFill>
                  <a:srgbClr val="000000"/>
                </a:solidFill>
              </a:rPr>
              <a:t>محاطة بغشاء نووي</a:t>
            </a:r>
            <a:r>
              <a:rPr lang="ar-SA" sz="2800" dirty="0" smtClean="0"/>
              <a:t> وتحتوي على خيوط </a:t>
            </a:r>
            <a:r>
              <a:rPr lang="ar-SA" sz="2800" dirty="0" err="1" smtClean="0"/>
              <a:t>كروماتينية</a:t>
            </a:r>
            <a:r>
              <a:rPr lang="ar-SA" sz="2800" dirty="0" smtClean="0"/>
              <a:t> </a:t>
            </a:r>
            <a:r>
              <a:rPr lang="ar-SA" sz="2800" dirty="0" err="1" smtClean="0"/>
              <a:t>ونويات</a:t>
            </a:r>
            <a:r>
              <a:rPr lang="ar-SA" sz="2800" dirty="0" smtClean="0"/>
              <a:t> وسائل نووي. </a:t>
            </a:r>
            <a:endParaRPr lang="fr-FR" sz="2800" dirty="0" smtClean="0"/>
          </a:p>
          <a:p>
            <a:r>
              <a:rPr lang="en-US" sz="2800" dirty="0" smtClean="0"/>
              <a:t> </a:t>
            </a:r>
          </a:p>
          <a:p>
            <a:endParaRPr lang="fr-FR" sz="2800" dirty="0"/>
          </a:p>
        </p:txBody>
      </p:sp>
      <p:sp>
        <p:nvSpPr>
          <p:cNvPr id="21" name="Rectangle 20"/>
          <p:cNvSpPr/>
          <p:nvPr/>
        </p:nvSpPr>
        <p:spPr>
          <a:xfrm>
            <a:off x="5680058" y="4846516"/>
            <a:ext cx="3312368" cy="523220"/>
          </a:xfrm>
          <a:prstGeom prst="rect">
            <a:avLst/>
          </a:prstGeom>
        </p:spPr>
        <p:txBody>
          <a:bodyPr wrap="square">
            <a:spAutoFit/>
          </a:bodyPr>
          <a:lstStyle/>
          <a:p>
            <a:r>
              <a:rPr lang="ar-SA" sz="2800" dirty="0" smtClean="0">
                <a:solidFill>
                  <a:srgbClr val="000000"/>
                </a:solidFill>
              </a:rPr>
              <a:t>وتشتمل على 4 ممالك:</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utoUpdateAnimBg="0"/>
      <p:bldP spid="1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115616" y="1124744"/>
            <a:ext cx="7344816"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rtl="1"/>
            <a:r>
              <a:rPr lang="ar-SA" sz="3600" dirty="0" smtClean="0">
                <a:solidFill>
                  <a:srgbClr val="0000FF"/>
                </a:solidFill>
              </a:rPr>
              <a:t> مملكة </a:t>
            </a:r>
            <a:r>
              <a:rPr lang="ar-SA" sz="3600" dirty="0" err="1" smtClean="0">
                <a:solidFill>
                  <a:srgbClr val="0000FF"/>
                </a:solidFill>
              </a:rPr>
              <a:t>الطلائعيات</a:t>
            </a:r>
            <a:r>
              <a:rPr lang="ar-SA" sz="3600" dirty="0" smtClean="0">
                <a:solidFill>
                  <a:srgbClr val="0000FF"/>
                </a:solidFill>
              </a:rPr>
              <a:t> </a:t>
            </a:r>
            <a:r>
              <a:rPr lang="en-US" sz="3600" dirty="0" smtClean="0">
                <a:solidFill>
                  <a:srgbClr val="0000FF"/>
                </a:solidFill>
              </a:rPr>
              <a:t>Kingdom of </a:t>
            </a:r>
            <a:r>
              <a:rPr lang="en-US" sz="3600" dirty="0" err="1" smtClean="0">
                <a:solidFill>
                  <a:srgbClr val="0000FF"/>
                </a:solidFill>
              </a:rPr>
              <a:t>Protista</a:t>
            </a:r>
            <a:r>
              <a:rPr lang="en-US" sz="3600" dirty="0" smtClean="0">
                <a:solidFill>
                  <a:srgbClr val="0000FF"/>
                </a:solidFill>
              </a:rPr>
              <a:t> : </a:t>
            </a:r>
            <a:r>
              <a:rPr lang="ar-SA" sz="3600" dirty="0" smtClean="0">
                <a:solidFill>
                  <a:srgbClr val="0000FF"/>
                </a:solidFill>
              </a:rPr>
              <a:t>  </a:t>
            </a:r>
            <a:endParaRPr lang="fr-FR" sz="3600" b="0" dirty="0">
              <a:solidFill>
                <a:srgbClr val="0000FF"/>
              </a:solidFill>
            </a:endParaRPr>
          </a:p>
        </p:txBody>
      </p:sp>
      <p:sp>
        <p:nvSpPr>
          <p:cNvPr id="7" name="Rectangle 6"/>
          <p:cNvSpPr>
            <a:spLocks noChangeArrowheads="1"/>
          </p:cNvSpPr>
          <p:nvPr/>
        </p:nvSpPr>
        <p:spPr bwMode="auto">
          <a:xfrm>
            <a:off x="125288" y="-145504"/>
            <a:ext cx="8839200" cy="838200"/>
          </a:xfrm>
          <a:prstGeom prst="rect">
            <a:avLst/>
          </a:prstGeom>
          <a:noFill/>
          <a:ln w="9525">
            <a:noFill/>
            <a:miter lim="800000"/>
            <a:headEnd/>
            <a:tailEnd/>
          </a:ln>
        </p:spPr>
        <p:txBody>
          <a:bodyPr anchor="ctr"/>
          <a:lstStyle/>
          <a:p>
            <a:pPr>
              <a:lnSpc>
                <a:spcPct val="80000"/>
              </a:lnSpc>
            </a:pPr>
            <a:r>
              <a:rPr lang="en-US" sz="2000" u="sng" dirty="0" smtClean="0"/>
              <a:t>MIC  </a:t>
            </a:r>
            <a:r>
              <a:rPr lang="en-US" sz="2000" u="sng" dirty="0" smtClean="0"/>
              <a:t>345</a:t>
            </a:r>
            <a:endParaRPr lang="fr-FR" sz="2000" dirty="0"/>
          </a:p>
        </p:txBody>
      </p:sp>
      <p:sp>
        <p:nvSpPr>
          <p:cNvPr id="8" name="Espace réservé du contenu 7"/>
          <p:cNvSpPr>
            <a:spLocks noGrp="1"/>
          </p:cNvSpPr>
          <p:nvPr>
            <p:ph idx="1"/>
          </p:nvPr>
        </p:nvSpPr>
        <p:spPr>
          <a:xfrm>
            <a:off x="685800" y="1981200"/>
            <a:ext cx="7772400" cy="2383904"/>
          </a:xfrm>
        </p:spPr>
        <p:txBody>
          <a:bodyPr/>
          <a:lstStyle/>
          <a:p>
            <a:pPr algn="r" rtl="1"/>
            <a:r>
              <a:rPr lang="ar-SA" dirty="0" smtClean="0"/>
              <a:t>وتضم مجموعة من الكائنات الحية وحيدة الخلية أوأشكال مستعمرات Colonial forms الا انها حقيقية النواة وتختلف طريقة التغذية فيها من ضوئية او امتصاصية او ابتلاعية او من اتحاد طريقتين أو أكثر من الطرق السابقة</a:t>
            </a:r>
            <a:endParaRPr lang="fr-FR" dirty="0" smtClean="0"/>
          </a:p>
        </p:txBody>
      </p:sp>
      <p:grpSp>
        <p:nvGrpSpPr>
          <p:cNvPr id="15" name="Groupe 14"/>
          <p:cNvGrpSpPr/>
          <p:nvPr/>
        </p:nvGrpSpPr>
        <p:grpSpPr>
          <a:xfrm>
            <a:off x="3419872" y="4077072"/>
            <a:ext cx="4968552" cy="584775"/>
            <a:chOff x="3419872" y="4941168"/>
            <a:chExt cx="4968552" cy="584775"/>
          </a:xfrm>
        </p:grpSpPr>
        <p:sp>
          <p:nvSpPr>
            <p:cNvPr id="9" name="Rectangle 8"/>
            <p:cNvSpPr/>
            <p:nvPr/>
          </p:nvSpPr>
          <p:spPr>
            <a:xfrm>
              <a:off x="4572000" y="4941168"/>
              <a:ext cx="3816424" cy="584775"/>
            </a:xfrm>
            <a:prstGeom prst="rect">
              <a:avLst/>
            </a:prstGeom>
          </p:spPr>
          <p:txBody>
            <a:bodyPr wrap="square">
              <a:spAutoFit/>
            </a:bodyPr>
            <a:lstStyle/>
            <a:p>
              <a:r>
                <a:rPr lang="ar-SA" sz="3200" b="0" kern="0" dirty="0" smtClean="0">
                  <a:solidFill>
                    <a:srgbClr val="000000"/>
                  </a:solidFill>
                  <a:latin typeface="Times New Roman"/>
                </a:rPr>
                <a:t>وتشمل : </a:t>
              </a:r>
              <a:r>
                <a:rPr lang="ar-SA" sz="3200" dirty="0" smtClean="0"/>
                <a:t>الطحالب الراقية </a:t>
              </a:r>
              <a:endParaRPr lang="fr-FR" sz="3200" dirty="0"/>
            </a:p>
          </p:txBody>
        </p:sp>
        <p:sp>
          <p:nvSpPr>
            <p:cNvPr id="13" name="Rectangle 12"/>
            <p:cNvSpPr/>
            <p:nvPr/>
          </p:nvSpPr>
          <p:spPr>
            <a:xfrm>
              <a:off x="3419872" y="4941168"/>
              <a:ext cx="1438214" cy="584775"/>
            </a:xfrm>
            <a:prstGeom prst="rect">
              <a:avLst/>
            </a:prstGeom>
          </p:spPr>
          <p:txBody>
            <a:bodyPr wrap="none">
              <a:spAutoFit/>
            </a:bodyPr>
            <a:lstStyle/>
            <a:p>
              <a:r>
                <a:rPr lang="en-US" sz="3200" b="0" kern="0" dirty="0" smtClean="0">
                  <a:solidFill>
                    <a:srgbClr val="000000"/>
                  </a:solidFill>
                  <a:latin typeface="Times New Roman"/>
                </a:rPr>
                <a:t>(</a:t>
              </a:r>
              <a:r>
                <a:rPr lang="ar-SA" sz="3200" b="0" kern="0" dirty="0" smtClean="0">
                  <a:solidFill>
                    <a:srgbClr val="000000"/>
                  </a:solidFill>
                  <a:latin typeface="Times New Roman"/>
                </a:rPr>
                <a:t>Algae</a:t>
              </a:r>
              <a:r>
                <a:rPr lang="en-US" sz="3200" b="0" kern="0" dirty="0" smtClean="0">
                  <a:solidFill>
                    <a:srgbClr val="000000"/>
                  </a:solidFill>
                  <a:latin typeface="Times New Roman"/>
                </a:rPr>
                <a:t>)</a:t>
              </a:r>
              <a:endParaRPr lang="fr-FR" sz="3200" dirty="0"/>
            </a:p>
          </p:txBody>
        </p:sp>
      </p:grpSp>
      <p:grpSp>
        <p:nvGrpSpPr>
          <p:cNvPr id="17" name="Groupe 16"/>
          <p:cNvGrpSpPr/>
          <p:nvPr/>
        </p:nvGrpSpPr>
        <p:grpSpPr>
          <a:xfrm>
            <a:off x="3059832" y="4725144"/>
            <a:ext cx="5616624" cy="954107"/>
            <a:chOff x="3059832" y="4707141"/>
            <a:chExt cx="5616624" cy="954107"/>
          </a:xfrm>
        </p:grpSpPr>
        <p:sp>
          <p:nvSpPr>
            <p:cNvPr id="14" name="Rectangle 13"/>
            <p:cNvSpPr/>
            <p:nvPr/>
          </p:nvSpPr>
          <p:spPr>
            <a:xfrm>
              <a:off x="3059832" y="4707141"/>
              <a:ext cx="5616624" cy="954107"/>
            </a:xfrm>
            <a:prstGeom prst="rect">
              <a:avLst/>
            </a:prstGeom>
          </p:spPr>
          <p:txBody>
            <a:bodyPr wrap="square">
              <a:spAutoFit/>
            </a:bodyPr>
            <a:lstStyle/>
            <a:p>
              <a:r>
                <a:rPr lang="en-US" sz="3200" b="0" kern="0" dirty="0" smtClean="0">
                  <a:solidFill>
                    <a:srgbClr val="000000"/>
                  </a:solidFill>
                  <a:latin typeface="Times New Roman"/>
                </a:rPr>
                <a:t> (Protozoa) </a:t>
              </a:r>
              <a:r>
                <a:rPr lang="ar-SA" sz="3200" dirty="0" smtClean="0"/>
                <a:t>مختلف الأوليات</a:t>
              </a:r>
              <a:endParaRPr lang="fr-FR" sz="3200" dirty="0"/>
            </a:p>
            <a:p>
              <a:endParaRPr lang="fr-FR" dirty="0"/>
            </a:p>
          </p:txBody>
        </p:sp>
        <p:sp>
          <p:nvSpPr>
            <p:cNvPr id="16" name="Rectangle 15"/>
            <p:cNvSpPr/>
            <p:nvPr/>
          </p:nvSpPr>
          <p:spPr>
            <a:xfrm>
              <a:off x="7308304" y="4737455"/>
              <a:ext cx="298480" cy="584775"/>
            </a:xfrm>
            <a:prstGeom prst="rect">
              <a:avLst/>
            </a:prstGeom>
          </p:spPr>
          <p:txBody>
            <a:bodyPr wrap="none">
              <a:spAutoFit/>
            </a:bodyPr>
            <a:lstStyle/>
            <a:p>
              <a:r>
                <a:rPr lang="en-US" sz="3200" b="0" kern="0" dirty="0" smtClean="0">
                  <a:solidFill>
                    <a:srgbClr val="000000"/>
                  </a:solidFill>
                  <a:latin typeface="Times New Roman"/>
                </a:rPr>
                <a:t>:</a:t>
              </a:r>
              <a:endParaRPr lang="fr-FR"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checkerboard(across)">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checkerboard(across)">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13021</TotalTime>
  <Words>546</Words>
  <Application>Microsoft Office PowerPoint</Application>
  <PresentationFormat>On-screen Show (4:3)</PresentationFormat>
  <Paragraphs>66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Rockwell</vt:lpstr>
      <vt:lpstr>Rockwell Condensed</vt:lpstr>
      <vt:lpstr>Times New Roman</vt:lpstr>
      <vt:lpstr>Wingdings</vt:lpstr>
      <vt:lpstr>Wood Type</vt:lpstr>
      <vt:lpstr>King Saud University College of Science Department of Botany and Microbiology</vt:lpstr>
      <vt:lpstr>PowerPoint Presentation</vt:lpstr>
      <vt:lpstr>PowerPoint Presentation</vt:lpstr>
      <vt:lpstr>PowerPoint Presentation</vt:lpstr>
      <vt:lpstr>PowerPoint Presentation</vt:lpstr>
      <vt:lpstr>PowerPoint Presentation</vt:lpstr>
      <vt:lpstr>PowerPoint Presentation</vt:lpstr>
      <vt:lpstr>2ـ المجموعة الثانية Eukaryotes :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DOERLER MESURES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Zn-Methionine  on milk production,  milk somatic cell counts and udder health in dairy goats</dc:title>
  <dc:creator>Mr DOERLER J.Marie</dc:creator>
  <cp:lastModifiedBy>m e l o</cp:lastModifiedBy>
  <cp:revision>596</cp:revision>
  <cp:lastPrinted>2000-02-11T22:30:04Z</cp:lastPrinted>
  <dcterms:created xsi:type="dcterms:W3CDTF">2000-06-01T12:12:42Z</dcterms:created>
  <dcterms:modified xsi:type="dcterms:W3CDTF">2015-02-04T04:26:31Z</dcterms:modified>
</cp:coreProperties>
</file>