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0" r:id="rId6"/>
    <p:sldId id="259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543800" cy="2172072"/>
          </a:xfrm>
        </p:spPr>
        <p:txBody>
          <a:bodyPr/>
          <a:lstStyle/>
          <a:p>
            <a:pPr algn="ctr"/>
            <a:r>
              <a:rPr lang="en-US" sz="4400" dirty="0" err="1" smtClean="0"/>
              <a:t>Exp</a:t>
            </a:r>
            <a:r>
              <a:rPr lang="en-US" sz="4400" dirty="0"/>
              <a:t> 8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Creatinine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55576" y="3140968"/>
            <a:ext cx="6858000" cy="990600"/>
          </a:xfrm>
        </p:spPr>
        <p:txBody>
          <a:bodyPr>
            <a:normAutofit fontScale="85000" lnSpcReduction="20000"/>
          </a:bodyPr>
          <a:lstStyle/>
          <a:p>
            <a:pPr rtl="0"/>
            <a:r>
              <a:rPr lang="en-US" dirty="0" smtClean="0">
                <a:solidFill>
                  <a:schemeClr val="tx1"/>
                </a:solidFill>
              </a:rPr>
              <a:t>Quantitative determination of</a:t>
            </a: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creatinine</a:t>
            </a:r>
            <a:r>
              <a:rPr lang="en-US" dirty="0" smtClean="0">
                <a:solidFill>
                  <a:schemeClr val="tx1"/>
                </a:solidFill>
              </a:rPr>
              <a:t> in serum or </a:t>
            </a:r>
            <a:r>
              <a:rPr lang="en-US" dirty="0">
                <a:solidFill>
                  <a:schemeClr val="tx1"/>
                </a:solidFill>
              </a:rPr>
              <a:t>heparinized plasma or urine by a colorimetric </a:t>
            </a:r>
            <a:r>
              <a:rPr lang="en-US" dirty="0" smtClean="0">
                <a:solidFill>
                  <a:schemeClr val="tx1"/>
                </a:solidFill>
              </a:rPr>
              <a:t>Kinetic </a:t>
            </a:r>
            <a:r>
              <a:rPr lang="en-US" dirty="0">
                <a:solidFill>
                  <a:schemeClr val="tx1"/>
                </a:solidFill>
              </a:rPr>
              <a:t>method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51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315416"/>
            <a:ext cx="6781800" cy="1600200"/>
          </a:xfrm>
        </p:spPr>
        <p:txBody>
          <a:bodyPr/>
          <a:lstStyle/>
          <a:p>
            <a:r>
              <a:rPr lang="en-US" dirty="0" smtClean="0"/>
              <a:t>Limitation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33548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-Albumin </a:t>
            </a:r>
            <a:r>
              <a:rPr lang="en-US" sz="2800" dirty="0">
                <a:solidFill>
                  <a:schemeClr val="tx1"/>
                </a:solidFill>
              </a:rPr>
              <a:t>at a concentration of 10.0 g/dl contributes </a:t>
            </a:r>
            <a:r>
              <a:rPr lang="en-US" sz="2800">
                <a:solidFill>
                  <a:schemeClr val="tx1"/>
                </a:solidFill>
              </a:rPr>
              <a:t>0.2 </a:t>
            </a:r>
            <a:r>
              <a:rPr lang="en-US" sz="2800" smtClean="0">
                <a:solidFill>
                  <a:schemeClr val="tx1"/>
                </a:solidFill>
              </a:rPr>
              <a:t>mg/dl </a:t>
            </a:r>
            <a:r>
              <a:rPr lang="en-US" sz="2800" dirty="0">
                <a:solidFill>
                  <a:schemeClr val="tx1"/>
                </a:solidFill>
              </a:rPr>
              <a:t>to the </a:t>
            </a:r>
            <a:r>
              <a:rPr lang="en-US" sz="2800" dirty="0" err="1">
                <a:solidFill>
                  <a:schemeClr val="tx1"/>
                </a:solidFill>
              </a:rPr>
              <a:t>creatinine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value.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</a:t>
            </a:r>
            <a:r>
              <a:rPr lang="en-US" sz="2800" dirty="0" err="1" smtClean="0">
                <a:solidFill>
                  <a:schemeClr val="tx1"/>
                </a:solidFill>
              </a:rPr>
              <a:t>Creatinine</a:t>
            </a:r>
            <a:r>
              <a:rPr lang="en-US" sz="2800" dirty="0" smtClean="0">
                <a:solidFill>
                  <a:schemeClr val="tx1"/>
                </a:solidFill>
              </a:rPr>
              <a:t> level will elevate with: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m</a:t>
            </a:r>
            <a:r>
              <a:rPr lang="en-US" sz="2800" dirty="0" smtClean="0">
                <a:solidFill>
                  <a:schemeClr val="tx1"/>
                </a:solidFill>
              </a:rPr>
              <a:t>oderate </a:t>
            </a:r>
            <a:r>
              <a:rPr lang="en-US" sz="2800" dirty="0">
                <a:solidFill>
                  <a:schemeClr val="tx1"/>
                </a:solidFill>
              </a:rPr>
              <a:t>hemolysis (0.2 </a:t>
            </a:r>
            <a:r>
              <a:rPr lang="en-US" sz="2800" dirty="0" smtClean="0">
                <a:solidFill>
                  <a:schemeClr val="tx1"/>
                </a:solidFill>
              </a:rPr>
              <a:t>g/dl </a:t>
            </a:r>
            <a:r>
              <a:rPr lang="en-US" sz="2800" dirty="0" err="1" smtClean="0">
                <a:solidFill>
                  <a:schemeClr val="tx1"/>
                </a:solidFill>
              </a:rPr>
              <a:t>Hgb</a:t>
            </a:r>
            <a:r>
              <a:rPr lang="en-US" sz="2800" dirty="0" smtClean="0">
                <a:solidFill>
                  <a:schemeClr val="tx1"/>
                </a:solidFill>
              </a:rPr>
              <a:t>) sample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grossly icteric sample</a:t>
            </a:r>
          </a:p>
          <a:p>
            <a:pPr marL="0" indent="0" algn="l" rtl="0">
              <a:buNone/>
            </a:pPr>
            <a:r>
              <a:rPr lang="en-US" sz="2800" dirty="0" err="1" smtClean="0">
                <a:solidFill>
                  <a:schemeClr val="tx1"/>
                </a:solidFill>
              </a:rPr>
              <a:t>lipemic</a:t>
            </a:r>
            <a:r>
              <a:rPr lang="en-US" sz="2800" dirty="0" smtClean="0">
                <a:solidFill>
                  <a:schemeClr val="tx1"/>
                </a:solidFill>
              </a:rPr>
              <a:t> sample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-Acetoacetate </a:t>
            </a:r>
            <a:r>
              <a:rPr lang="en-US" sz="2800" dirty="0">
                <a:solidFill>
                  <a:schemeClr val="tx1"/>
                </a:solidFill>
              </a:rPr>
              <a:t>above 10 </a:t>
            </a:r>
            <a:r>
              <a:rPr lang="en-US" sz="2800" dirty="0" smtClean="0">
                <a:solidFill>
                  <a:schemeClr val="tx1"/>
                </a:solidFill>
              </a:rPr>
              <a:t>mg/dl will </a:t>
            </a:r>
            <a:r>
              <a:rPr lang="en-US" sz="2800" dirty="0">
                <a:solidFill>
                  <a:schemeClr val="tx1"/>
                </a:solidFill>
              </a:rPr>
              <a:t>interfere with the results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3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6781800" cy="1600200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124744"/>
            <a:ext cx="7543800" cy="3096344"/>
          </a:xfrm>
        </p:spPr>
        <p:txBody>
          <a:bodyPr>
            <a:normAutofit/>
          </a:bodyPr>
          <a:lstStyle/>
          <a:p>
            <a:pPr marL="0" lvl="0" indent="0" algn="l" rtl="0">
              <a:buClr>
                <a:srgbClr val="FF388C"/>
              </a:buClr>
              <a:buNone/>
            </a:pPr>
            <a:r>
              <a:rPr lang="en-US" sz="2800" dirty="0" err="1" smtClean="0">
                <a:solidFill>
                  <a:schemeClr val="tx1"/>
                </a:solidFill>
              </a:rPr>
              <a:t>Creatinine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prstClr val="black"/>
                </a:solidFill>
              </a:rPr>
              <a:t>an anhydride of </a:t>
            </a:r>
            <a:r>
              <a:rPr lang="en-US" sz="2800" dirty="0" err="1">
                <a:solidFill>
                  <a:prstClr val="black"/>
                </a:solidFill>
              </a:rPr>
              <a:t>creatine</a:t>
            </a:r>
            <a:r>
              <a:rPr lang="en-US" sz="2800" dirty="0">
                <a:solidFill>
                  <a:prstClr val="black"/>
                </a:solidFill>
              </a:rPr>
              <a:t>, is a waste product </a:t>
            </a:r>
            <a:r>
              <a:rPr lang="en-US" sz="2800" dirty="0" err="1">
                <a:solidFill>
                  <a:prstClr val="black"/>
                </a:solidFill>
              </a:rPr>
              <a:t>excerted</a:t>
            </a:r>
            <a:r>
              <a:rPr lang="en-US" sz="2800" dirty="0">
                <a:solidFill>
                  <a:prstClr val="black"/>
                </a:solidFill>
              </a:rPr>
              <a:t> by the </a:t>
            </a:r>
            <a:r>
              <a:rPr lang="en-US" sz="2800" dirty="0" smtClean="0">
                <a:solidFill>
                  <a:prstClr val="black"/>
                </a:solidFill>
              </a:rPr>
              <a:t>kidneys </a:t>
            </a:r>
            <a:r>
              <a:rPr lang="en-US" sz="2800" dirty="0" smtClean="0">
                <a:solidFill>
                  <a:schemeClr val="tx1"/>
                </a:solidFill>
              </a:rPr>
              <a:t>&amp;it’s </a:t>
            </a:r>
            <a:r>
              <a:rPr lang="en-US" sz="2800" dirty="0">
                <a:solidFill>
                  <a:schemeClr val="tx1"/>
                </a:solidFill>
              </a:rPr>
              <a:t>is an important part of muscle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91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6781800" cy="1600200"/>
          </a:xfrm>
        </p:spPr>
        <p:txBody>
          <a:bodyPr/>
          <a:lstStyle/>
          <a:p>
            <a:r>
              <a:rPr lang="en-US" dirty="0" err="1" smtClean="0"/>
              <a:t>Creatine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484784"/>
            <a:ext cx="7543800" cy="4680520"/>
          </a:xfrm>
        </p:spPr>
        <p:txBody>
          <a:bodyPr>
            <a:normAutofit/>
          </a:bodyPr>
          <a:lstStyle/>
          <a:p>
            <a:pPr marL="0" lvl="0" indent="0" algn="l" rtl="0">
              <a:buClr>
                <a:srgbClr val="FF388C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Most </a:t>
            </a:r>
            <a:r>
              <a:rPr lang="en-US" sz="2800" dirty="0">
                <a:solidFill>
                  <a:prstClr val="black"/>
                </a:solidFill>
              </a:rPr>
              <a:t>of it is found in muscle tissues where it is present as </a:t>
            </a:r>
            <a:r>
              <a:rPr lang="en-US" sz="2800" dirty="0" err="1">
                <a:solidFill>
                  <a:prstClr val="black"/>
                </a:solidFill>
              </a:rPr>
              <a:t>creatine</a:t>
            </a:r>
            <a:r>
              <a:rPr lang="en-US" sz="2800" dirty="0">
                <a:solidFill>
                  <a:prstClr val="black"/>
                </a:solidFill>
              </a:rPr>
              <a:t> phosphate and serves as a high energy storage reservoir for conversion to ATP.</a:t>
            </a:r>
          </a:p>
          <a:p>
            <a:pPr marL="0" lvl="0" indent="0" algn="l" rtl="0">
              <a:buClr>
                <a:srgbClr val="FF388C"/>
              </a:buClr>
              <a:buNone/>
            </a:pPr>
            <a:endParaRPr lang="en-US" sz="2800" dirty="0" smtClean="0">
              <a:solidFill>
                <a:prstClr val="black"/>
              </a:solidFill>
            </a:endParaRPr>
          </a:p>
          <a:p>
            <a:pPr marL="0" lvl="0" indent="0" algn="l" rtl="0">
              <a:buClr>
                <a:srgbClr val="FF388C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Independent </a:t>
            </a:r>
            <a:r>
              <a:rPr lang="en-US" sz="2800" dirty="0">
                <a:solidFill>
                  <a:prstClr val="black"/>
                </a:solidFill>
              </a:rPr>
              <a:t>of diet, serum </a:t>
            </a:r>
            <a:r>
              <a:rPr lang="en-US" sz="2800" dirty="0" err="1">
                <a:solidFill>
                  <a:prstClr val="black"/>
                </a:solidFill>
              </a:rPr>
              <a:t>creatinine</a:t>
            </a:r>
            <a:r>
              <a:rPr lang="en-US" sz="2800" dirty="0">
                <a:solidFill>
                  <a:prstClr val="black"/>
                </a:solidFill>
              </a:rPr>
              <a:t> concentrations depend almost entirely upon its excretion rate by the kidneys. For this reason its elevation is highly specific for kidney diseases</a:t>
            </a:r>
          </a:p>
          <a:p>
            <a:pPr marL="0" indent="0" algn="l" rtl="0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15002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87424"/>
            <a:ext cx="6781800" cy="1600200"/>
          </a:xfrm>
        </p:spPr>
        <p:txBody>
          <a:bodyPr/>
          <a:lstStyle/>
          <a:p>
            <a:r>
              <a:rPr lang="en-US" dirty="0" err="1" smtClean="0"/>
              <a:t>Creatinine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635898"/>
            <a:ext cx="7543800" cy="5256584"/>
          </a:xfrm>
        </p:spPr>
        <p:txBody>
          <a:bodyPr>
            <a:noAutofit/>
          </a:bodyPr>
          <a:lstStyle/>
          <a:p>
            <a:pPr marL="0" lvl="0" indent="0" algn="l" rtl="0">
              <a:buClr>
                <a:srgbClr val="FF388C"/>
              </a:buClr>
              <a:buNone/>
            </a:pPr>
            <a:endParaRPr lang="en-US" sz="28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lvl="0" indent="0" algn="l" rtl="0">
              <a:buClr>
                <a:srgbClr val="FF388C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Level </a:t>
            </a:r>
            <a:r>
              <a:rPr lang="en-US" sz="2800" dirty="0">
                <a:solidFill>
                  <a:prstClr val="black"/>
                </a:solidFill>
              </a:rPr>
              <a:t>of its vary according to a person's size and muscle mass.</a:t>
            </a:r>
          </a:p>
          <a:p>
            <a:pPr marL="0" lvl="0" indent="0" algn="l" rtl="0">
              <a:buClr>
                <a:srgbClr val="FF388C"/>
              </a:buClr>
              <a:buNone/>
            </a:pPr>
            <a:r>
              <a:rPr lang="en-US" sz="2800" dirty="0">
                <a:solidFill>
                  <a:prstClr val="black"/>
                </a:solidFill>
              </a:rPr>
              <a:t>Females usually have a lower </a:t>
            </a:r>
            <a:r>
              <a:rPr lang="en-US" sz="2800" dirty="0" err="1">
                <a:solidFill>
                  <a:prstClr val="black"/>
                </a:solidFill>
              </a:rPr>
              <a:t>creatinine</a:t>
            </a:r>
            <a:r>
              <a:rPr lang="en-US" sz="2800" dirty="0">
                <a:solidFill>
                  <a:prstClr val="black"/>
                </a:solidFill>
              </a:rPr>
              <a:t> than </a:t>
            </a:r>
            <a:r>
              <a:rPr lang="en-US" sz="2800" dirty="0" smtClean="0">
                <a:solidFill>
                  <a:prstClr val="black"/>
                </a:solidFill>
              </a:rPr>
              <a:t>males.</a:t>
            </a:r>
          </a:p>
          <a:p>
            <a:pPr marL="0" lvl="0" indent="0" algn="l" rtl="0">
              <a:buClr>
                <a:srgbClr val="FF388C"/>
              </a:buClr>
              <a:buNone/>
            </a:pPr>
            <a:r>
              <a:rPr lang="en-US" sz="2800" dirty="0" smtClean="0">
                <a:solidFill>
                  <a:prstClr val="black"/>
                </a:solidFill>
              </a:rPr>
              <a:t>Three types to measure </a:t>
            </a:r>
            <a:r>
              <a:rPr lang="en-US" sz="2800" dirty="0">
                <a:solidFill>
                  <a:prstClr val="black"/>
                </a:solidFill>
              </a:rPr>
              <a:t>glomerular</a:t>
            </a:r>
            <a:r>
              <a:rPr lang="en-US" sz="2800" dirty="0" smtClean="0">
                <a:solidFill>
                  <a:prstClr val="black"/>
                </a:solidFill>
              </a:rPr>
              <a:t> Filtration Rate(GFR):</a:t>
            </a:r>
            <a:endParaRPr lang="en-US" sz="2800" dirty="0">
              <a:solidFill>
                <a:prstClr val="black"/>
              </a:solidFill>
            </a:endParaRPr>
          </a:p>
          <a:p>
            <a:pPr marL="0" lvl="0" indent="0" algn="l" rtl="0">
              <a:buClr>
                <a:srgbClr val="FF388C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A)Blood </a:t>
            </a:r>
            <a:r>
              <a:rPr lang="en-US" dirty="0" err="1">
                <a:solidFill>
                  <a:prstClr val="black"/>
                </a:solidFill>
              </a:rPr>
              <a:t>creatinine</a:t>
            </a:r>
            <a:r>
              <a:rPr lang="en-US" dirty="0">
                <a:solidFill>
                  <a:prstClr val="black"/>
                </a:solidFill>
              </a:rPr>
              <a:t> level.</a:t>
            </a:r>
          </a:p>
          <a:p>
            <a:pPr marL="0" lvl="0" indent="0" algn="l" rtl="0">
              <a:buClr>
                <a:srgbClr val="FF388C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B)</a:t>
            </a:r>
            <a:r>
              <a:rPr lang="en-US" dirty="0" err="1">
                <a:solidFill>
                  <a:prstClr val="black"/>
                </a:solidFill>
              </a:rPr>
              <a:t>Creatinine</a:t>
            </a:r>
            <a:r>
              <a:rPr lang="en-US" dirty="0">
                <a:solidFill>
                  <a:prstClr val="black"/>
                </a:solidFill>
              </a:rPr>
              <a:t> clearance test (Levels of 24-hour urine </a:t>
            </a:r>
            <a:r>
              <a:rPr lang="en-US" dirty="0" err="1">
                <a:solidFill>
                  <a:prstClr val="black"/>
                </a:solidFill>
              </a:rPr>
              <a:t>creatinine</a:t>
            </a:r>
            <a:r>
              <a:rPr lang="en-US" dirty="0">
                <a:solidFill>
                  <a:prstClr val="black"/>
                </a:solidFill>
              </a:rPr>
              <a:t> are evaluated with blood levels as part of a </a:t>
            </a:r>
            <a:r>
              <a:rPr lang="en-US" dirty="0" err="1">
                <a:solidFill>
                  <a:prstClr val="black"/>
                </a:solidFill>
              </a:rPr>
              <a:t>creatinine</a:t>
            </a:r>
            <a:r>
              <a:rPr lang="en-US" dirty="0">
                <a:solidFill>
                  <a:prstClr val="black"/>
                </a:solidFill>
              </a:rPr>
              <a:t> clearance test.</a:t>
            </a:r>
          </a:p>
          <a:p>
            <a:pPr marL="0" lvl="0" indent="0" algn="l" rtl="0">
              <a:buClr>
                <a:srgbClr val="FF388C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C)Blood-urea nitrogen: </a:t>
            </a:r>
            <a:r>
              <a:rPr lang="en-US" dirty="0" err="1">
                <a:solidFill>
                  <a:prstClr val="black"/>
                </a:solidFill>
              </a:rPr>
              <a:t>creatinine</a:t>
            </a:r>
            <a:r>
              <a:rPr lang="en-US" dirty="0">
                <a:solidFill>
                  <a:prstClr val="black"/>
                </a:solidFill>
              </a:rPr>
              <a:t> ratio</a:t>
            </a:r>
          </a:p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 </a:t>
            </a: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5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Clinical </a:t>
            </a:r>
            <a:r>
              <a:rPr lang="en-US" dirty="0" smtClean="0"/>
              <a:t>significance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484784"/>
            <a:ext cx="7543800" cy="38862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Elevate </a:t>
            </a:r>
            <a:r>
              <a:rPr lang="en-US" sz="2800" dirty="0" err="1">
                <a:solidFill>
                  <a:schemeClr val="tx1"/>
                </a:solidFill>
              </a:rPr>
              <a:t>creatinine</a:t>
            </a:r>
            <a:r>
              <a:rPr lang="en-US" sz="2800" dirty="0">
                <a:solidFill>
                  <a:schemeClr val="tx1"/>
                </a:solidFill>
              </a:rPr>
              <a:t> level may be indicative of renal problems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Low </a:t>
            </a:r>
            <a:r>
              <a:rPr lang="en-US" sz="2800" dirty="0">
                <a:solidFill>
                  <a:schemeClr val="tx1"/>
                </a:solidFill>
              </a:rPr>
              <a:t>blood levels of </a:t>
            </a:r>
            <a:r>
              <a:rPr lang="en-US" sz="2800" dirty="0" err="1">
                <a:solidFill>
                  <a:schemeClr val="tx1"/>
                </a:solidFill>
              </a:rPr>
              <a:t>creatinine</a:t>
            </a:r>
            <a:r>
              <a:rPr lang="en-US" sz="2800" dirty="0">
                <a:solidFill>
                  <a:schemeClr val="tx1"/>
                </a:solidFill>
              </a:rPr>
              <a:t> are not </a:t>
            </a:r>
            <a:r>
              <a:rPr lang="en-US" sz="2800" dirty="0" smtClean="0">
                <a:solidFill>
                  <a:schemeClr val="tx1"/>
                </a:solidFill>
              </a:rPr>
              <a:t>common</a:t>
            </a:r>
          </a:p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13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387424"/>
            <a:ext cx="6781800" cy="1600200"/>
          </a:xfrm>
        </p:spPr>
        <p:txBody>
          <a:bodyPr/>
          <a:lstStyle/>
          <a:p>
            <a:r>
              <a:rPr lang="en-US" dirty="0" smtClean="0"/>
              <a:t>Principle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489654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dirty="0" err="1">
                <a:solidFill>
                  <a:schemeClr val="tx1"/>
                </a:solidFill>
              </a:rPr>
              <a:t>Creatinine</a:t>
            </a:r>
            <a:r>
              <a:rPr lang="en-US" dirty="0">
                <a:solidFill>
                  <a:schemeClr val="tx1"/>
                </a:solidFill>
              </a:rPr>
              <a:t> + picric acid              </a:t>
            </a:r>
            <a:r>
              <a:rPr lang="en-US" dirty="0" smtClean="0">
                <a:solidFill>
                  <a:schemeClr val="tx1"/>
                </a:solidFill>
              </a:rPr>
              <a:t>       </a:t>
            </a:r>
            <a:r>
              <a:rPr lang="en-US" dirty="0" err="1" smtClean="0">
                <a:solidFill>
                  <a:schemeClr val="tx1"/>
                </a:solidFill>
              </a:rPr>
              <a:t>creatinine</a:t>
            </a:r>
            <a:r>
              <a:rPr lang="en-US" dirty="0" smtClean="0">
                <a:solidFill>
                  <a:schemeClr val="tx1"/>
                </a:solidFill>
              </a:rPr>
              <a:t>-picrate complex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 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The  rate  of  formation  of  color  is  proportional  to  the </a:t>
            </a:r>
            <a:r>
              <a:rPr lang="en-US" sz="2800" dirty="0" err="1">
                <a:solidFill>
                  <a:schemeClr val="tx1"/>
                </a:solidFill>
              </a:rPr>
              <a:t>creatinine</a:t>
            </a:r>
            <a:r>
              <a:rPr lang="en-US" sz="2800" dirty="0">
                <a:solidFill>
                  <a:schemeClr val="tx1"/>
                </a:solidFill>
              </a:rPr>
              <a:t> concentration in the sample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*specimen:</a:t>
            </a: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1.  Serum, heparinized plasma or urine (dilute 50 times) i.e. 1ml urine + 49 ml water.</a:t>
            </a: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3563888" y="2260642"/>
            <a:ext cx="100811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3275856" y="1905694"/>
            <a:ext cx="12961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Alkali</a:t>
            </a:r>
            <a:endParaRPr lang="ar-SA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364088" y="2404658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</a:rPr>
              <a:t>Yellow-Orange</a:t>
            </a:r>
            <a:endParaRPr lang="ar-SA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39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2376264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692696"/>
            <a:ext cx="2448272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92696"/>
            <a:ext cx="2448272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0321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6781800" cy="1600200"/>
          </a:xfrm>
        </p:spPr>
        <p:txBody>
          <a:bodyPr/>
          <a:lstStyle/>
          <a:p>
            <a:r>
              <a:rPr lang="en-US" dirty="0" smtClean="0"/>
              <a:t>Procedure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818775"/>
              </p:ext>
            </p:extLst>
          </p:nvPr>
        </p:nvGraphicFramePr>
        <p:xfrm>
          <a:off x="683568" y="1556790"/>
          <a:ext cx="7543800" cy="4678642"/>
        </p:xfrm>
        <a:graphic>
          <a:graphicData uri="http://schemas.openxmlformats.org/drawingml/2006/table">
            <a:tbl>
              <a:tblPr rtl="1" firstRow="1" bandRow="1">
                <a:effectLst>
                  <a:outerShdw blurRad="50800" dist="50800" dir="5400000" algn="ctr" rotWithShape="0">
                    <a:schemeClr val="accent1"/>
                  </a:outerShdw>
                </a:effectLst>
                <a:tableStyleId>{5940675A-B579-460E-94D1-54222C63F5DA}</a:tableStyleId>
              </a:tblPr>
              <a:tblGrid>
                <a:gridCol w="2514600"/>
                <a:gridCol w="2514600"/>
                <a:gridCol w="2514600"/>
              </a:tblGrid>
              <a:tr h="547027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Test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Std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8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547027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W.R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-ml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674417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Prewarm</a:t>
                      </a:r>
                      <a:r>
                        <a:rPr lang="en-US" sz="2800" b="0" spc="3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at</a:t>
                      </a:r>
                      <a:r>
                        <a:rPr lang="en-US" sz="2800" b="0" spc="55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25</a:t>
                      </a:r>
                      <a:r>
                        <a:rPr lang="en-US" sz="2800" b="0" spc="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c</a:t>
                      </a:r>
                      <a:r>
                        <a:rPr lang="en-US" sz="2800" b="0" spc="-25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,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or</a:t>
                      </a:r>
                      <a:r>
                        <a:rPr lang="en-US" sz="2800" b="0" spc="4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37</a:t>
                      </a:r>
                      <a:r>
                        <a:rPr lang="en-US" sz="2800" b="0" spc="3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c</a:t>
                      </a:r>
                      <a:r>
                        <a:rPr lang="en-US" sz="2800" b="0" spc="3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for</a:t>
                      </a:r>
                      <a:r>
                        <a:rPr lang="en-US" sz="2800" b="0" spc="105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2</a:t>
                      </a:r>
                      <a:r>
                        <a:rPr lang="en-US" sz="2800" b="0" spc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minutes</a:t>
                      </a:r>
                      <a:r>
                        <a:rPr lang="en-US" sz="2800" b="0" spc="1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and</a:t>
                      </a:r>
                      <a:r>
                        <a:rPr lang="en-US" sz="2800" b="0" spc="35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 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/>
                        </a:rPr>
                        <a:t>add: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547027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---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Std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-µl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564824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---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Sample-µl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</a:tr>
              <a:tr h="1348833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After exactly 20 seconds read and record absorbance Al against</a:t>
                      </a:r>
                      <a:r>
                        <a:rPr lang="en-US" sz="2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D.W</a:t>
                      </a:r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at 505 nm. At exactly 60 sec after the Al, read and record the absorbance A2 and determine ΔA.</a:t>
                      </a:r>
                      <a:endParaRPr lang="ar-SA" sz="2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6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15416"/>
            <a:ext cx="6781800" cy="160020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62352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l-GR" sz="2800" dirty="0" smtClean="0">
                <a:solidFill>
                  <a:schemeClr val="tx1"/>
                </a:solidFill>
              </a:rPr>
              <a:t>Δ</a:t>
            </a:r>
            <a:r>
              <a:rPr lang="en-US" sz="2800" dirty="0" smtClean="0">
                <a:solidFill>
                  <a:schemeClr val="tx1"/>
                </a:solidFill>
              </a:rPr>
              <a:t> A sample     X conc. Of </a:t>
            </a:r>
            <a:r>
              <a:rPr lang="en-US" sz="2800" dirty="0" err="1" smtClean="0">
                <a:solidFill>
                  <a:schemeClr val="tx1"/>
                </a:solidFill>
              </a:rPr>
              <a:t>Std</a:t>
            </a:r>
            <a:r>
              <a:rPr lang="en-US" sz="2800" dirty="0" smtClean="0">
                <a:solidFill>
                  <a:schemeClr val="tx1"/>
                </a:solidFill>
              </a:rPr>
              <a:t> 1.5mg/dl= Cr (mg/dl)</a:t>
            </a:r>
          </a:p>
          <a:p>
            <a:pPr marL="0" indent="0" algn="l" rtl="0">
              <a:buNone/>
            </a:pPr>
            <a:r>
              <a:rPr lang="el-GR" sz="2800" dirty="0">
                <a:solidFill>
                  <a:schemeClr val="tx1"/>
                </a:solidFill>
              </a:rPr>
              <a:t>Δ </a:t>
            </a:r>
            <a:r>
              <a:rPr lang="en-US" sz="2800" dirty="0">
                <a:solidFill>
                  <a:schemeClr val="tx1"/>
                </a:solidFill>
              </a:rPr>
              <a:t>A </a:t>
            </a:r>
            <a:r>
              <a:rPr lang="en-US" sz="2800" dirty="0" err="1" smtClean="0">
                <a:solidFill>
                  <a:schemeClr val="tx1"/>
                </a:solidFill>
              </a:rPr>
              <a:t>Std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Normal Range:</a:t>
            </a: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Serum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Male</a:t>
            </a:r>
            <a:r>
              <a:rPr lang="en-US" sz="2800" dirty="0" smtClean="0">
                <a:solidFill>
                  <a:schemeClr val="tx1"/>
                </a:solidFill>
              </a:rPr>
              <a:t>:   0.6-1.2 mg/dl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Female: 0.5-1.0  </a:t>
            </a:r>
            <a:r>
              <a:rPr lang="en-US" sz="2800" dirty="0" smtClean="0">
                <a:solidFill>
                  <a:schemeClr val="tx1"/>
                </a:solidFill>
              </a:rPr>
              <a:t>mg/dl </a:t>
            </a:r>
            <a:endParaRPr lang="ar-SA" sz="2800" dirty="0">
              <a:solidFill>
                <a:schemeClr val="tx1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899592" y="2204864"/>
            <a:ext cx="1368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97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82</TotalTime>
  <Words>312</Words>
  <Application>Microsoft Office PowerPoint</Application>
  <PresentationFormat>عرض على الشاشة (3:4)‏</PresentationFormat>
  <Paragraphs>60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NewsPrint</vt:lpstr>
      <vt:lpstr>Exp 8 Creatinine</vt:lpstr>
      <vt:lpstr>Definition</vt:lpstr>
      <vt:lpstr>Creatine</vt:lpstr>
      <vt:lpstr>Creatinine</vt:lpstr>
      <vt:lpstr>Clinical significance </vt:lpstr>
      <vt:lpstr>Principle</vt:lpstr>
      <vt:lpstr>عرض تقديمي في PowerPoint</vt:lpstr>
      <vt:lpstr>Procedure</vt:lpstr>
      <vt:lpstr>Calculation</vt:lpstr>
      <vt:lpstr>Limitation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 8 Creatinine</dc:title>
  <dc:creator>TOOT</dc:creator>
  <cp:lastModifiedBy>TOOT</cp:lastModifiedBy>
  <cp:revision>11</cp:revision>
  <dcterms:created xsi:type="dcterms:W3CDTF">2014-02-21T02:41:53Z</dcterms:created>
  <dcterms:modified xsi:type="dcterms:W3CDTF">2014-02-21T04:23:43Z</dcterms:modified>
</cp:coreProperties>
</file>