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92.xml" ContentType="application/vnd.openxmlformats-officedocument.presentationml.slide+xml"/>
  <Override PartName="/ppt/slides/slide91.xml" ContentType="application/vnd.openxmlformats-officedocument.presentationml.slide+xml"/>
  <Override PartName="/ppt/slides/slide90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13.xml" ContentType="application/vnd.openxmlformats-officedocument.presentationml.slide+xml"/>
  <Override PartName="/ppt/slides/slide112.xml" ContentType="application/vnd.openxmlformats-officedocument.presentationml.slide+xml"/>
  <Override PartName="/ppt/slides/slide111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82.xml" ContentType="application/vnd.openxmlformats-officedocument.presentationml.slide+xml"/>
  <Override PartName="/ppt/slides/slide81.xml" ContentType="application/vnd.openxmlformats-officedocument.presentationml.slide+xml"/>
  <Override PartName="/ppt/slides/slide80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51.xml" ContentType="application/vnd.openxmlformats-officedocument.presentationml.slide+xml"/>
  <Override PartName="/ppt/slides/slide50.xml" ContentType="application/vnd.openxmlformats-officedocument.presentationml.slide+xml"/>
  <Override PartName="/ppt/slides/slide49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72.xml" ContentType="application/vnd.openxmlformats-officedocument.presentationml.slide+xml"/>
  <Override PartName="/ppt/slides/slide71.xml" ContentType="application/vnd.openxmlformats-officedocument.presentationml.slide+xml"/>
  <Override PartName="/ppt/slides/slide70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0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65.xml" ContentType="application/vnd.openxmlformats-officedocument.presentationml.slide+xml"/>
  <Override PartName="/ppt/slides/slide164.xml" ContentType="application/vnd.openxmlformats-officedocument.presentationml.slide+xml"/>
  <Override PartName="/ppt/slides/slide163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34.xml" ContentType="application/vnd.openxmlformats-officedocument.presentationml.slide+xml"/>
  <Override PartName="/ppt/slides/slide133.xml" ContentType="application/vnd.openxmlformats-officedocument.presentationml.slide+xml"/>
  <Override PartName="/ppt/slides/slide132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55.xml" ContentType="application/vnd.openxmlformats-officedocument.presentationml.slide+xml"/>
  <Override PartName="/ppt/slides/slide154.xml" ContentType="application/vnd.openxmlformats-officedocument.presentationml.slide+xml"/>
  <Override PartName="/ppt/slides/slide153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4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57" r:id="rId3"/>
    <p:sldId id="459" r:id="rId4"/>
    <p:sldId id="461" r:id="rId5"/>
    <p:sldId id="465" r:id="rId6"/>
    <p:sldId id="467" r:id="rId7"/>
    <p:sldId id="471" r:id="rId8"/>
    <p:sldId id="473" r:id="rId9"/>
    <p:sldId id="475" r:id="rId10"/>
    <p:sldId id="463" r:id="rId11"/>
    <p:sldId id="260" r:id="rId12"/>
    <p:sldId id="261" r:id="rId13"/>
    <p:sldId id="302" r:id="rId14"/>
    <p:sldId id="303" r:id="rId15"/>
    <p:sldId id="304" r:id="rId16"/>
    <p:sldId id="305" r:id="rId17"/>
    <p:sldId id="306" r:id="rId18"/>
    <p:sldId id="307" r:id="rId19"/>
    <p:sldId id="477" r:id="rId20"/>
    <p:sldId id="308" r:id="rId21"/>
    <p:sldId id="309" r:id="rId22"/>
    <p:sldId id="310" r:id="rId23"/>
    <p:sldId id="311" r:id="rId24"/>
    <p:sldId id="312" r:id="rId25"/>
    <p:sldId id="313" r:id="rId26"/>
    <p:sldId id="314" r:id="rId27"/>
    <p:sldId id="315" r:id="rId28"/>
    <p:sldId id="316" r:id="rId29"/>
    <p:sldId id="317" r:id="rId30"/>
    <p:sldId id="318" r:id="rId31"/>
    <p:sldId id="319" r:id="rId32"/>
    <p:sldId id="320" r:id="rId33"/>
    <p:sldId id="321" r:id="rId34"/>
    <p:sldId id="322" r:id="rId35"/>
    <p:sldId id="323" r:id="rId36"/>
    <p:sldId id="356" r:id="rId37"/>
    <p:sldId id="324" r:id="rId38"/>
    <p:sldId id="325" r:id="rId39"/>
    <p:sldId id="326" r:id="rId40"/>
    <p:sldId id="327" r:id="rId41"/>
    <p:sldId id="328" r:id="rId42"/>
    <p:sldId id="329" r:id="rId43"/>
    <p:sldId id="330" r:id="rId44"/>
    <p:sldId id="331" r:id="rId45"/>
    <p:sldId id="332" r:id="rId46"/>
    <p:sldId id="333" r:id="rId47"/>
    <p:sldId id="334" r:id="rId48"/>
    <p:sldId id="335" r:id="rId49"/>
    <p:sldId id="336" r:id="rId50"/>
    <p:sldId id="337" r:id="rId51"/>
    <p:sldId id="338" r:id="rId52"/>
    <p:sldId id="339" r:id="rId53"/>
    <p:sldId id="340" r:id="rId54"/>
    <p:sldId id="341" r:id="rId55"/>
    <p:sldId id="342" r:id="rId56"/>
    <p:sldId id="343" r:id="rId57"/>
    <p:sldId id="344" r:id="rId58"/>
    <p:sldId id="345" r:id="rId59"/>
    <p:sldId id="346" r:id="rId60"/>
    <p:sldId id="347" r:id="rId61"/>
    <p:sldId id="348" r:id="rId62"/>
    <p:sldId id="349" r:id="rId63"/>
    <p:sldId id="350" r:id="rId64"/>
    <p:sldId id="351" r:id="rId65"/>
    <p:sldId id="352" r:id="rId66"/>
    <p:sldId id="353" r:id="rId67"/>
    <p:sldId id="354" r:id="rId68"/>
    <p:sldId id="355" r:id="rId69"/>
    <p:sldId id="357" r:id="rId70"/>
    <p:sldId id="358" r:id="rId71"/>
    <p:sldId id="359" r:id="rId72"/>
    <p:sldId id="360" r:id="rId73"/>
    <p:sldId id="361" r:id="rId74"/>
    <p:sldId id="362" r:id="rId75"/>
    <p:sldId id="363" r:id="rId76"/>
    <p:sldId id="364" r:id="rId77"/>
    <p:sldId id="365" r:id="rId78"/>
    <p:sldId id="366" r:id="rId79"/>
    <p:sldId id="367" r:id="rId80"/>
    <p:sldId id="368" r:id="rId81"/>
    <p:sldId id="369" r:id="rId82"/>
    <p:sldId id="370" r:id="rId83"/>
    <p:sldId id="371" r:id="rId84"/>
    <p:sldId id="372" r:id="rId85"/>
    <p:sldId id="373" r:id="rId86"/>
    <p:sldId id="374" r:id="rId87"/>
    <p:sldId id="375" r:id="rId88"/>
    <p:sldId id="376" r:id="rId89"/>
    <p:sldId id="377" r:id="rId90"/>
    <p:sldId id="378" r:id="rId91"/>
    <p:sldId id="379" r:id="rId92"/>
    <p:sldId id="380" r:id="rId93"/>
    <p:sldId id="381" r:id="rId94"/>
    <p:sldId id="382" r:id="rId95"/>
    <p:sldId id="383" r:id="rId96"/>
    <p:sldId id="384" r:id="rId97"/>
    <p:sldId id="385" r:id="rId98"/>
    <p:sldId id="386" r:id="rId99"/>
    <p:sldId id="387" r:id="rId100"/>
    <p:sldId id="388" r:id="rId101"/>
    <p:sldId id="389" r:id="rId102"/>
    <p:sldId id="390" r:id="rId103"/>
    <p:sldId id="391" r:id="rId104"/>
    <p:sldId id="392" r:id="rId105"/>
    <p:sldId id="393" r:id="rId106"/>
    <p:sldId id="394" r:id="rId107"/>
    <p:sldId id="395" r:id="rId108"/>
    <p:sldId id="396" r:id="rId109"/>
    <p:sldId id="397" r:id="rId110"/>
    <p:sldId id="398" r:id="rId111"/>
    <p:sldId id="399" r:id="rId112"/>
    <p:sldId id="400" r:id="rId113"/>
    <p:sldId id="401" r:id="rId114"/>
    <p:sldId id="402" r:id="rId115"/>
    <p:sldId id="403" r:id="rId116"/>
    <p:sldId id="404" r:id="rId117"/>
    <p:sldId id="405" r:id="rId118"/>
    <p:sldId id="406" r:id="rId119"/>
    <p:sldId id="407" r:id="rId120"/>
    <p:sldId id="408" r:id="rId121"/>
    <p:sldId id="409" r:id="rId122"/>
    <p:sldId id="410" r:id="rId123"/>
    <p:sldId id="411" r:id="rId124"/>
    <p:sldId id="412" r:id="rId125"/>
    <p:sldId id="413" r:id="rId126"/>
    <p:sldId id="414" r:id="rId127"/>
    <p:sldId id="415" r:id="rId128"/>
    <p:sldId id="416" r:id="rId129"/>
    <p:sldId id="417" r:id="rId130"/>
    <p:sldId id="418" r:id="rId131"/>
    <p:sldId id="419" r:id="rId132"/>
    <p:sldId id="420" r:id="rId133"/>
    <p:sldId id="421" r:id="rId134"/>
    <p:sldId id="422" r:id="rId135"/>
    <p:sldId id="423" r:id="rId136"/>
    <p:sldId id="424" r:id="rId137"/>
    <p:sldId id="425" r:id="rId138"/>
    <p:sldId id="426" r:id="rId139"/>
    <p:sldId id="427" r:id="rId140"/>
    <p:sldId id="428" r:id="rId141"/>
    <p:sldId id="429" r:id="rId142"/>
    <p:sldId id="430" r:id="rId143"/>
    <p:sldId id="431" r:id="rId144"/>
    <p:sldId id="432" r:id="rId145"/>
    <p:sldId id="433" r:id="rId146"/>
    <p:sldId id="434" r:id="rId147"/>
    <p:sldId id="435" r:id="rId148"/>
    <p:sldId id="436" r:id="rId149"/>
    <p:sldId id="437" r:id="rId150"/>
    <p:sldId id="438" r:id="rId151"/>
    <p:sldId id="439" r:id="rId152"/>
    <p:sldId id="440" r:id="rId153"/>
    <p:sldId id="441" r:id="rId154"/>
    <p:sldId id="442" r:id="rId155"/>
    <p:sldId id="443" r:id="rId156"/>
    <p:sldId id="444" r:id="rId157"/>
    <p:sldId id="445" r:id="rId158"/>
    <p:sldId id="446" r:id="rId159"/>
    <p:sldId id="447" r:id="rId160"/>
    <p:sldId id="448" r:id="rId161"/>
    <p:sldId id="449" r:id="rId162"/>
    <p:sldId id="450" r:id="rId163"/>
    <p:sldId id="451" r:id="rId164"/>
    <p:sldId id="452" r:id="rId165"/>
    <p:sldId id="453" r:id="rId16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howGuides="1"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170" Type="http://schemas.openxmlformats.org/officeDocument/2006/relationships/tableStyles" Target="tableStyles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22" Type="http://schemas.openxmlformats.org/officeDocument/2006/relationships/slide" Target="slides/slide21.xml"/><Relationship Id="rId43" Type="http://schemas.openxmlformats.org/officeDocument/2006/relationships/slide" Target="slides/slide42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39" Type="http://schemas.openxmlformats.org/officeDocument/2006/relationships/slide" Target="slides/slide138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71" Type="http://schemas.openxmlformats.org/officeDocument/2006/relationships/customXml" Target="../customXml/item1.xml"/><Relationship Id="rId12" Type="http://schemas.openxmlformats.org/officeDocument/2006/relationships/slide" Target="slides/slide11.xml"/><Relationship Id="rId33" Type="http://schemas.openxmlformats.org/officeDocument/2006/relationships/slide" Target="slides/slide32.xml"/><Relationship Id="rId108" Type="http://schemas.openxmlformats.org/officeDocument/2006/relationships/slide" Target="slides/slide107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5" Type="http://schemas.openxmlformats.org/officeDocument/2006/relationships/slide" Target="slides/slide74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61" Type="http://schemas.openxmlformats.org/officeDocument/2006/relationships/slide" Target="slides/slide16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72" Type="http://schemas.openxmlformats.org/officeDocument/2006/relationships/customXml" Target="../customXml/item2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customXml" Target="../customXml/item3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6" Type="http://schemas.openxmlformats.org/officeDocument/2006/relationships/slide" Target="slides/slide15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Relationship Id="rId17" Type="http://schemas.openxmlformats.org/officeDocument/2006/relationships/slide" Target="slides/slide16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24" Type="http://schemas.openxmlformats.org/officeDocument/2006/relationships/slide" Target="slides/slide123.xml"/><Relationship Id="rId70" Type="http://schemas.openxmlformats.org/officeDocument/2006/relationships/slide" Target="slides/slide69.xml"/><Relationship Id="rId91" Type="http://schemas.openxmlformats.org/officeDocument/2006/relationships/slide" Target="slides/slide90.xml"/><Relationship Id="rId145" Type="http://schemas.openxmlformats.org/officeDocument/2006/relationships/slide" Target="slides/slide144.xml"/><Relationship Id="rId166" Type="http://schemas.openxmlformats.org/officeDocument/2006/relationships/slide" Target="slides/slide16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7011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22553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6780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5849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68095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69905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1217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35431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74793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25254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95708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2935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492896"/>
            <a:ext cx="7772400" cy="14700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5"/>
          <p:cNvSpPr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5" name="Picture 3" descr="KSU_Logo_COLORED_PNGP-2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9400" y="76200"/>
            <a:ext cx="22098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ubtitle 2"/>
          <p:cNvSpPr txBox="1">
            <a:spLocks/>
          </p:cNvSpPr>
          <p:nvPr/>
        </p:nvSpPr>
        <p:spPr bwMode="auto">
          <a:xfrm>
            <a:off x="457200" y="685800"/>
            <a:ext cx="441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pPr algn="ctr" rtl="1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ea typeface="+mj-ea"/>
                <a:cs typeface="Simplified Arabic" pitchFamily="18" charset="-78"/>
              </a:rPr>
              <a:t>King Saud University</a:t>
            </a:r>
          </a:p>
          <a:p>
            <a:pPr algn="ctr" rtl="1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ea typeface="+mj-ea"/>
                <a:cs typeface="Simplified Arabic" pitchFamily="18" charset="-78"/>
              </a:rPr>
              <a:t>College of Medicine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implified Arabic" pitchFamily="18" charset="-78"/>
              <a:ea typeface="+mj-ea"/>
              <a:cs typeface="Simplified Arabic" pitchFamily="18" charset="-78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23528" y="2780928"/>
            <a:ext cx="8640960" cy="15121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Keratoconus 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1187624" y="4869160"/>
            <a:ext cx="6984776" cy="11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Abdulrahman Al-Muammar, MD, FRCSC</a:t>
            </a:r>
            <a:endParaRPr 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852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71184" cy="850106"/>
          </a:xfrm>
        </p:spPr>
        <p:txBody>
          <a:bodyPr>
            <a:normAutofit/>
          </a:bodyPr>
          <a:lstStyle/>
          <a:p>
            <a:pPr rt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Keratoconus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496944" cy="4713387"/>
          </a:xfrm>
        </p:spPr>
        <p:txBody>
          <a:bodyPr>
            <a:normAutofit/>
          </a:bodyPr>
          <a:lstStyle/>
          <a:p>
            <a:pPr lvl="1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Common disorder (prevalence of about 50 per 100,000)</a:t>
            </a:r>
          </a:p>
          <a:p>
            <a:pPr lvl="1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Positive family history have been reported in 6%-8%</a:t>
            </a:r>
          </a:p>
          <a:p>
            <a:pPr lvl="1" algn="just" rtl="0" fontAlgn="base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PATHOLOGY</a:t>
            </a:r>
          </a:p>
          <a:p>
            <a:pPr lvl="2" algn="just" rtl="0" fontAlgn="base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Histopathologically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keratoconus shows the following:</a:t>
            </a:r>
          </a:p>
          <a:p>
            <a:pPr lvl="3" algn="just" rtl="0" fontAlgn="base"/>
            <a:r>
              <a:rPr lang="en-US" dirty="0">
                <a:latin typeface="Times New Roman" pitchFamily="18" charset="0"/>
                <a:cs typeface="Times New Roman" pitchFamily="18" charset="0"/>
              </a:rPr>
              <a:t>fragmentation of Bowman layer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lvl="3" algn="just" rtl="0" fontAlgn="base"/>
            <a:r>
              <a:rPr lang="en-US" dirty="0">
                <a:latin typeface="Times New Roman" pitchFamily="18" charset="0"/>
                <a:cs typeface="Times New Roman" pitchFamily="18" charset="0"/>
              </a:rPr>
              <a:t>thinning of the stroma and overlying epithelium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lvl="3" algn="just" rtl="0" fontAlgn="base"/>
            <a:r>
              <a:rPr lang="en-US" dirty="0">
                <a:latin typeface="Times New Roman" pitchFamily="18" charset="0"/>
                <a:cs typeface="Times New Roman" pitchFamily="18" charset="0"/>
              </a:rPr>
              <a:t>folds or breaks in Descemet's membrane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lvl="3" algn="just" rtl="0" fontAlgn="base"/>
            <a:r>
              <a:rPr lang="en-US" dirty="0">
                <a:latin typeface="Times New Roman" pitchFamily="18" charset="0"/>
                <a:cs typeface="Times New Roman" pitchFamily="18" charset="0"/>
              </a:rPr>
              <a:t>variable amounts of diffuse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scarring</a:t>
            </a:r>
          </a:p>
        </p:txBody>
      </p:sp>
    </p:spTree>
    <p:extLst>
      <p:ext uri="{BB962C8B-B14F-4D97-AF65-F5344CB8AC3E}">
        <p14:creationId xmlns:p14="http://schemas.microsoft.com/office/powerpoint/2010/main" xmlns="" val="278185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440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460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396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072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427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546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850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874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160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735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Keratoconus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00120" y="1484784"/>
            <a:ext cx="8496944" cy="47525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3000" b="1" dirty="0" err="1" smtClean="0">
                <a:latin typeface="Times New Roman" pitchFamily="18" charset="0"/>
                <a:cs typeface="Times New Roman" pitchFamily="18" charset="0"/>
              </a:rPr>
              <a:t>Keratoconus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 is a degenerative </a:t>
            </a:r>
            <a:r>
              <a:rPr lang="en-US" sz="3000" b="1" dirty="0" err="1" smtClean="0">
                <a:latin typeface="Times New Roman" pitchFamily="18" charset="0"/>
                <a:cs typeface="Times New Roman" pitchFamily="18" charset="0"/>
              </a:rPr>
              <a:t>noninflammatory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 disease of the cornea </a:t>
            </a:r>
          </a:p>
          <a:p>
            <a:pPr algn="just"/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The prevalence is 1 in 2000 </a:t>
            </a:r>
          </a:p>
          <a:p>
            <a:pPr algn="just"/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With the current diagnostic technique the prevalence is probably higher</a:t>
            </a:r>
          </a:p>
          <a:p>
            <a:pPr algn="just"/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Usually the condition start at puberty and progress until the third to fourth decade of life</a:t>
            </a:r>
          </a:p>
          <a:p>
            <a:pPr algn="just"/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Penetrating/Lamellar </a:t>
            </a:r>
            <a:r>
              <a:rPr lang="en-US" sz="3000" b="1" dirty="0" err="1" smtClean="0">
                <a:latin typeface="Times New Roman" pitchFamily="18" charset="0"/>
                <a:cs typeface="Times New Roman" pitchFamily="18" charset="0"/>
              </a:rPr>
              <a:t>keratoplasty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 may become necessary in 21% of </a:t>
            </a:r>
            <a:r>
              <a:rPr lang="en-US" sz="3000" b="1" dirty="0" err="1" smtClean="0">
                <a:latin typeface="Times New Roman" pitchFamily="18" charset="0"/>
                <a:cs typeface="Times New Roman" pitchFamily="18" charset="0"/>
              </a:rPr>
              <a:t>keratoconus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 patients</a:t>
            </a:r>
          </a:p>
        </p:txBody>
      </p:sp>
    </p:spTree>
    <p:extLst>
      <p:ext uri="{BB962C8B-B14F-4D97-AF65-F5344CB8AC3E}">
        <p14:creationId xmlns:p14="http://schemas.microsoft.com/office/powerpoint/2010/main" xmlns="" val="46224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875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885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673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848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230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930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553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422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32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540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Keratoconus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51520" y="1556792"/>
            <a:ext cx="8496944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The precise etiology of </a:t>
            </a:r>
            <a:r>
              <a:rPr lang="en-US" sz="3000" b="1" dirty="0" err="1">
                <a:latin typeface="Times New Roman" pitchFamily="18" charset="0"/>
                <a:cs typeface="Times New Roman" pitchFamily="18" charset="0"/>
              </a:rPr>
              <a:t>keratoconus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 unclear</a:t>
            </a:r>
          </a:p>
          <a:p>
            <a:pPr lvl="1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Isolated sporadic disorder</a:t>
            </a:r>
          </a:p>
          <a:p>
            <a:pPr lvl="1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May be associated with other rare genetic disorders</a:t>
            </a:r>
          </a:p>
          <a:p>
            <a:pPr lvl="1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Eye rubbing, allergy, and other factors have been suggested</a:t>
            </a:r>
          </a:p>
          <a:p>
            <a:pPr lvl="1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8% may have positive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family history</a:t>
            </a:r>
            <a:endParaRPr lang="en-US" sz="3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5255" y="4328684"/>
            <a:ext cx="3242945" cy="2536190"/>
          </a:xfrm>
          <a:prstGeom prst="rect">
            <a:avLst/>
          </a:prstGeom>
        </p:spPr>
      </p:pic>
      <p:pic>
        <p:nvPicPr>
          <p:cNvPr id="9" name="pic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87624" y="4854387"/>
            <a:ext cx="2833935" cy="148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66825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037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133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935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866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649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119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7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06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968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480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922114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600" b="1" dirty="0" err="1">
                <a:latin typeface="Times New Roman" pitchFamily="18" charset="0"/>
                <a:cs typeface="Times New Roman" pitchFamily="18" charset="0"/>
              </a:rPr>
              <a:t>Amsler-Krumeich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classification for the grading of </a:t>
            </a:r>
            <a:r>
              <a:rPr lang="en-US" sz="3600" b="1" dirty="0" err="1">
                <a:latin typeface="Times New Roman" pitchFamily="18" charset="0"/>
                <a:cs typeface="Times New Roman" pitchFamily="18" charset="0"/>
              </a:rPr>
              <a:t>keratoconus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Group 6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48627369"/>
              </p:ext>
            </p:extLst>
          </p:nvPr>
        </p:nvGraphicFramePr>
        <p:xfrm>
          <a:off x="251520" y="1570038"/>
          <a:ext cx="8640960" cy="5089813"/>
        </p:xfrm>
        <a:graphic>
          <a:graphicData uri="http://schemas.openxmlformats.org/drawingml/2006/table">
            <a:tbl>
              <a:tblPr/>
              <a:tblGrid>
                <a:gridCol w="4392488"/>
                <a:gridCol w="4248472"/>
              </a:tblGrid>
              <a:tr h="2407620">
                <a:tc>
                  <a:txBody>
                    <a:bodyPr/>
                    <a:lstStyle/>
                    <a:p>
                      <a:pPr marL="293688" marR="0" lvl="0" indent="-293688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Stage I</a:t>
                      </a:r>
                    </a:p>
                    <a:p>
                      <a:pPr marL="293688" marR="0" lvl="0" indent="-293688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Eccentric steeping.</a:t>
                      </a:r>
                    </a:p>
                    <a:p>
                      <a:pPr marL="293688" marR="0" lvl="0" indent="-293688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Myopis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and/or induced astigmatism &lt;5.00 D</a:t>
                      </a:r>
                    </a:p>
                    <a:p>
                      <a:pPr marL="293688" marR="0" lvl="0" indent="-293688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Mean central K readings &lt;48.00 D.</a:t>
                      </a:r>
                    </a:p>
                  </a:txBody>
                  <a:tcPr marT="45714" marB="45714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Stage III</a:t>
                      </a:r>
                    </a:p>
                    <a:p>
                      <a:pPr marL="293688" marR="0" lvl="0" indent="-293688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Myopia and/or induced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astig-matism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from 8.00 to 10.00 D.</a:t>
                      </a:r>
                    </a:p>
                    <a:p>
                      <a:pPr marL="293688" marR="0" lvl="0" indent="-293688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Mean central K readings              &gt;53.00 D.</a:t>
                      </a:r>
                    </a:p>
                    <a:p>
                      <a:pPr marL="293688" marR="0" lvl="0" indent="-293688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Absence of scarring.</a:t>
                      </a:r>
                    </a:p>
                    <a:p>
                      <a:pPr marL="293688" marR="0" lvl="0" indent="-293688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Minimum corneal thickness 300 to 400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m.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66"/>
                    </a:solidFill>
                  </a:tcPr>
                </a:tc>
              </a:tr>
              <a:tr h="268190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Stage II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Myopia and/or induced astigmatism from 5.00 to              8.00 D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Mean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cental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K readings  &lt;53.00 D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Absence of scarring.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Minimum corneal thickness &gt;400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m</a:t>
                      </a:r>
                    </a:p>
                  </a:txBody>
                  <a:tcPr marT="45714" marB="45714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Stage IV</a:t>
                      </a:r>
                    </a:p>
                    <a:p>
                      <a:pPr marL="293688" marR="0" lvl="0" indent="-293688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Refraction not measurable.</a:t>
                      </a:r>
                    </a:p>
                    <a:p>
                      <a:pPr marL="293688" marR="0" lvl="0" indent="-293688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Mean central K readings             &gt;55.00 D.</a:t>
                      </a:r>
                    </a:p>
                    <a:p>
                      <a:pPr marL="293688" marR="0" lvl="0" indent="-293688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Central corneal scarring.</a:t>
                      </a:r>
                    </a:p>
                    <a:p>
                      <a:pPr marL="293688" marR="0" lvl="0" indent="-293688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Minimum corneal thickness               200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m.</a:t>
                      </a:r>
                    </a:p>
                  </a:txBody>
                  <a:tcPr marT="45714" marB="45714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2896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606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691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089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781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452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387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464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63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175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394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Treatment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options for </a:t>
            </a:r>
            <a:r>
              <a:rPr lang="en-US" sz="3600" b="1" dirty="0" err="1">
                <a:latin typeface="Times New Roman" pitchFamily="18" charset="0"/>
                <a:cs typeface="Times New Roman" pitchFamily="18" charset="0"/>
              </a:rPr>
              <a:t>keratoconus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Spectacles.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Contact lenses.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Phototherapeutic keratectomy.</a:t>
            </a: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Intrastromal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corneal rings.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Corneal collagen cross-linking.</a:t>
            </a: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Phakic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intraocular lenses.</a:t>
            </a: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Keratoplasty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8060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023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775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843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818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1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267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290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411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040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443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Spectacles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628801"/>
            <a:ext cx="8229600" cy="47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2625" indent="-290513" algn="just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very early cases, spectacles may provide adequate visual correction.</a:t>
            </a:r>
          </a:p>
          <a:p>
            <a:pPr marL="0" indent="0" algn="just">
              <a:lnSpc>
                <a:spcPct val="150000"/>
              </a:lnSpc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Stage I.</a:t>
            </a:r>
          </a:p>
          <a:p>
            <a:pPr marL="347663" indent="0" algn="just">
              <a:lnSpc>
                <a:spcPct val="150000"/>
              </a:lnSpc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Toric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contact lenses.</a:t>
            </a:r>
          </a:p>
        </p:txBody>
      </p:sp>
    </p:spTree>
    <p:extLst>
      <p:ext uri="{BB962C8B-B14F-4D97-AF65-F5344CB8AC3E}">
        <p14:creationId xmlns:p14="http://schemas.microsoft.com/office/powerpoint/2010/main" xmlns="" val="200623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046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031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821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138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880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90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361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010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469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332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Contact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lenses </a:t>
            </a: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468229"/>
            <a:ext cx="8435280" cy="492601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0838" indent="-350838" algn="just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vast majority of patients wear rigid contact lenses for adequate vision correction.</a:t>
            </a:r>
          </a:p>
          <a:p>
            <a:pPr marL="350838" indent="-350838" algn="just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Rigid gas permeable hard contact lens is the most commonly used for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keratoconus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50838" indent="-350838" algn="just">
              <a:lnSpc>
                <a:spcPct val="150000"/>
              </a:lnSpc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Stage I, II, and III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(? Stage IV)</a:t>
            </a:r>
          </a:p>
          <a:p>
            <a:pPr marL="350838" indent="-350838" algn="just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Contact lens become a problem</a:t>
            </a:r>
          </a:p>
          <a:p>
            <a:pPr marL="1311275" lvl="2" indent="-396875" algn="just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Dry eye</a:t>
            </a:r>
          </a:p>
          <a:p>
            <a:pPr marL="1311275" lvl="2" indent="-396875" algn="just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Allergy</a:t>
            </a:r>
          </a:p>
          <a:p>
            <a:pPr marL="1311275" lvl="2" indent="-396875" algn="just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Poor fitting</a:t>
            </a:r>
          </a:p>
        </p:txBody>
      </p:sp>
    </p:spTree>
    <p:extLst>
      <p:ext uri="{BB962C8B-B14F-4D97-AF65-F5344CB8AC3E}">
        <p14:creationId xmlns:p14="http://schemas.microsoft.com/office/powerpoint/2010/main" xmlns="" val="19326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969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538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204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20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98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130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Phototherapeutic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keratectomy</a:t>
            </a: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ct val="4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Can be used in case of advanced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keratoconus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to reduce contact lens intolerance. While it may be helpful in some cases, PTK may cause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keratolysis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increased scarring 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ectasia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  <a:spcBef>
                <a:spcPct val="4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Stage III and IV.</a:t>
            </a:r>
          </a:p>
        </p:txBody>
      </p:sp>
    </p:spTree>
    <p:extLst>
      <p:ext uri="{BB962C8B-B14F-4D97-AF65-F5344CB8AC3E}">
        <p14:creationId xmlns:p14="http://schemas.microsoft.com/office/powerpoint/2010/main" xmlns="" val="180578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Corneal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collagen cross linking </a:t>
            </a: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33400" y="1484784"/>
            <a:ext cx="8229600" cy="37730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Recently been proposed as a method for stopping the progression of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keratoconus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lnSpc>
                <a:spcPct val="150000"/>
              </a:lnSpc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The 5 years results showed that it is safe and effective.</a:t>
            </a:r>
          </a:p>
          <a:p>
            <a:pPr marL="0" indent="0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Stage I and II.</a:t>
            </a:r>
          </a:p>
          <a:p>
            <a:pPr marL="0" indent="0">
              <a:lnSpc>
                <a:spcPct val="150000"/>
              </a:lnSpc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Can be done with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intrastromal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corneal rings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825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Treatment procedure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DSC_001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143000" y="1600200"/>
            <a:ext cx="2927350" cy="1981200"/>
          </a:xfrm>
        </p:spPr>
      </p:pic>
      <p:pic>
        <p:nvPicPr>
          <p:cNvPr id="8" name="Picture 3" descr="DSC_002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181600" y="1524000"/>
            <a:ext cx="2633663" cy="1981200"/>
          </a:xfrm>
          <a:prstGeom prst="rect">
            <a:avLst/>
          </a:prstGeom>
        </p:spPr>
      </p:pic>
      <p:pic>
        <p:nvPicPr>
          <p:cNvPr id="9" name="Picture 4" descr="DSC_002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258888" y="4114800"/>
            <a:ext cx="2663825" cy="1981200"/>
          </a:xfrm>
          <a:prstGeom prst="rect">
            <a:avLst/>
          </a:prstGeom>
        </p:spPr>
      </p:pic>
      <p:pic>
        <p:nvPicPr>
          <p:cNvPr id="10" name="Picture 5" descr="DSC_003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162550" y="4114800"/>
            <a:ext cx="277971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8768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91400" cy="1143000"/>
          </a:xfrm>
        </p:spPr>
        <p:txBody>
          <a:bodyPr>
            <a:normAutofit fontScale="90000"/>
          </a:bodyPr>
          <a:lstStyle/>
          <a:p>
            <a:pPr rtl="0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Physiologic functions of the cornea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Cornea is a transparent avascular connective tissue</a:t>
            </a:r>
          </a:p>
          <a:p>
            <a:pPr lvl="1" algn="just" rtl="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Act as the primary infectious and structural barrier of the eye</a:t>
            </a:r>
          </a:p>
          <a:p>
            <a:pPr lvl="1" algn="just" rtl="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Together with the overlying tear film, it provides a proper anterior refractive surface for the eye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507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Clinical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Studies </a:t>
            </a: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13807189"/>
              </p:ext>
            </p:extLst>
          </p:nvPr>
        </p:nvGraphicFramePr>
        <p:xfrm>
          <a:off x="251520" y="1600200"/>
          <a:ext cx="8640960" cy="4761594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1080120"/>
                <a:gridCol w="1080120"/>
                <a:gridCol w="1080120"/>
                <a:gridCol w="1080120"/>
                <a:gridCol w="1146794"/>
                <a:gridCol w="1013446"/>
                <a:gridCol w="1080120"/>
                <a:gridCol w="1080120"/>
              </a:tblGrid>
              <a:tr h="10367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Post-operative regression in RE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Post-operative regression in K value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Post-operative increase in VA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Progres-sion</a:t>
                      </a: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 of KC in control eyes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Progression of KC in treated eyes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Mean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Follow up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# of Pts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# of eyes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   Study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25" marB="45725" horzOverflow="overflow"/>
                </a:tc>
              </a:tr>
              <a:tr h="1028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Improved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 by 1.42 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P=.03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In 70%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by 2.01 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P=.001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Improved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By 1.26 lines in 65%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22%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None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70% have reduction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23.3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(range 3 to47 months)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22 pts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23 eyes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Wollensak</a:t>
                      </a:r>
                      <a:r>
                        <a:rPr kumimoji="0" lang="en-US" sz="11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 et 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AJO 2003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25" marB="45725" horzOverflow="overflow"/>
                </a:tc>
              </a:tr>
              <a:tr h="7713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Improved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by 2.49 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By 2.1 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Improved by 3.6 lines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P=.00001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37%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30%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None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None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3 months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12 months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10 pts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10 eyes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44 eyes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Caporossi</a:t>
                      </a:r>
                      <a:r>
                        <a:rPr kumimoji="0" lang="en-US" sz="11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 et 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JCRS May 2006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ESCRS 2008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25" marB="45725" horzOverflow="overflow"/>
                </a:tc>
              </a:tr>
              <a:tr h="1028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In 44%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by 2.14 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In 44% by 3.1 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Slightly improved in 65%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None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6 months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22 pts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27 eyes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Braun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ARVO 2005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25" marB="45725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3303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7704856" cy="71596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Laser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refractive surgery (surface ablation)  </a:t>
            </a: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33400" y="1628800"/>
            <a:ext cx="8229600" cy="45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7525" indent="-517525" algn="just"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Under research, mainly for 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stage I</a:t>
            </a:r>
          </a:p>
          <a:p>
            <a:pPr marL="517525" indent="-517525"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Mild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keratoconus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with no progression in patients who are over age 40.</a:t>
            </a:r>
          </a:p>
          <a:p>
            <a:pPr marL="517525" indent="-517525"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conjunction with CCX</a:t>
            </a:r>
          </a:p>
          <a:p>
            <a:pPr marL="517525" indent="-517525" algn="just"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No progression</a:t>
            </a:r>
          </a:p>
          <a:p>
            <a:pPr marL="517525" indent="-517525" algn="just"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Enough corneal thickness</a:t>
            </a:r>
            <a:endParaRPr lang="en-US" sz="3600" dirty="0" smtClean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279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Phakic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intraocular lenses  </a:t>
            </a: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50731" y="1700808"/>
            <a:ext cx="82296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7525" indent="-517525" algn="jus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Can be done for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keratoconus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patients with no signs of progression.</a:t>
            </a:r>
          </a:p>
          <a:p>
            <a:pPr marL="517525" indent="-517525" algn="jus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Patients who may have good result are those who can be corrected with spectacles.</a:t>
            </a:r>
          </a:p>
          <a:p>
            <a:pPr marL="517525" indent="-517525" algn="just"/>
            <a:r>
              <a:rPr lang="en-US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Stage 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(? Stage II)</a:t>
            </a:r>
          </a:p>
          <a:p>
            <a:pPr marL="517525" indent="-517525" algn="jus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Iris/ angle supported and posterior chamber regular/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toric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phakic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IOL can be used.</a:t>
            </a:r>
          </a:p>
        </p:txBody>
      </p:sp>
    </p:spTree>
    <p:extLst>
      <p:ext uri="{BB962C8B-B14F-4D97-AF65-F5344CB8AC3E}">
        <p14:creationId xmlns:p14="http://schemas.microsoft.com/office/powerpoint/2010/main" xmlns="" val="188985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Intrastromal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corneal rings</a:t>
            </a: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33400" y="1579038"/>
            <a:ext cx="82296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7663" indent="-347663"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method for flattening the cornea that is too steep and making a patient more contact lens tolerant.</a:t>
            </a:r>
          </a:p>
          <a:p>
            <a:pPr marL="347663" indent="-347663"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Good for mild cases who want to improve their present vision with or without spectacles or contact lenses.</a:t>
            </a:r>
          </a:p>
          <a:p>
            <a:pPr marL="347663" indent="-347663" algn="just"/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Stage I,II, and III. (?stage IV).</a:t>
            </a:r>
          </a:p>
          <a:p>
            <a:pPr marL="347663" indent="-347663"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INTACS and Ferrara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intrastromal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corneal segments.</a:t>
            </a:r>
          </a:p>
        </p:txBody>
      </p:sp>
    </p:spTree>
    <p:extLst>
      <p:ext uri="{BB962C8B-B14F-4D97-AF65-F5344CB8AC3E}">
        <p14:creationId xmlns:p14="http://schemas.microsoft.com/office/powerpoint/2010/main" xmlns="" val="197969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Outcomes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Intacts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treatment for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keratoconus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68602798"/>
              </p:ext>
            </p:extLst>
          </p:nvPr>
        </p:nvGraphicFramePr>
        <p:xfrm>
          <a:off x="251520" y="1484785"/>
          <a:ext cx="8640960" cy="451031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578255"/>
                <a:gridCol w="1497746"/>
                <a:gridCol w="1486820"/>
                <a:gridCol w="1170982"/>
                <a:gridCol w="580028"/>
                <a:gridCol w="812439"/>
                <a:gridCol w="621742"/>
                <a:gridCol w="892948"/>
              </a:tblGrid>
              <a:tr h="648071">
                <a:tc>
                  <a:txBody>
                    <a:bodyPr/>
                    <a:lstStyle/>
                    <a:p>
                      <a:pPr algn="ctr" rtl="1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Mean Refractive Change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VA Change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Technique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Incision Site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FU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Intacs</a:t>
                      </a:r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/  Ferrara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Eyes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Study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</a:tr>
              <a:tr h="693584"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K-values improved from 52.53 D TO 48.05</a:t>
                      </a:r>
                      <a:r>
                        <a:rPr lang="en-US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D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85.23% &amp; 87.9% gained lines of UCVA and BCVA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Sym or </a:t>
                      </a:r>
                      <a:r>
                        <a:rPr lang="en-US" sz="1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asym</a:t>
                      </a:r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(0.25 to 0.45 mm)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Steep meridian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 y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Intacs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186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Ibrahim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</a:tr>
              <a:tr h="783778"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Mean MRSE improved from         -6.93 D to -4.01 D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80.5% and 68.3% gained lines of UCVA and BCVA, respectively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Sym</a:t>
                      </a:r>
                    </a:p>
                    <a:p>
                      <a:pPr algn="ctr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(0.45/0.40 mm)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Temporal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y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Intacs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Colin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</a:tr>
              <a:tr h="862133"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MRSE improved by more</a:t>
                      </a:r>
                      <a:r>
                        <a:rPr lang="en-US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than 2.00 D in 70.3% of eyes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81.3% and 73.7% gained lines of UCVA and BCVA, respectively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Asym</a:t>
                      </a:r>
                      <a:endParaRPr lang="en-US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(0.25/0.45 mm)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Temporal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y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Intacs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118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Ertan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</a:tr>
              <a:tr h="617217"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MRSE decreased from -6.08 D to                  -4.55 D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84.4% gained lines of UCVA and BCVA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Sym</a:t>
                      </a:r>
                    </a:p>
                    <a:p>
                      <a:pPr algn="ctr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(0.20/0.30 mm)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Steep meridian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 mo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Ferrara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Kwitko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</a:tr>
              <a:tr h="843490"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MRSE decreased from -6.91 D to                -1.11 D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BCVA improved from 0.37 to 0.60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Sym </a:t>
                      </a:r>
                    </a:p>
                    <a:p>
                      <a:pPr algn="ctr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(0.15/0.35 mm)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Steep meridian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mo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Ferrara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Siganos</a:t>
                      </a:r>
                      <a:endParaRPr lang="ar-S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6391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Keratoplasty</a:t>
            </a:r>
            <a:r>
              <a:rPr lang="en-US" sz="3600" dirty="0" smtClean="0"/>
              <a:t>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95536" y="1600200"/>
            <a:ext cx="8367464" cy="4565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7525" indent="-517525" algn="just">
              <a:lnSpc>
                <a:spcPct val="90000"/>
              </a:lnSpc>
              <a:spcBef>
                <a:spcPct val="4000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Corneal transplant is the best and most successful surgical option for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keratoconus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patient who cannot tolerate contact lens.</a:t>
            </a:r>
          </a:p>
          <a:p>
            <a:pPr marL="517525" indent="-517525" algn="just">
              <a:lnSpc>
                <a:spcPct val="90000"/>
              </a:lnSpc>
              <a:spcBef>
                <a:spcPct val="4000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 is the only option for patients who have scarring in the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centre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of the cornea.</a:t>
            </a:r>
          </a:p>
          <a:p>
            <a:pPr marL="517525" indent="-517525" algn="just">
              <a:lnSpc>
                <a:spcPct val="90000"/>
              </a:lnSpc>
              <a:spcBef>
                <a:spcPct val="4000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BCVA &lt; 20/40.</a:t>
            </a:r>
          </a:p>
          <a:p>
            <a:pPr marL="517525" indent="-517525" algn="just">
              <a:lnSpc>
                <a:spcPct val="90000"/>
              </a:lnSpc>
              <a:spcBef>
                <a:spcPct val="4000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Mainly for 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stage IV (? Stage III).</a:t>
            </a:r>
          </a:p>
          <a:p>
            <a:pPr marL="517525" indent="-517525" algn="just">
              <a:lnSpc>
                <a:spcPct val="90000"/>
              </a:lnSpc>
              <a:spcBef>
                <a:spcPct val="4000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results of corneal transplants are excellent in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keratoconus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patients with an over 97% success rate. </a:t>
            </a:r>
          </a:p>
        </p:txBody>
      </p:sp>
    </p:spTree>
    <p:extLst>
      <p:ext uri="{BB962C8B-B14F-4D97-AF65-F5344CB8AC3E}">
        <p14:creationId xmlns:p14="http://schemas.microsoft.com/office/powerpoint/2010/main" xmlns="" val="14473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err="1">
                <a:latin typeface="Times New Roman" pitchFamily="18" charset="0"/>
                <a:cs typeface="Times New Roman" pitchFamily="18" charset="0"/>
              </a:rPr>
              <a:t>Keratoplasty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39552" y="1484784"/>
            <a:ext cx="7918648" cy="48398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7525" indent="-517525">
              <a:lnSpc>
                <a:spcPct val="150000"/>
              </a:lnSpc>
              <a:spcBef>
                <a:spcPct val="40000"/>
              </a:spcBef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PKP disadvantages:</a:t>
            </a:r>
          </a:p>
          <a:p>
            <a:pPr marL="917575" lvl="1">
              <a:lnSpc>
                <a:spcPct val="150000"/>
              </a:lnSpc>
              <a:spcBef>
                <a:spcPct val="4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Long term survival.</a:t>
            </a:r>
          </a:p>
          <a:p>
            <a:pPr marL="917575" lvl="1">
              <a:lnSpc>
                <a:spcPct val="150000"/>
              </a:lnSpc>
              <a:spcBef>
                <a:spcPct val="4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Invasive procedure.</a:t>
            </a:r>
          </a:p>
          <a:p>
            <a:pPr marL="917575" lvl="1">
              <a:lnSpc>
                <a:spcPct val="150000"/>
              </a:lnSpc>
              <a:spcBef>
                <a:spcPct val="4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Long visual rehabilitation.</a:t>
            </a:r>
          </a:p>
          <a:p>
            <a:pPr marL="917575" lvl="1">
              <a:lnSpc>
                <a:spcPct val="150000"/>
              </a:lnSpc>
              <a:spcBef>
                <a:spcPct val="4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Frequent follow up.</a:t>
            </a:r>
          </a:p>
          <a:p>
            <a:pPr marL="917575" lvl="1">
              <a:lnSpc>
                <a:spcPct val="150000"/>
              </a:lnSpc>
              <a:spcBef>
                <a:spcPct val="4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Topical steroid complications.</a:t>
            </a:r>
          </a:p>
          <a:p>
            <a:pPr marL="917575" lvl="1">
              <a:lnSpc>
                <a:spcPct val="150000"/>
              </a:lnSpc>
              <a:spcBef>
                <a:spcPct val="4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50% of patient may need HCL following PKP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934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err="1">
                <a:latin typeface="Times New Roman" pitchFamily="18" charset="0"/>
                <a:cs typeface="Times New Roman" pitchFamily="18" charset="0"/>
              </a:rPr>
              <a:t>Keratoplasty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09600" y="1628800"/>
            <a:ext cx="8066856" cy="43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7525" indent="-517525" algn="just">
              <a:lnSpc>
                <a:spcPct val="150000"/>
              </a:lnSpc>
              <a:spcBef>
                <a:spcPct val="40000"/>
              </a:spcBef>
            </a:pPr>
            <a:r>
              <a:rPr lang="en-US" sz="3000" b="1" dirty="0" err="1" smtClean="0">
                <a:latin typeface="Times New Roman" pitchFamily="18" charset="0"/>
                <a:cs typeface="Times New Roman" pitchFamily="18" charset="0"/>
              </a:rPr>
              <a:t>Intralase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 enables </a:t>
            </a:r>
            <a:r>
              <a:rPr lang="en-US" sz="3000" b="1" dirty="0" err="1" smtClean="0">
                <a:latin typeface="Times New Roman" pitchFamily="18" charset="0"/>
                <a:cs typeface="Times New Roman" pitchFamily="18" charset="0"/>
              </a:rPr>
              <a:t>keratoplasty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 – is one of the advances in corneal surgery</a:t>
            </a:r>
          </a:p>
          <a:p>
            <a:pPr marL="917575" lvl="1" algn="just">
              <a:lnSpc>
                <a:spcPct val="150000"/>
              </a:lnSpc>
              <a:spcBef>
                <a:spcPct val="4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Quicker procedure.</a:t>
            </a:r>
          </a:p>
          <a:p>
            <a:pPr marL="917575" lvl="1" algn="just">
              <a:lnSpc>
                <a:spcPct val="150000"/>
              </a:lnSpc>
              <a:spcBef>
                <a:spcPct val="4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Quicker recovery.</a:t>
            </a:r>
          </a:p>
          <a:p>
            <a:pPr marL="917575" lvl="1" algn="just">
              <a:lnSpc>
                <a:spcPct val="150000"/>
              </a:lnSpc>
              <a:spcBef>
                <a:spcPct val="4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Less astigmatism with better vision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750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Lamellar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corneal transplant  </a:t>
            </a: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39552" y="1484784"/>
            <a:ext cx="8136904" cy="453501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90513" indent="-290513">
              <a:lnSpc>
                <a:spcPct val="150000"/>
              </a:lnSpc>
              <a:spcBef>
                <a:spcPct val="40000"/>
              </a:spcBef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Gaining popularity among corneal surgeon.</a:t>
            </a:r>
          </a:p>
          <a:p>
            <a:pPr marL="290513" indent="-290513">
              <a:lnSpc>
                <a:spcPct val="150000"/>
              </a:lnSpc>
              <a:spcBef>
                <a:spcPct val="40000"/>
              </a:spcBef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Slightly safer than a full thickness transplant.</a:t>
            </a:r>
          </a:p>
          <a:p>
            <a:pPr marL="290513" indent="-290513">
              <a:lnSpc>
                <a:spcPct val="150000"/>
              </a:lnSpc>
              <a:spcBef>
                <a:spcPct val="40000"/>
              </a:spcBef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Risk of rejection is low which give advantage for long term success.</a:t>
            </a:r>
          </a:p>
          <a:p>
            <a:pPr marL="290513" indent="-290513">
              <a:lnSpc>
                <a:spcPct val="150000"/>
              </a:lnSpc>
              <a:spcBef>
                <a:spcPct val="40000"/>
              </a:spcBef>
            </a:pPr>
            <a:r>
              <a:rPr lang="en-US" sz="2600" b="1" u="sng" dirty="0" smtClean="0">
                <a:latin typeface="Times New Roman" pitchFamily="18" charset="0"/>
                <a:cs typeface="Times New Roman" pitchFamily="18" charset="0"/>
              </a:rPr>
              <a:t>Disadvantages:</a:t>
            </a:r>
          </a:p>
          <a:p>
            <a:pPr marL="685800" lvl="1">
              <a:lnSpc>
                <a:spcPct val="150000"/>
              </a:lnSpc>
              <a:spcBef>
                <a:spcPct val="40000"/>
              </a:spcBef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Quality of vision preferred to be low than those who have undergone full thickness transplant</a:t>
            </a:r>
          </a:p>
          <a:p>
            <a:pPr marL="685800" lvl="1">
              <a:lnSpc>
                <a:spcPct val="150000"/>
              </a:lnSpc>
              <a:spcBef>
                <a:spcPct val="40000"/>
              </a:spcBef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Intralase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enabled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keratoplasty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may lead to better quality of vision by making smooth interface.</a:t>
            </a:r>
          </a:p>
        </p:txBody>
      </p:sp>
    </p:spTree>
    <p:extLst>
      <p:ext uri="{BB962C8B-B14F-4D97-AF65-F5344CB8AC3E}">
        <p14:creationId xmlns:p14="http://schemas.microsoft.com/office/powerpoint/2010/main" xmlns="" val="66298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51520" y="228600"/>
            <a:ext cx="8576122" cy="6477000"/>
            <a:chOff x="381000" y="228600"/>
            <a:chExt cx="8576122" cy="647700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8" name="Rounded Rectangle 7"/>
            <p:cNvSpPr/>
            <p:nvPr/>
          </p:nvSpPr>
          <p:spPr bwMode="auto">
            <a:xfrm>
              <a:off x="2743200" y="228600"/>
              <a:ext cx="3657600" cy="685800"/>
            </a:xfrm>
            <a:prstGeom prst="roundRect">
              <a:avLst/>
            </a:prstGeom>
            <a:grpFill/>
            <a:ln>
              <a:headEnd type="none" w="med" len="med"/>
              <a:tailEnd type="none" w="med" len="med"/>
            </a:ln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 algn="ctr" rtl="0">
                <a:defRPr/>
              </a:pPr>
              <a:r>
                <a:rPr lang="en-US" sz="32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KERATOCONUS</a:t>
              </a:r>
            </a:p>
          </p:txBody>
        </p:sp>
        <p:sp>
          <p:nvSpPr>
            <p:cNvPr id="9" name="Flowchart: Terminator 8"/>
            <p:cNvSpPr/>
            <p:nvPr/>
          </p:nvSpPr>
          <p:spPr bwMode="auto">
            <a:xfrm>
              <a:off x="4876800" y="1219200"/>
              <a:ext cx="1905000" cy="609600"/>
            </a:xfrm>
            <a:prstGeom prst="flowChartTerminator">
              <a:avLst/>
            </a:prstGeom>
            <a:grpFill/>
            <a:ln>
              <a:headEnd type="none" w="med" len="med"/>
              <a:tailEnd type="none" w="med" len="med"/>
            </a:ln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 algn="ctr" rtl="0">
                <a:defRPr/>
              </a:pPr>
              <a:r>
                <a:rPr lang="en-US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STAGE III</a:t>
              </a:r>
            </a:p>
          </p:txBody>
        </p:sp>
        <p:sp>
          <p:nvSpPr>
            <p:cNvPr id="10" name="Flowchart: Terminator 9"/>
            <p:cNvSpPr/>
            <p:nvPr/>
          </p:nvSpPr>
          <p:spPr bwMode="auto">
            <a:xfrm>
              <a:off x="7010400" y="1219200"/>
              <a:ext cx="1905000" cy="609600"/>
            </a:xfrm>
            <a:prstGeom prst="flowChartTerminator">
              <a:avLst/>
            </a:prstGeom>
            <a:grpFill/>
            <a:ln>
              <a:headEnd type="none" w="med" len="med"/>
              <a:tailEnd type="none" w="med" len="med"/>
            </a:ln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 algn="ctr" rtl="0">
                <a:defRPr/>
              </a:pPr>
              <a:r>
                <a:rPr lang="en-US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STAGE IV</a:t>
              </a:r>
            </a:p>
          </p:txBody>
        </p:sp>
        <p:sp>
          <p:nvSpPr>
            <p:cNvPr id="11" name="Flowchart: Terminator 10"/>
            <p:cNvSpPr/>
            <p:nvPr/>
          </p:nvSpPr>
          <p:spPr bwMode="auto">
            <a:xfrm>
              <a:off x="2692411" y="1219200"/>
              <a:ext cx="1905000" cy="609600"/>
            </a:xfrm>
            <a:prstGeom prst="flowChartTerminator">
              <a:avLst/>
            </a:prstGeom>
            <a:grpFill/>
            <a:ln>
              <a:headEnd type="none" w="med" len="med"/>
              <a:tailEnd type="none" w="med" len="med"/>
            </a:ln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 algn="ctr" rtl="0">
                <a:defRPr/>
              </a:pPr>
              <a:r>
                <a:rPr lang="en-US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STAGE II</a:t>
              </a:r>
            </a:p>
          </p:txBody>
        </p:sp>
        <p:sp>
          <p:nvSpPr>
            <p:cNvPr id="12" name="Flowchart: Terminator 11"/>
            <p:cNvSpPr/>
            <p:nvPr/>
          </p:nvSpPr>
          <p:spPr bwMode="auto">
            <a:xfrm>
              <a:off x="381000" y="1219200"/>
              <a:ext cx="1905000" cy="609600"/>
            </a:xfrm>
            <a:prstGeom prst="flowChartTerminator">
              <a:avLst/>
            </a:prstGeom>
            <a:grpFill/>
            <a:ln>
              <a:headEnd type="none" w="med" len="med"/>
              <a:tailEnd type="none" w="med" len="med"/>
            </a:ln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 algn="ctr" rtl="0">
                <a:defRPr/>
              </a:pPr>
              <a:r>
                <a:rPr lang="en-US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STAGE I</a:t>
              </a:r>
            </a:p>
          </p:txBody>
        </p:sp>
        <p:sp>
          <p:nvSpPr>
            <p:cNvPr id="13" name="Rounded Rectangle 12"/>
            <p:cNvSpPr/>
            <p:nvPr/>
          </p:nvSpPr>
          <p:spPr bwMode="auto">
            <a:xfrm>
              <a:off x="381000" y="1981200"/>
              <a:ext cx="1905000" cy="381000"/>
            </a:xfrm>
            <a:prstGeom prst="roundRect">
              <a:avLst/>
            </a:prstGeom>
            <a:grpFill/>
            <a:ln>
              <a:headEnd type="none" w="med" len="med"/>
              <a:tailEnd type="none" w="med" len="med"/>
            </a:ln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 algn="ctr" rtl="0">
                <a:defRPr/>
              </a:pPr>
              <a:r>
                <a:rPr lang="en-US" sz="13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NON-PROGRESSIVE</a:t>
              </a:r>
            </a:p>
          </p:txBody>
        </p:sp>
        <p:sp>
          <p:nvSpPr>
            <p:cNvPr id="14" name="Rounded Rectangle 13"/>
            <p:cNvSpPr/>
            <p:nvPr/>
          </p:nvSpPr>
          <p:spPr bwMode="auto">
            <a:xfrm>
              <a:off x="457200" y="4419600"/>
              <a:ext cx="1600200" cy="381000"/>
            </a:xfrm>
            <a:prstGeom prst="roundRect">
              <a:avLst/>
            </a:prstGeom>
            <a:grpFill/>
            <a:ln>
              <a:headEnd type="none" w="med" len="med"/>
              <a:tailEnd type="none" w="med" len="med"/>
            </a:ln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 algn="ctr" rtl="0">
                <a:defRPr/>
              </a:pPr>
              <a:r>
                <a:rPr lang="en-US" sz="1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PROGRESSIVE</a:t>
              </a:r>
            </a:p>
          </p:txBody>
        </p:sp>
        <p:grpSp>
          <p:nvGrpSpPr>
            <p:cNvPr id="15" name="Group 23"/>
            <p:cNvGrpSpPr/>
            <p:nvPr/>
          </p:nvGrpSpPr>
          <p:grpSpPr>
            <a:xfrm>
              <a:off x="609600" y="2514600"/>
              <a:ext cx="1447800" cy="1718430"/>
              <a:chOff x="1643" y="4339515"/>
              <a:chExt cx="1252810" cy="1718430"/>
            </a:xfrm>
            <a:grpFill/>
            <a:scene3d>
              <a:camera prst="orthographicFront"/>
              <a:lightRig rig="threePt" dir="t">
                <a:rot lat="0" lon="0" rev="7500000"/>
              </a:lightRig>
            </a:scene3d>
          </p:grpSpPr>
          <p:sp>
            <p:nvSpPr>
              <p:cNvPr id="33" name="Rounded Rectangle 32"/>
              <p:cNvSpPr/>
              <p:nvPr/>
            </p:nvSpPr>
            <p:spPr>
              <a:xfrm>
                <a:off x="1643" y="4339515"/>
                <a:ext cx="1252810" cy="1718430"/>
              </a:xfrm>
              <a:prstGeom prst="roundRect">
                <a:avLst>
                  <a:gd name="adj" fmla="val 10000"/>
                </a:avLst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</p:sp>
          <p:sp>
            <p:nvSpPr>
              <p:cNvPr id="34" name="Rounded Rectangle 4"/>
              <p:cNvSpPr/>
              <p:nvPr/>
            </p:nvSpPr>
            <p:spPr>
              <a:xfrm>
                <a:off x="38337" y="4376209"/>
                <a:ext cx="1179422" cy="1645042"/>
              </a:xfrm>
              <a:prstGeom prst="rect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lIns="60960" tIns="60960" rIns="60960" bIns="60960" spcCol="1270" anchor="ctr"/>
              <a:lstStyle/>
              <a:p>
                <a:pPr algn="l" defTabSz="711200" rtl="0">
                  <a:lnSpc>
                    <a:spcPct val="90000"/>
                  </a:lnSpc>
                  <a:spcAft>
                    <a:spcPct val="35000"/>
                  </a:spcAft>
                  <a:buFont typeface="Arial" pitchFamily="34" charset="0"/>
                  <a:buChar char="•"/>
                  <a:defRPr/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Spectacle</a:t>
                </a:r>
              </a:p>
              <a:p>
                <a:pPr algn="l" defTabSz="711200" rtl="0">
                  <a:lnSpc>
                    <a:spcPct val="90000"/>
                  </a:lnSpc>
                  <a:spcAft>
                    <a:spcPct val="35000"/>
                  </a:spcAft>
                  <a:buFont typeface="Arial" pitchFamily="34" charset="0"/>
                  <a:buChar char="•"/>
                  <a:defRPr/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Contact </a:t>
                </a:r>
              </a:p>
              <a:p>
                <a:pPr algn="l" defTabSz="711200" rtl="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 Lenses</a:t>
                </a:r>
              </a:p>
              <a:p>
                <a:pPr algn="l" defTabSz="711200" rtl="0">
                  <a:lnSpc>
                    <a:spcPct val="90000"/>
                  </a:lnSpc>
                  <a:spcAft>
                    <a:spcPct val="35000"/>
                  </a:spcAft>
                  <a:buFont typeface="Arial" pitchFamily="34" charset="0"/>
                  <a:buChar char="•"/>
                  <a:defRPr/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Rings</a:t>
                </a:r>
              </a:p>
              <a:p>
                <a:pPr algn="l" defTabSz="711200" rtl="0">
                  <a:lnSpc>
                    <a:spcPct val="90000"/>
                  </a:lnSpc>
                  <a:spcAft>
                    <a:spcPct val="35000"/>
                  </a:spcAft>
                  <a:buFont typeface="Arial" pitchFamily="34" charset="0"/>
                  <a:buChar char="•"/>
                  <a:defRPr/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b="1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Phakic</a:t>
                </a:r>
                <a:r>
                  <a:rPr lang="en-US" sz="1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IOL</a:t>
                </a:r>
              </a:p>
            </p:txBody>
          </p:sp>
        </p:grpSp>
        <p:grpSp>
          <p:nvGrpSpPr>
            <p:cNvPr id="16" name="Group 26"/>
            <p:cNvGrpSpPr/>
            <p:nvPr/>
          </p:nvGrpSpPr>
          <p:grpSpPr>
            <a:xfrm>
              <a:off x="609600" y="4987166"/>
              <a:ext cx="1371600" cy="1718434"/>
              <a:chOff x="1416054" y="4339511"/>
              <a:chExt cx="1203414" cy="1718434"/>
            </a:xfrm>
            <a:grpFill/>
            <a:scene3d>
              <a:camera prst="orthographicFront"/>
              <a:lightRig rig="threePt" dir="t">
                <a:rot lat="0" lon="0" rev="7500000"/>
              </a:lightRig>
            </a:scene3d>
          </p:grpSpPr>
          <p:sp>
            <p:nvSpPr>
              <p:cNvPr id="31" name="Rounded Rectangle 30"/>
              <p:cNvSpPr/>
              <p:nvPr/>
            </p:nvSpPr>
            <p:spPr>
              <a:xfrm>
                <a:off x="1416054" y="4339511"/>
                <a:ext cx="1203414" cy="1718434"/>
              </a:xfrm>
              <a:prstGeom prst="roundRect">
                <a:avLst>
                  <a:gd name="adj" fmla="val 10000"/>
                </a:avLst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</p:sp>
          <p:sp>
            <p:nvSpPr>
              <p:cNvPr id="32" name="Rounded Rectangle 4"/>
              <p:cNvSpPr/>
              <p:nvPr/>
            </p:nvSpPr>
            <p:spPr>
              <a:xfrm>
                <a:off x="1451301" y="4374758"/>
                <a:ext cx="1132920" cy="1647940"/>
              </a:xfrm>
              <a:prstGeom prst="rect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lIns="60960" tIns="60960" rIns="60960" bIns="60960" spcCol="1270" anchor="ctr"/>
              <a:lstStyle/>
              <a:p>
                <a:pPr algn="l" defTabSz="711200" rtl="0">
                  <a:lnSpc>
                    <a:spcPct val="90000"/>
                  </a:lnSpc>
                  <a:spcAft>
                    <a:spcPct val="35000"/>
                  </a:spcAft>
                  <a:buFont typeface="Arial" pitchFamily="34" charset="0"/>
                  <a:buChar char="•"/>
                  <a:defRPr/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Spectacle</a:t>
                </a:r>
              </a:p>
              <a:p>
                <a:pPr algn="l" defTabSz="711200" rtl="0">
                  <a:lnSpc>
                    <a:spcPct val="90000"/>
                  </a:lnSpc>
                  <a:spcAft>
                    <a:spcPct val="35000"/>
                  </a:spcAft>
                  <a:buFont typeface="Arial" pitchFamily="34" charset="0"/>
                  <a:buChar char="•"/>
                  <a:defRPr/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Contact</a:t>
                </a:r>
              </a:p>
              <a:p>
                <a:pPr algn="l" defTabSz="711200" rtl="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 Lenses</a:t>
                </a:r>
              </a:p>
              <a:p>
                <a:pPr algn="l" defTabSz="711200" rtl="0">
                  <a:lnSpc>
                    <a:spcPct val="90000"/>
                  </a:lnSpc>
                  <a:spcAft>
                    <a:spcPct val="35000"/>
                  </a:spcAft>
                  <a:buFont typeface="Arial" pitchFamily="34" charset="0"/>
                  <a:buChar char="•"/>
                  <a:defRPr/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Rings</a:t>
                </a:r>
              </a:p>
              <a:p>
                <a:pPr algn="l" defTabSz="711200" rtl="0">
                  <a:lnSpc>
                    <a:spcPct val="90000"/>
                  </a:lnSpc>
                  <a:spcAft>
                    <a:spcPct val="35000"/>
                  </a:spcAft>
                  <a:buFont typeface="Arial" pitchFamily="34" charset="0"/>
                  <a:buChar char="•"/>
                  <a:defRPr/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CCX</a:t>
                </a:r>
              </a:p>
            </p:txBody>
          </p:sp>
        </p:grpSp>
        <p:sp>
          <p:nvSpPr>
            <p:cNvPr id="17" name="Rounded Rectangle 16"/>
            <p:cNvSpPr/>
            <p:nvPr/>
          </p:nvSpPr>
          <p:spPr bwMode="auto">
            <a:xfrm>
              <a:off x="2667000" y="1981200"/>
              <a:ext cx="1905000" cy="381000"/>
            </a:xfrm>
            <a:prstGeom prst="roundRect">
              <a:avLst/>
            </a:prstGeom>
            <a:grpFill/>
            <a:ln>
              <a:headEnd type="none" w="med" len="med"/>
              <a:tailEnd type="none" w="med" len="med"/>
            </a:ln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 algn="ctr" rtl="0">
                <a:defRPr/>
              </a:pPr>
              <a:r>
                <a:rPr lang="en-US" sz="13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NON-PROGRESSIVE</a:t>
              </a:r>
            </a:p>
          </p:txBody>
        </p:sp>
        <p:sp>
          <p:nvSpPr>
            <p:cNvPr id="18" name="Rounded Rectangle 17"/>
            <p:cNvSpPr/>
            <p:nvPr/>
          </p:nvSpPr>
          <p:spPr bwMode="auto">
            <a:xfrm>
              <a:off x="2819400" y="4419600"/>
              <a:ext cx="1600200" cy="381000"/>
            </a:xfrm>
            <a:prstGeom prst="roundRect">
              <a:avLst/>
            </a:prstGeom>
            <a:grpFill/>
            <a:ln>
              <a:headEnd type="none" w="med" len="med"/>
              <a:tailEnd type="none" w="med" len="med"/>
            </a:ln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 algn="ctr" rtl="0">
                <a:defRPr/>
              </a:pPr>
              <a:r>
                <a:rPr lang="en-US" sz="1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PROGRESSIVE</a:t>
              </a:r>
            </a:p>
          </p:txBody>
        </p:sp>
        <p:grpSp>
          <p:nvGrpSpPr>
            <p:cNvPr id="19" name="Group 31"/>
            <p:cNvGrpSpPr/>
            <p:nvPr/>
          </p:nvGrpSpPr>
          <p:grpSpPr>
            <a:xfrm>
              <a:off x="2895600" y="2514600"/>
              <a:ext cx="1447800" cy="1666262"/>
              <a:chOff x="2743200" y="3390943"/>
              <a:chExt cx="1073256" cy="1666262"/>
            </a:xfrm>
            <a:grpFill/>
            <a:scene3d>
              <a:camera prst="orthographicFront"/>
              <a:lightRig rig="threePt" dir="t">
                <a:rot lat="0" lon="0" rev="7500000"/>
              </a:lightRig>
            </a:scene3d>
          </p:grpSpPr>
          <p:sp>
            <p:nvSpPr>
              <p:cNvPr id="29" name="Rounded Rectangle 28"/>
              <p:cNvSpPr/>
              <p:nvPr/>
            </p:nvSpPr>
            <p:spPr>
              <a:xfrm>
                <a:off x="2743200" y="3390943"/>
                <a:ext cx="1073256" cy="1666262"/>
              </a:xfrm>
              <a:prstGeom prst="roundRect">
                <a:avLst>
                  <a:gd name="adj" fmla="val 10000"/>
                </a:avLst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</p:sp>
          <p:sp>
            <p:nvSpPr>
              <p:cNvPr id="30" name="Rounded Rectangle 4"/>
              <p:cNvSpPr/>
              <p:nvPr/>
            </p:nvSpPr>
            <p:spPr>
              <a:xfrm>
                <a:off x="2774635" y="3422378"/>
                <a:ext cx="1010386" cy="1603392"/>
              </a:xfrm>
              <a:prstGeom prst="rect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lIns="68580" tIns="68580" rIns="68580" bIns="68580" spcCol="1270" anchor="ctr"/>
              <a:lstStyle/>
              <a:p>
                <a:pPr algn="l" defTabSz="800100" rtl="0">
                  <a:lnSpc>
                    <a:spcPct val="90000"/>
                  </a:lnSpc>
                  <a:spcAft>
                    <a:spcPct val="35000"/>
                  </a:spcAft>
                  <a:buFont typeface="Arial" pitchFamily="34" charset="0"/>
                  <a:buChar char="•"/>
                  <a:defRPr/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Contact </a:t>
                </a:r>
              </a:p>
              <a:p>
                <a:pPr algn="l" defTabSz="800100" rtl="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 Lenses</a:t>
                </a:r>
              </a:p>
              <a:p>
                <a:pPr algn="l" defTabSz="800100" rtl="0">
                  <a:lnSpc>
                    <a:spcPct val="90000"/>
                  </a:lnSpc>
                  <a:spcAft>
                    <a:spcPct val="35000"/>
                  </a:spcAft>
                  <a:buFont typeface="Arial" pitchFamily="34" charset="0"/>
                  <a:buChar char="•"/>
                  <a:defRPr/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Rings</a:t>
                </a:r>
              </a:p>
              <a:p>
                <a:pPr algn="l" defTabSz="800100" rtl="0">
                  <a:lnSpc>
                    <a:spcPct val="90000"/>
                  </a:lnSpc>
                  <a:spcAft>
                    <a:spcPct val="35000"/>
                  </a:spcAft>
                  <a:buFont typeface="Arial" pitchFamily="34" charset="0"/>
                  <a:buChar char="•"/>
                  <a:defRPr/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b="1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Phakic</a:t>
                </a:r>
                <a:r>
                  <a:rPr lang="en-US" sz="1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IOL</a:t>
                </a:r>
                <a:endParaRPr lang="ar-SA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0" name="Group 34"/>
            <p:cNvGrpSpPr/>
            <p:nvPr/>
          </p:nvGrpSpPr>
          <p:grpSpPr>
            <a:xfrm>
              <a:off x="2895600" y="4953000"/>
              <a:ext cx="1371600" cy="1718434"/>
              <a:chOff x="4015925" y="4263311"/>
              <a:chExt cx="1123848" cy="1718434"/>
            </a:xfrm>
            <a:grpFill/>
            <a:scene3d>
              <a:camera prst="orthographicFront"/>
              <a:lightRig rig="threePt" dir="t">
                <a:rot lat="0" lon="0" rev="7500000"/>
              </a:lightRig>
            </a:scene3d>
          </p:grpSpPr>
          <p:sp>
            <p:nvSpPr>
              <p:cNvPr id="27" name="Rounded Rectangle 26"/>
              <p:cNvSpPr/>
              <p:nvPr/>
            </p:nvSpPr>
            <p:spPr>
              <a:xfrm>
                <a:off x="4015925" y="4263311"/>
                <a:ext cx="1123848" cy="1718434"/>
              </a:xfrm>
              <a:prstGeom prst="roundRect">
                <a:avLst>
                  <a:gd name="adj" fmla="val 10000"/>
                </a:avLst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</p:sp>
          <p:sp>
            <p:nvSpPr>
              <p:cNvPr id="28" name="Rounded Rectangle 4"/>
              <p:cNvSpPr/>
              <p:nvPr/>
            </p:nvSpPr>
            <p:spPr>
              <a:xfrm>
                <a:off x="4048841" y="4296227"/>
                <a:ext cx="1058016" cy="1652602"/>
              </a:xfrm>
              <a:prstGeom prst="rect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lIns="68580" tIns="68580" rIns="68580" bIns="68580" spcCol="1270" anchor="ctr"/>
              <a:lstStyle/>
              <a:p>
                <a:pPr algn="l" defTabSz="800100" rtl="0">
                  <a:lnSpc>
                    <a:spcPct val="90000"/>
                  </a:lnSpc>
                  <a:spcAft>
                    <a:spcPct val="35000"/>
                  </a:spcAft>
                  <a:buFont typeface="Arial" pitchFamily="34" charset="0"/>
                  <a:buChar char="•"/>
                  <a:defRPr/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Contact</a:t>
                </a:r>
              </a:p>
              <a:p>
                <a:pPr algn="l" defTabSz="800100" rtl="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 Lenses</a:t>
                </a:r>
              </a:p>
              <a:p>
                <a:pPr algn="l" defTabSz="800100" rtl="0">
                  <a:lnSpc>
                    <a:spcPct val="90000"/>
                  </a:lnSpc>
                  <a:spcAft>
                    <a:spcPct val="35000"/>
                  </a:spcAft>
                  <a:buFont typeface="Arial" pitchFamily="34" charset="0"/>
                  <a:buChar char="•"/>
                  <a:defRPr/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Rings</a:t>
                </a:r>
              </a:p>
              <a:p>
                <a:pPr algn="l" defTabSz="800100" rtl="0">
                  <a:lnSpc>
                    <a:spcPct val="90000"/>
                  </a:lnSpc>
                  <a:spcAft>
                    <a:spcPct val="35000"/>
                  </a:spcAft>
                  <a:buFont typeface="Arial" pitchFamily="34" charset="0"/>
                  <a:buChar char="•"/>
                  <a:defRPr/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CCX</a:t>
                </a:r>
                <a:endParaRPr lang="ar-SA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1" name="Group 37"/>
            <p:cNvGrpSpPr/>
            <p:nvPr/>
          </p:nvGrpSpPr>
          <p:grpSpPr>
            <a:xfrm>
              <a:off x="4800601" y="2168402"/>
              <a:ext cx="1981199" cy="2098798"/>
              <a:chOff x="5320540" y="2476545"/>
              <a:chExt cx="1613658" cy="1641598"/>
            </a:xfrm>
            <a:grpFill/>
            <a:scene3d>
              <a:camera prst="orthographicFront"/>
              <a:lightRig rig="threePt" dir="t">
                <a:rot lat="0" lon="0" rev="7500000"/>
              </a:lightRig>
            </a:scene3d>
          </p:grpSpPr>
          <p:sp>
            <p:nvSpPr>
              <p:cNvPr id="25" name="Rounded Rectangle 24"/>
              <p:cNvSpPr/>
              <p:nvPr/>
            </p:nvSpPr>
            <p:spPr>
              <a:xfrm>
                <a:off x="5320540" y="2476545"/>
                <a:ext cx="1613658" cy="1641598"/>
              </a:xfrm>
              <a:prstGeom prst="roundRect">
                <a:avLst>
                  <a:gd name="adj" fmla="val 10000"/>
                </a:avLst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</p:sp>
          <p:sp>
            <p:nvSpPr>
              <p:cNvPr id="26" name="Rounded Rectangle 4"/>
              <p:cNvSpPr/>
              <p:nvPr/>
            </p:nvSpPr>
            <p:spPr>
              <a:xfrm>
                <a:off x="5367801" y="2523807"/>
                <a:ext cx="1519134" cy="1547074"/>
              </a:xfrm>
              <a:prstGeom prst="rect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lIns="68580" tIns="68580" rIns="68580" bIns="68580" spcCol="1270" anchor="ctr"/>
              <a:lstStyle/>
              <a:p>
                <a:pPr algn="l" defTabSz="800100" rtl="0">
                  <a:lnSpc>
                    <a:spcPct val="90000"/>
                  </a:lnSpc>
                  <a:spcAft>
                    <a:spcPct val="35000"/>
                  </a:spcAft>
                  <a:buFont typeface="Arial" pitchFamily="34" charset="0"/>
                  <a:buChar char="•"/>
                  <a:defRPr/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Contact Lenses</a:t>
                </a:r>
              </a:p>
              <a:p>
                <a:pPr algn="l" defTabSz="800100" rtl="0">
                  <a:lnSpc>
                    <a:spcPct val="90000"/>
                  </a:lnSpc>
                  <a:spcAft>
                    <a:spcPct val="35000"/>
                  </a:spcAft>
                  <a:buFont typeface="Arial" pitchFamily="34" charset="0"/>
                  <a:buChar char="•"/>
                  <a:defRPr/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Rings</a:t>
                </a:r>
              </a:p>
              <a:p>
                <a:pPr algn="l" defTabSz="800100" rtl="0">
                  <a:lnSpc>
                    <a:spcPct val="90000"/>
                  </a:lnSpc>
                  <a:spcAft>
                    <a:spcPct val="35000"/>
                  </a:spcAft>
                  <a:buFont typeface="Arial" pitchFamily="34" charset="0"/>
                  <a:buChar char="•"/>
                  <a:defRPr/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b="1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Keratoplasty</a:t>
                </a:r>
                <a:endParaRPr lang="en-US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2" name="Group 40"/>
            <p:cNvGrpSpPr/>
            <p:nvPr/>
          </p:nvGrpSpPr>
          <p:grpSpPr>
            <a:xfrm>
              <a:off x="6934200" y="2211668"/>
              <a:ext cx="2022922" cy="2055532"/>
              <a:chOff x="7076632" y="2478413"/>
              <a:chExt cx="1565722" cy="1674532"/>
            </a:xfrm>
            <a:grpFill/>
            <a:scene3d>
              <a:camera prst="orthographicFront"/>
              <a:lightRig rig="threePt" dir="t">
                <a:rot lat="0" lon="0" rev="7500000"/>
              </a:lightRig>
            </a:scene3d>
          </p:grpSpPr>
          <p:sp>
            <p:nvSpPr>
              <p:cNvPr id="23" name="Rounded Rectangle 22"/>
              <p:cNvSpPr/>
              <p:nvPr/>
            </p:nvSpPr>
            <p:spPr>
              <a:xfrm>
                <a:off x="7076632" y="2478413"/>
                <a:ext cx="1565722" cy="1674532"/>
              </a:xfrm>
              <a:prstGeom prst="roundRect">
                <a:avLst>
                  <a:gd name="adj" fmla="val 10000"/>
                </a:avLst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</p:sp>
          <p:sp>
            <p:nvSpPr>
              <p:cNvPr id="24" name="Rounded Rectangle 4"/>
              <p:cNvSpPr/>
              <p:nvPr/>
            </p:nvSpPr>
            <p:spPr>
              <a:xfrm>
                <a:off x="7122490" y="2524271"/>
                <a:ext cx="1474006" cy="1582816"/>
              </a:xfrm>
              <a:prstGeom prst="rect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lIns="68580" tIns="68580" rIns="68580" bIns="68580" spcCol="1270" anchor="ctr"/>
              <a:lstStyle/>
              <a:p>
                <a:pPr algn="l" defTabSz="800100" rtl="0">
                  <a:lnSpc>
                    <a:spcPct val="90000"/>
                  </a:lnSpc>
                  <a:spcAft>
                    <a:spcPct val="35000"/>
                  </a:spcAft>
                  <a:buFont typeface="Arial" pitchFamily="34" charset="0"/>
                  <a:buChar char="•"/>
                  <a:defRPr/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Contact Lenses</a:t>
                </a:r>
              </a:p>
              <a:p>
                <a:pPr algn="l" defTabSz="800100" rtl="0">
                  <a:lnSpc>
                    <a:spcPct val="90000"/>
                  </a:lnSpc>
                  <a:spcAft>
                    <a:spcPct val="35000"/>
                  </a:spcAft>
                  <a:buFont typeface="Arial" pitchFamily="34" charset="0"/>
                  <a:buChar char="•"/>
                  <a:defRPr/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Rings </a:t>
                </a:r>
              </a:p>
              <a:p>
                <a:pPr algn="l" defTabSz="800100" rtl="0">
                  <a:lnSpc>
                    <a:spcPct val="90000"/>
                  </a:lnSpc>
                  <a:spcAft>
                    <a:spcPct val="35000"/>
                  </a:spcAft>
                  <a:buFont typeface="Arial" pitchFamily="34" charset="0"/>
                  <a:buChar char="•"/>
                  <a:defRPr/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b="1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Keratoplasty</a:t>
                </a:r>
                <a:endParaRPr lang="ar-SA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183211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rt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Anatomy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lnSpcReduction="10000"/>
          </a:bodyPr>
          <a:lstStyle/>
          <a:p>
            <a:pPr marL="530225" lvl="1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Anterior surface of the cornea is elliptical with  horizontal diameter of 11.5 to 12 mm and vertical diameter of 10.5 to 11 mm</a:t>
            </a:r>
          </a:p>
          <a:p>
            <a:pPr marL="530225" lvl="1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Posterior surface of the cornea is circular with an average diameter of 11.5 mm</a:t>
            </a:r>
          </a:p>
          <a:p>
            <a:pPr marL="530225" lvl="1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is about 520 µm thick at the center and gradually increases in thickness toward the periphery 670 µm</a:t>
            </a:r>
          </a:p>
          <a:p>
            <a:pPr marL="530225" lvl="1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Shape of the cornea is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prolate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-flatter in the periphery and steeper centrally-which creates an aspheric optical system</a:t>
            </a:r>
          </a:p>
        </p:txBody>
      </p:sp>
    </p:spTree>
    <p:extLst>
      <p:ext uri="{BB962C8B-B14F-4D97-AF65-F5344CB8AC3E}">
        <p14:creationId xmlns:p14="http://schemas.microsoft.com/office/powerpoint/2010/main" xmlns="" val="277402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xmlns="" val="333967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561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308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485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481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105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81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822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570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735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rt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Anatomy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323528" y="1600200"/>
            <a:ext cx="4392488" cy="4525963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Human cornea consists of 5 recognized layers</a:t>
            </a:r>
          </a:p>
          <a:p>
            <a:pPr lvl="1"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Epithelium</a:t>
            </a:r>
          </a:p>
          <a:p>
            <a:pPr lvl="1"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Bowman’s membrane</a:t>
            </a:r>
          </a:p>
          <a:p>
            <a:pPr lvl="1"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Stroma</a:t>
            </a:r>
          </a:p>
          <a:p>
            <a:pPr lvl="1"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Descemet’s membrane</a:t>
            </a:r>
          </a:p>
          <a:p>
            <a:pPr lvl="1"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Endothelium</a:t>
            </a:r>
          </a:p>
          <a:p>
            <a:pPr algn="l" rtl="0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45880" y="2308701"/>
            <a:ext cx="3974592" cy="310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2243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972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5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409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868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161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237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980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681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673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852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rt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Transparency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pPr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function as proper anterior refractive surface</a:t>
            </a:r>
          </a:p>
          <a:p>
            <a:pPr lvl="1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Avascular</a:t>
            </a:r>
          </a:p>
          <a:p>
            <a:pPr lvl="1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Corneal hydration</a:t>
            </a:r>
          </a:p>
          <a:p>
            <a:pPr lvl="1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Peculiar arrangement of stromal fibers and extracellular matrix</a:t>
            </a:r>
          </a:p>
          <a:p>
            <a:pPr marL="457200" lvl="1" indent="0" algn="just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 rtl="0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230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744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76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460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527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205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476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626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926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585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850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91400" cy="778098"/>
          </a:xfrm>
        </p:spPr>
        <p:txBody>
          <a:bodyPr/>
          <a:lstStyle/>
          <a:p>
            <a:pPr rt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 vascularity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23528" y="1423317"/>
            <a:ext cx="8496944" cy="5102027"/>
          </a:xfrm>
        </p:spPr>
        <p:txBody>
          <a:bodyPr>
            <a:noAutofit/>
          </a:bodyPr>
          <a:lstStyle/>
          <a:p>
            <a:pPr marL="438150" lvl="1" algn="just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Cornea required energy to maintain its transparency and structure</a:t>
            </a:r>
          </a:p>
          <a:p>
            <a:pPr marL="438150" lvl="1" algn="just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Most actively metabolizing layer are epithelium and endothelium</a:t>
            </a:r>
          </a:p>
          <a:p>
            <a:pPr marL="438150" lvl="1" algn="just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Source of nutrients required for the corneal metabolism are:</a:t>
            </a:r>
          </a:p>
          <a:p>
            <a:pPr lvl="2" algn="just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Oxygen</a:t>
            </a:r>
          </a:p>
          <a:p>
            <a:pPr lvl="3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Epithelium derives oxygen from the atmosphere through tear film and through limbal capillaries</a:t>
            </a:r>
          </a:p>
          <a:p>
            <a:pPr lvl="3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Endothelium derives oxygen from the aqueous humor</a:t>
            </a:r>
          </a:p>
          <a:p>
            <a:pPr lvl="2" algn="just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Glucose </a:t>
            </a:r>
          </a:p>
          <a:p>
            <a:pPr lvl="3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Glucose is the prime energy source</a:t>
            </a:r>
          </a:p>
          <a:p>
            <a:pPr lvl="3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80% from the aqueous</a:t>
            </a:r>
          </a:p>
          <a:p>
            <a:pPr lvl="3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20% from limbal blood vessels</a:t>
            </a:r>
          </a:p>
          <a:p>
            <a:pPr lvl="3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Little from the tear film</a:t>
            </a:r>
          </a:p>
          <a:p>
            <a:pPr lvl="2" algn="just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Amino acids</a:t>
            </a:r>
          </a:p>
          <a:p>
            <a:pPr lvl="3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Main supply from aqueous humor by passive diffusion</a:t>
            </a:r>
          </a:p>
        </p:txBody>
      </p:sp>
    </p:spTree>
    <p:extLst>
      <p:ext uri="{BB962C8B-B14F-4D97-AF65-F5344CB8AC3E}">
        <p14:creationId xmlns:p14="http://schemas.microsoft.com/office/powerpoint/2010/main" xmlns="" val="381056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21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009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256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042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64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300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245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969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805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211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rt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Corneal hydration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Autofit/>
          </a:bodyPr>
          <a:lstStyle/>
          <a:p>
            <a:pPr lvl="1" algn="just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Water content of normal cornea is 78 %</a:t>
            </a:r>
          </a:p>
          <a:p>
            <a:pPr lvl="1" algn="just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Water content kept constant by a balance of factors </a:t>
            </a:r>
          </a:p>
          <a:p>
            <a:pPr lvl="2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Factors which draw water in the cornea</a:t>
            </a:r>
          </a:p>
          <a:p>
            <a:pPr lvl="3" algn="just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Swelling pressure of the stromal matrix</a:t>
            </a:r>
          </a:p>
          <a:p>
            <a:pPr lvl="3" algn="just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Intraocular pressure</a:t>
            </a:r>
          </a:p>
          <a:p>
            <a:pPr lvl="2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Factors which prevent the flow of water in the cornea or draw water our of the cornea</a:t>
            </a:r>
          </a:p>
          <a:p>
            <a:pPr lvl="3" algn="just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Mechanical barrier action of epithelium and endothelium</a:t>
            </a:r>
          </a:p>
          <a:p>
            <a:pPr lvl="3" algn="just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Active pumping action of endothelium</a:t>
            </a:r>
          </a:p>
          <a:p>
            <a:pPr lvl="3" algn="just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Evaporation through corneal epithelium</a:t>
            </a:r>
          </a:p>
          <a:p>
            <a:pPr lvl="1" algn="just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Lamellar organization of the stromal fibers</a:t>
            </a:r>
          </a:p>
        </p:txBody>
      </p:sp>
    </p:spTree>
    <p:extLst>
      <p:ext uri="{BB962C8B-B14F-4D97-AF65-F5344CB8AC3E}">
        <p14:creationId xmlns:p14="http://schemas.microsoft.com/office/powerpoint/2010/main" xmlns="" val="428919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196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630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227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597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520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464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621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22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315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180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23528" y="152400"/>
            <a:ext cx="7632848" cy="1143000"/>
          </a:xfrm>
        </p:spPr>
        <p:txBody>
          <a:bodyPr>
            <a:noAutofit/>
          </a:bodyPr>
          <a:lstStyle/>
          <a:p>
            <a:pPr rtl="0"/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Peculiar arrangement of stromal fibers</a:t>
            </a:r>
            <a:endParaRPr lang="en-US" sz="3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stroma differs from other collagenous structures in its transparency</a:t>
            </a:r>
          </a:p>
          <a:p>
            <a:pPr lvl="1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precise organization of the stromal fibers in regular lattice</a:t>
            </a:r>
          </a:p>
          <a:p>
            <a:pPr lvl="1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Fibrils are small in relationship to the light and do not interfere with light transmission</a:t>
            </a:r>
          </a:p>
          <a:p>
            <a:pPr lvl="1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Limited number of cells and crystallins component of cells allow light transfer and minimize light scatter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926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4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188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73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532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133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620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054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553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754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623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71184" cy="778098"/>
          </a:xfrm>
        </p:spPr>
        <p:txBody>
          <a:bodyPr/>
          <a:lstStyle/>
          <a:p>
            <a:pPr rt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Refractive function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Convex shape</a:t>
            </a:r>
          </a:p>
          <a:p>
            <a:pPr lvl="1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Collagen lamella insertion in the limbus</a:t>
            </a:r>
          </a:p>
          <a:p>
            <a:pPr lvl="1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Intraocular pressure</a:t>
            </a:r>
          </a:p>
          <a:p>
            <a:pPr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Smooth anterior surface provided by tear film</a:t>
            </a:r>
          </a:p>
          <a:p>
            <a:pPr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Corneal hydration to maintain constant refractive index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616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585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377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190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124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174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674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336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064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978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KSU_Logo_COLORED_PNGP-24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186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D3128568B1964AA6A40497C202D2B1" ma:contentTypeVersion="0" ma:contentTypeDescription="Create a new document." ma:contentTypeScope="" ma:versionID="585cc05df1366ced9d726cae6d57788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397D54F-1AEE-48B1-BE35-992559028AA9}"/>
</file>

<file path=customXml/itemProps2.xml><?xml version="1.0" encoding="utf-8"?>
<ds:datastoreItem xmlns:ds="http://schemas.openxmlformats.org/officeDocument/2006/customXml" ds:itemID="{1FCE7500-FB8A-442E-9F52-5B3A9F6B5456}"/>
</file>

<file path=customXml/itemProps3.xml><?xml version="1.0" encoding="utf-8"?>
<ds:datastoreItem xmlns:ds="http://schemas.openxmlformats.org/officeDocument/2006/customXml" ds:itemID="{3A13A7D8-648D-46AD-958E-D2818C74A56A}"/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1710</Words>
  <Application>Microsoft Office PowerPoint</Application>
  <PresentationFormat>On-screen Show (4:3)</PresentationFormat>
  <Paragraphs>474</Paragraphs>
  <Slides>165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165</vt:i4>
      </vt:variant>
    </vt:vector>
  </HeadingPairs>
  <TitlesOfParts>
    <vt:vector size="166" baseType="lpstr">
      <vt:lpstr>نسق Office</vt:lpstr>
      <vt:lpstr>Slide 1</vt:lpstr>
      <vt:lpstr>Physiologic functions of the cornea</vt:lpstr>
      <vt:lpstr>Anatomy</vt:lpstr>
      <vt:lpstr>Anatomy</vt:lpstr>
      <vt:lpstr>Transparency</vt:lpstr>
      <vt:lpstr>A vascularity</vt:lpstr>
      <vt:lpstr>Corneal hydration</vt:lpstr>
      <vt:lpstr>Peculiar arrangement of stromal fibers</vt:lpstr>
      <vt:lpstr>Refractive function</vt:lpstr>
      <vt:lpstr>Keratoconus</vt:lpstr>
      <vt:lpstr>Keratoconus </vt:lpstr>
      <vt:lpstr>Keratoconus</vt:lpstr>
      <vt:lpstr>The Amsler-Krumeich classification for the grading of keratoconus</vt:lpstr>
      <vt:lpstr>Treatment options for keratoconus</vt:lpstr>
      <vt:lpstr>Spectacles </vt:lpstr>
      <vt:lpstr>Contact lenses </vt:lpstr>
      <vt:lpstr>Phototherapeutic keratectomy</vt:lpstr>
      <vt:lpstr>Corneal collagen cross linking </vt:lpstr>
      <vt:lpstr>Treatment procedure</vt:lpstr>
      <vt:lpstr>Clinical Studies </vt:lpstr>
      <vt:lpstr>Laser refractive surgery (surface ablation)  </vt:lpstr>
      <vt:lpstr>Phakic intraocular lenses  </vt:lpstr>
      <vt:lpstr>Intrastromal corneal rings</vt:lpstr>
      <vt:lpstr>Outcomes of Intacts treatment for keratoconus</vt:lpstr>
      <vt:lpstr>Keratoplasty </vt:lpstr>
      <vt:lpstr>Keratoplasty</vt:lpstr>
      <vt:lpstr>Keratoplasty</vt:lpstr>
      <vt:lpstr>Lamellar corneal transplant  </vt:lpstr>
      <vt:lpstr>-</vt:lpstr>
      <vt:lpstr>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  <vt:lpstr>-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saad2011</dc:creator>
  <cp:lastModifiedBy>Safa</cp:lastModifiedBy>
  <cp:revision>77</cp:revision>
  <dcterms:created xsi:type="dcterms:W3CDTF">2012-07-02T05:16:16Z</dcterms:created>
  <dcterms:modified xsi:type="dcterms:W3CDTF">2015-12-28T08:54:47Z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0x010100F9D3128568B1964AA6A40497C202D2B1</vt:lpwstr>
  </property>
</Properties>
</file>