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9" r:id="rId3"/>
    <p:sldId id="291" r:id="rId4"/>
    <p:sldId id="310" r:id="rId5"/>
    <p:sldId id="311" r:id="rId6"/>
    <p:sldId id="312" r:id="rId7"/>
    <p:sldId id="313" r:id="rId8"/>
    <p:sldId id="316" r:id="rId9"/>
    <p:sldId id="317" r:id="rId10"/>
    <p:sldId id="318" r:id="rId11"/>
    <p:sldId id="319" r:id="rId12"/>
    <p:sldId id="315" r:id="rId13"/>
    <p:sldId id="314" r:id="rId14"/>
    <p:sldId id="309" r:id="rId15"/>
    <p:sldId id="293" r:id="rId16"/>
    <p:sldId id="320" r:id="rId17"/>
    <p:sldId id="292" r:id="rId18"/>
    <p:sldId id="302" r:id="rId19"/>
    <p:sldId id="331" r:id="rId20"/>
    <p:sldId id="332" r:id="rId21"/>
    <p:sldId id="333" r:id="rId22"/>
    <p:sldId id="334" r:id="rId23"/>
    <p:sldId id="340" r:id="rId24"/>
    <p:sldId id="341" r:id="rId25"/>
    <p:sldId id="342" r:id="rId26"/>
    <p:sldId id="339" r:id="rId27"/>
    <p:sldId id="337" r:id="rId28"/>
    <p:sldId id="338" r:id="rId29"/>
    <p:sldId id="335" r:id="rId30"/>
    <p:sldId id="336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0"/>
    <p:restoredTop sz="86442"/>
  </p:normalViewPr>
  <p:slideViewPr>
    <p:cSldViewPr snapToGrid="0" snapToObjects="1">
      <p:cViewPr varScale="1">
        <p:scale>
          <a:sx n="79" d="100"/>
          <a:sy n="79" d="100"/>
        </p:scale>
        <p:origin x="33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335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8EFED58-8F4E-0247-A977-A16BFD1FE6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2031F-C49C-634F-9EE2-E7A710587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189E8-4652-F94F-A579-32A2BA8DD4BE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C436BD-6893-7646-B411-F5EBD0F697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44CFD-377F-9C4F-9528-9C43FA9E8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0D569-07C7-F740-9387-956EC7B27B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099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Nouf Aljaffan (C)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084D7-DC10-5B4B-95FE-8717DD3C8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773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dirty="0"/>
              <a:t>Nouf </a:t>
            </a:r>
            <a:r>
              <a:rPr lang="en-US" dirty="0" err="1"/>
              <a:t>Aljaffan</a:t>
            </a:r>
            <a:r>
              <a:rPr lang="en-US"/>
              <a:t>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6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1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B546DAE-DE52-3B44-B8E8-4715DBBF365A}" type="datetime1">
              <a:rPr lang="en-GB" smtClean="0"/>
              <a:pPr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Nouf Aljaffan (C)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8084D7-DC10-5B4B-95FE-8717DD3C8DB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0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C5B26-D54A-4471-A004-BBCF5DC26D53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79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45BF-9D96-4FDA-91FB-15C3A5CF8AF8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3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AD58-E17B-43EF-9284-F9D6DB88755E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80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9A4A8-A595-4126-970F-CBD8EF408CBE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64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3176A-011E-4F7E-8F21-9D656C74DC44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6956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CB79E-1AAF-4570-94A2-AE2974D3DA1D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816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7096-D19A-4B61-BECE-389643094503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51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A45BC-EDFE-4EFC-8684-A36DC9901DB4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1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C9941-C040-4F67-8F4A-367F95CDE3C9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0729-2175-4C3F-8614-C30EB78B449E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864CD-CE54-4EF4-8B56-2345FDBACC08}" type="datetime1">
              <a:rPr lang="en-GB" smtClean="0"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DC2A-1E49-474F-9215-D96A79550A74}" type="datetime1">
              <a:rPr lang="en-GB" smtClean="0"/>
              <a:t>23/01/2020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C7E0-3D21-42BA-B5D7-B6DBB4DC1176}" type="datetime1">
              <a:rPr lang="en-GB" smtClean="0"/>
              <a:t>23/01/2020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92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8790F-A177-4E85-9C3F-883AC01B9AAD}" type="datetime1">
              <a:rPr lang="en-GB" smtClean="0"/>
              <a:t>23/01/2020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C95F-D24B-420D-86BA-30F81AEE32AB}" type="datetime1">
              <a:rPr lang="en-GB" smtClean="0"/>
              <a:t>23/01/2020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08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DFFB4-BD03-41BC-A584-359A744FA53C}" type="datetime1">
              <a:rPr lang="en-GB" smtClean="0"/>
              <a:t>23/01/2020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3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BF6B2-D108-489F-8885-43E496005447}" type="datetime1">
              <a:rPr lang="en-GB" smtClean="0"/>
              <a:t>23/01/2020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26C8C5-6AFA-1F4B-9F0C-7CC287A6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7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7BC05-1420-454A-94D9-3EB87F3D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Introduction to C Programming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 :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Dr.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Nouf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Aljaffan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dirty="0" smtClean="0"/>
              <a:t>Edited by : </a:t>
            </a:r>
            <a:r>
              <a:rPr lang="en-US" dirty="0" err="1" smtClean="0"/>
              <a:t>Nouf</a:t>
            </a:r>
            <a:r>
              <a:rPr lang="en-US" dirty="0" smtClean="0"/>
              <a:t> </a:t>
            </a:r>
            <a:r>
              <a:rPr lang="en-US" dirty="0" err="1" smtClean="0"/>
              <a:t>almunyif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8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3569396" y="1934052"/>
            <a:ext cx="8622604" cy="25007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A </a:t>
            </a:r>
            <a:r>
              <a:rPr lang="en-GB" b="1" dirty="0" smtClean="0"/>
              <a:t>left brace, {, begins the body of every function</a:t>
            </a:r>
          </a:p>
          <a:p>
            <a:r>
              <a:rPr lang="en-GB" b="1" dirty="0" smtClean="0"/>
              <a:t> A corresponding right brace, }, ends </a:t>
            </a:r>
            <a:r>
              <a:rPr lang="en-GB" dirty="0" smtClean="0"/>
              <a:t>each function .</a:t>
            </a:r>
          </a:p>
          <a:p>
            <a:r>
              <a:rPr lang="en-GB" dirty="0" smtClean="0"/>
              <a:t> This pair of braces and the portion of the program between the braces is</a:t>
            </a:r>
          </a:p>
          <a:p>
            <a:r>
              <a:rPr lang="en-GB" dirty="0" smtClean="0"/>
              <a:t>called a </a:t>
            </a:r>
            <a:r>
              <a:rPr lang="en-GB" b="1" dirty="0" smtClean="0"/>
              <a:t>block.</a:t>
            </a:r>
            <a:endParaRPr lang="en-GB" b="1" dirty="0">
              <a:solidFill>
                <a:schemeClr val="accent3"/>
              </a:solidFill>
            </a:endParaRPr>
          </a:p>
        </p:txBody>
      </p:sp>
      <p:sp>
        <p:nvSpPr>
          <p:cNvPr id="7" name="Left Bracket 6"/>
          <p:cNvSpPr/>
          <p:nvPr/>
        </p:nvSpPr>
        <p:spPr>
          <a:xfrm>
            <a:off x="228600" y="2956560"/>
            <a:ext cx="448734" cy="1021080"/>
          </a:xfrm>
          <a:prstGeom prst="leftBracket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4419600" y="2499360"/>
            <a:ext cx="7421880" cy="21183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The </a:t>
            </a:r>
            <a:r>
              <a:rPr lang="en-GB" b="1" dirty="0" err="1" smtClean="0"/>
              <a:t>printf</a:t>
            </a:r>
            <a:r>
              <a:rPr lang="en-GB" b="1" dirty="0" smtClean="0"/>
              <a:t> function instructs the computer to display information on the screen.</a:t>
            </a:r>
          </a:p>
          <a:p>
            <a:r>
              <a:rPr lang="en-GB" dirty="0" smtClean="0"/>
              <a:t>• A </a:t>
            </a:r>
            <a:r>
              <a:rPr lang="en-GB" b="1" dirty="0" smtClean="0"/>
              <a:t>string is sometimes called a character string, a message or a literal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76919" y="2987040"/>
            <a:ext cx="6163521" cy="806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657276" y="3196828"/>
            <a:ext cx="4721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Every statement must end with a semicolon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4424" y="3870960"/>
            <a:ext cx="8231336" cy="1031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559" y="2329815"/>
            <a:ext cx="11224252" cy="16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743" y="539975"/>
            <a:ext cx="9475484" cy="3150595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BD81A-29CC-0B49-9C4E-9121CF40A45B}"/>
              </a:ext>
            </a:extLst>
          </p:cNvPr>
          <p:cNvSpPr/>
          <p:nvPr/>
        </p:nvSpPr>
        <p:spPr>
          <a:xfrm>
            <a:off x="101631" y="369057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backslash (\) is called an </a:t>
            </a:r>
            <a:r>
              <a:rPr lang="en-GB" b="1" dirty="0" smtClean="0"/>
              <a:t>escape character </a:t>
            </a:r>
          </a:p>
          <a:p>
            <a:r>
              <a:rPr lang="en-GB" b="1" dirty="0" smtClean="0"/>
              <a:t> When encountering a backslash</a:t>
            </a:r>
          </a:p>
          <a:p>
            <a:r>
              <a:rPr lang="en-GB" dirty="0" smtClean="0"/>
              <a:t>in a string, the compiler looks ahead at the next character and combines it with the backslash</a:t>
            </a:r>
          </a:p>
          <a:p>
            <a:r>
              <a:rPr lang="en-GB" dirty="0" smtClean="0"/>
              <a:t>to form an </a:t>
            </a:r>
            <a:r>
              <a:rPr lang="en-GB" b="1" dirty="0" smtClean="0"/>
              <a:t>escape sequence </a:t>
            </a:r>
          </a:p>
          <a:p>
            <a:endParaRPr lang="en-GB" b="1" dirty="0" smtClean="0"/>
          </a:p>
          <a:p>
            <a:r>
              <a:rPr lang="en-GB" b="1" dirty="0" smtClean="0">
                <a:solidFill>
                  <a:schemeClr val="accent3"/>
                </a:solidFill>
              </a:rPr>
              <a:t>The escape sequence \n means newline</a:t>
            </a:r>
            <a:endParaRPr lang="en-GB" dirty="0">
              <a:solidFill>
                <a:schemeClr val="accent3"/>
              </a:solidFill>
              <a:effectLst/>
              <a:latin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1743" y="539975"/>
            <a:ext cx="9475484" cy="3150595"/>
          </a:xfrm>
          <a:prstGeom prst="rect">
            <a:avLst/>
          </a:prstGeom>
        </p:spPr>
      </p:pic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CD8BF8-E31A-CA40-BD45-EAA3780711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9931" y="3887312"/>
            <a:ext cx="9026322" cy="297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33">
            <a:extLst>
              <a:ext uri="{FF2B5EF4-FFF2-40B4-BE49-F238E27FC236}">
                <a16:creationId xmlns:a16="http://schemas.microsoft.com/office/drawing/2014/main" id="{450E803C-1C7E-478B-91AD-4F0E3A6B9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1" y="2160589"/>
            <a:ext cx="2930517" cy="388077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2" name="Content Placeholder 8">
            <a:extLst>
              <a:ext uri="{FF2B5EF4-FFF2-40B4-BE49-F238E27FC236}">
                <a16:creationId xmlns:a16="http://schemas.microsoft.com/office/drawing/2014/main" id="{CD298EF0-676E-9B4C-909C-BCA4C23FD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31" y="513640"/>
            <a:ext cx="6962820" cy="29243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63D080-9793-164B-9AAB-06C49B060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031" y="3426391"/>
            <a:ext cx="6962819" cy="3011417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84F013DD-0E76-A14C-9702-3220AE8E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5908" y="2612943"/>
            <a:ext cx="2930518" cy="13208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Multiple </a:t>
            </a:r>
            <a:r>
              <a:rPr lang="en-US" dirty="0" err="1" smtClean="0"/>
              <a:t>printf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7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79FA5266-57E6-F147-A796-030E4D27AF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709670"/>
            <a:ext cx="4717742" cy="1301446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4260C41-43EC-4547-87BA-D10445CAE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2894"/>
            <a:ext cx="8596668" cy="585788"/>
          </a:xfrm>
        </p:spPr>
        <p:txBody>
          <a:bodyPr>
            <a:normAutofit fontScale="90000"/>
          </a:bodyPr>
          <a:lstStyle/>
          <a:p>
            <a:r>
              <a:rPr lang="en-GB" dirty="0"/>
              <a:t>Avoid Single-Argument </a:t>
            </a:r>
            <a:r>
              <a:rPr lang="en-GB" dirty="0" err="1"/>
              <a:t>printf</a:t>
            </a:r>
            <a:endParaRPr lang="en-US" dirty="0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D1E6FBF7-DE13-6546-B8DB-F3D13017C25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1654982" y="4739916"/>
            <a:ext cx="4462101" cy="1301446"/>
          </a:xfrm>
        </p:spPr>
      </p:pic>
      <p:sp>
        <p:nvSpPr>
          <p:cNvPr id="9" name="Rectangle 8"/>
          <p:cNvSpPr/>
          <p:nvPr/>
        </p:nvSpPr>
        <p:spPr>
          <a:xfrm>
            <a:off x="21083" y="96065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If you need to display a string that </a:t>
            </a:r>
            <a:r>
              <a:rPr lang="en-GB" i="1" dirty="0" smtClean="0"/>
              <a:t>terminates with a newline, use the </a:t>
            </a:r>
            <a:r>
              <a:rPr lang="en-GB" b="1" i="1" dirty="0" smtClean="0"/>
              <a:t>puts function,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268204" y="3112233"/>
            <a:ext cx="83284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If you need to display a string </a:t>
            </a:r>
            <a:r>
              <a:rPr lang="en-GB" i="1" dirty="0" smtClean="0"/>
              <a:t>without a terminating newline character, use </a:t>
            </a:r>
            <a:r>
              <a:rPr lang="en-GB" i="1" dirty="0" err="1" smtClean="0"/>
              <a:t>printf</a:t>
            </a:r>
            <a:r>
              <a:rPr lang="en-GB" i="1" dirty="0" smtClean="0"/>
              <a:t> </a:t>
            </a:r>
            <a:r>
              <a:rPr lang="en-GB" dirty="0" smtClean="0"/>
              <a:t>with </a:t>
            </a:r>
            <a:r>
              <a:rPr lang="en-GB" i="1" dirty="0" smtClean="0"/>
              <a:t>two arguments—a "%s" format control string and the string to display.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075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2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Isosceles Triangle 36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D4A25E8-8C2F-FB4F-B733-F777AC8FB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9136" y="1020871"/>
            <a:ext cx="6960759" cy="284967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Variables and DataTypes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09A1D53-03B8-3E45-B737-428F6D6F5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48104" y="3962088"/>
            <a:ext cx="6112077" cy="11861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180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4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BD96-E60B-EB40-AD73-B6EC24741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1D071-0E54-BE42-99D5-F1C4664E4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simple C programs.</a:t>
            </a:r>
          </a:p>
          <a:p>
            <a:r>
              <a:rPr lang="en-US" dirty="0"/>
              <a:t>Use simple input and output statements.</a:t>
            </a:r>
          </a:p>
          <a:p>
            <a:r>
              <a:rPr lang="en-US" dirty="0"/>
              <a:t>Use the fundamental data types.</a:t>
            </a:r>
          </a:p>
          <a:p>
            <a:r>
              <a:rPr lang="en-US" dirty="0"/>
              <a:t>Learn computer memory concepts.</a:t>
            </a:r>
          </a:p>
          <a:p>
            <a:r>
              <a:rPr lang="en-US" dirty="0"/>
              <a:t>Use arithmetic operators.</a:t>
            </a:r>
          </a:p>
          <a:p>
            <a:r>
              <a:rPr lang="en-US" dirty="0"/>
              <a:t>Learn the precedence of arithmetic operators.</a:t>
            </a:r>
          </a:p>
          <a:p>
            <a:r>
              <a:rPr lang="en-US" dirty="0"/>
              <a:t>Write simple decision making statements.</a:t>
            </a:r>
          </a:p>
          <a:p>
            <a:r>
              <a:rPr lang="en-US" dirty="0"/>
              <a:t>Begin focusing on secure C programming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4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E6EAD-B75B-1641-AB72-16FF6CB0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sz="2500"/>
              <a:t>Variables/Identifiers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97F5-92B8-F147-912E-C8049D95D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Names that represent values in the program</a:t>
            </a:r>
          </a:p>
          <a:p>
            <a:r>
              <a:rPr lang="en-US" sz="2400" dirty="0"/>
              <a:t>Similar to algebraic variables	</a:t>
            </a:r>
          </a:p>
          <a:p>
            <a:r>
              <a:rPr lang="en-US" sz="2400" dirty="0"/>
              <a:t>All variables have a type which must be declared</a:t>
            </a:r>
          </a:p>
          <a:p>
            <a:pPr lvl="1"/>
            <a:r>
              <a:rPr lang="en-US" sz="2000" dirty="0"/>
              <a:t>E.g. </a:t>
            </a:r>
            <a:r>
              <a:rPr lang="en-US" sz="2000" dirty="0" err="1"/>
              <a:t>int</a:t>
            </a:r>
            <a:r>
              <a:rPr lang="en-US" sz="2000" dirty="0"/>
              <a:t> x;  float y;</a:t>
            </a:r>
          </a:p>
          <a:p>
            <a:r>
              <a:rPr lang="en-US" sz="2400" dirty="0"/>
              <a:t>Type determines :</a:t>
            </a:r>
          </a:p>
          <a:p>
            <a:pPr lvl="1"/>
            <a:r>
              <a:rPr lang="en-US" sz="2000" dirty="0"/>
              <a:t>how arithmetic is preformed,</a:t>
            </a:r>
          </a:p>
          <a:p>
            <a:pPr lvl="1"/>
            <a:r>
              <a:rPr lang="en-US" sz="2000" dirty="0"/>
              <a:t>how much memory space is required.</a:t>
            </a:r>
          </a:p>
          <a:p>
            <a:endParaRPr lang="en-US" sz="2400" dirty="0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1664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64376-B006-9942-9311-17D313A15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/>
              <a:t>Data types and sizes</a:t>
            </a:r>
            <a:endParaRPr lang="en-US"/>
          </a:p>
        </p:txBody>
      </p:sp>
      <p:cxnSp>
        <p:nvCxnSpPr>
          <p:cNvPr id="29" name="Straight Connector 8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4D05C-5516-9C48-A3F2-1A77FE202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 has a small family of datatypes. </a:t>
            </a:r>
          </a:p>
          <a:p>
            <a:pPr lvl="1"/>
            <a:r>
              <a:rPr lang="en-GB" sz="2000" dirty="0"/>
              <a:t>Numeric (</a:t>
            </a:r>
            <a:r>
              <a:rPr lang="en-GB" sz="2000" dirty="0" err="1"/>
              <a:t>int</a:t>
            </a:r>
            <a:r>
              <a:rPr lang="en-GB" sz="2000" dirty="0"/>
              <a:t>, float, double) </a:t>
            </a:r>
          </a:p>
          <a:p>
            <a:pPr lvl="1"/>
            <a:r>
              <a:rPr lang="en-GB" sz="2000" dirty="0"/>
              <a:t>Character (char) </a:t>
            </a:r>
          </a:p>
          <a:p>
            <a:pPr lvl="1"/>
            <a:r>
              <a:rPr lang="en-GB" sz="2000" dirty="0"/>
              <a:t>User defined (</a:t>
            </a:r>
            <a:r>
              <a:rPr lang="en-GB" sz="2000" dirty="0" err="1"/>
              <a:t>struct,union</a:t>
            </a:r>
            <a:r>
              <a:rPr lang="en-GB" sz="2000" dirty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8606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689C8D8-6724-1A4D-8F0F-3511B74B99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208" r="26278" b="-1"/>
          <a:stretch/>
        </p:blipFill>
        <p:spPr>
          <a:xfrm>
            <a:off x="201881" y="521256"/>
            <a:ext cx="5565933" cy="38823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31CFF7-ED13-9C44-8D90-C03027DFC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Basic Data Types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AB7958-E7B8-8743-8567-448DD29DD3C5}"/>
              </a:ext>
            </a:extLst>
          </p:cNvPr>
          <p:cNvSpPr txBox="1"/>
          <p:nvPr/>
        </p:nvSpPr>
        <p:spPr>
          <a:xfrm>
            <a:off x="2192806" y="3610099"/>
            <a:ext cx="9143374" cy="22430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individual sizes are machine/compiler dependent. </a:t>
            </a: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228600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However, the following is guaranteed: </a:t>
            </a:r>
          </a:p>
          <a:p>
            <a:pPr lvl="1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(char)&lt;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(short)&lt;=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(long) </a:t>
            </a:r>
          </a:p>
          <a:p>
            <a:pPr lvl="1" defTabSz="4572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(char)&lt;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(short)&lt;=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(float)&lt;=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sizeof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(double)  </a:t>
            </a:r>
          </a:p>
        </p:txBody>
      </p:sp>
    </p:spTree>
    <p:extLst>
      <p:ext uri="{BB962C8B-B14F-4D97-AF65-F5344CB8AC3E}">
        <p14:creationId xmlns:p14="http://schemas.microsoft.com/office/powerpoint/2010/main" val="1720867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C1E8C-F4BE-5443-8F62-B0A09A92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 and Variable Definitions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FB678-C1C9-0F43-8548-3421FC2EB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410"/>
            <a:ext cx="8596668" cy="3880773"/>
          </a:xfrm>
        </p:spPr>
        <p:txBody>
          <a:bodyPr>
            <a:normAutofit/>
          </a:bodyPr>
          <a:lstStyle/>
          <a:p>
            <a:endParaRPr lang="en-GB" sz="2400" dirty="0"/>
          </a:p>
          <a:p>
            <a:r>
              <a:rPr lang="en-GB" sz="2400" dirty="0"/>
              <a:t>Naming rules: </a:t>
            </a:r>
          </a:p>
          <a:p>
            <a:pPr lvl="1"/>
            <a:r>
              <a:rPr lang="en-GB" sz="2200" dirty="0"/>
              <a:t>Variable names can contain </a:t>
            </a:r>
            <a:r>
              <a:rPr lang="en-GB" sz="2200" dirty="0" err="1"/>
              <a:t>letters,digits</a:t>
            </a:r>
            <a:r>
              <a:rPr lang="en-GB" sz="2200" dirty="0"/>
              <a:t> and _ </a:t>
            </a:r>
          </a:p>
          <a:p>
            <a:pPr lvl="1"/>
            <a:r>
              <a:rPr lang="en-GB" sz="2200" dirty="0"/>
              <a:t> Variable names should start with letters. </a:t>
            </a:r>
          </a:p>
          <a:p>
            <a:pPr lvl="1"/>
            <a:r>
              <a:rPr lang="en-GB" sz="2200" dirty="0"/>
              <a:t> Keywords (e.g., </a:t>
            </a:r>
            <a:r>
              <a:rPr lang="en-GB" sz="2200" dirty="0" err="1"/>
              <a:t>for,while</a:t>
            </a:r>
            <a:r>
              <a:rPr lang="en-GB" sz="2200" dirty="0"/>
              <a:t> etc.) cannot be used as variable names</a:t>
            </a:r>
          </a:p>
          <a:p>
            <a:pPr lvl="1"/>
            <a:r>
              <a:rPr lang="en-GB" sz="2200" dirty="0"/>
              <a:t> Variable names are case sensitive. </a:t>
            </a:r>
            <a:r>
              <a:rPr lang="en-GB" sz="2200" dirty="0" err="1"/>
              <a:t>int</a:t>
            </a:r>
            <a:r>
              <a:rPr lang="en-GB" sz="2200" dirty="0"/>
              <a:t> x; </a:t>
            </a:r>
            <a:r>
              <a:rPr lang="en-GB" sz="2200" dirty="0" err="1"/>
              <a:t>int</a:t>
            </a:r>
            <a:r>
              <a:rPr lang="en-GB" sz="2200" dirty="0"/>
              <a:t> X declares two different variables.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31967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37DB-59E1-4742-9A21-80083C0E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quiz (correct/incorrect):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BF383-7C61-BB4E-B419-0B718DD9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</a:t>
            </a:r>
            <a:r>
              <a:rPr lang="en-GB" sz="2800" dirty="0" err="1"/>
              <a:t>money$owed</a:t>
            </a:r>
            <a:r>
              <a:rPr lang="en-GB" sz="2800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</a:t>
            </a:r>
            <a:r>
              <a:rPr lang="en-GB" sz="2800" dirty="0" err="1"/>
              <a:t>total_count</a:t>
            </a:r>
            <a:r>
              <a:rPr lang="en-GB" sz="28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score2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2ndscore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/>
              <a:t>int</a:t>
            </a:r>
            <a:r>
              <a:rPr lang="en-GB" sz="2800" dirty="0"/>
              <a:t> long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055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5B8A3-9B3F-4145-BB92-81CDC172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 declaration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8CA05-2217-0048-A8E3-B1B44848C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The general format for a declaration is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	</a:t>
            </a:r>
            <a:r>
              <a:rPr lang="en-GB" sz="2800" dirty="0" smtClean="0"/>
              <a:t>Type variable name </a:t>
            </a:r>
            <a:r>
              <a:rPr lang="en-GB" sz="2800" dirty="0"/>
              <a:t>[=value] ;</a:t>
            </a:r>
          </a:p>
          <a:p>
            <a:pPr marL="0" indent="0">
              <a:buNone/>
            </a:pPr>
            <a:endParaRPr lang="en-GB" sz="2800" dirty="0"/>
          </a:p>
          <a:p>
            <a:pPr marL="400050" lvl="1" indent="0">
              <a:buNone/>
            </a:pPr>
            <a:r>
              <a:rPr lang="en-GB" sz="2400" dirty="0"/>
              <a:t> char x;		 /∗ uninitialized ∗/ </a:t>
            </a:r>
          </a:p>
          <a:p>
            <a:pPr marL="400050" lvl="1" indent="0">
              <a:buNone/>
            </a:pPr>
            <a:r>
              <a:rPr lang="en-GB" sz="2400" dirty="0"/>
              <a:t> char x=’A’; 		/∗ </a:t>
            </a:r>
            <a:r>
              <a:rPr lang="en-GB" sz="2400" dirty="0" err="1"/>
              <a:t>intialized</a:t>
            </a:r>
            <a:r>
              <a:rPr lang="en-GB" sz="2400" dirty="0"/>
              <a:t> to ’A’∗/ </a:t>
            </a:r>
          </a:p>
          <a:p>
            <a:pPr marL="400050" lvl="1" indent="0">
              <a:buNone/>
            </a:pPr>
            <a:r>
              <a:rPr lang="en-GB" sz="2400" dirty="0"/>
              <a:t> char x=’</a:t>
            </a:r>
            <a:r>
              <a:rPr lang="en-GB" sz="2400" dirty="0" err="1"/>
              <a:t>A’,y</a:t>
            </a:r>
            <a:r>
              <a:rPr lang="en-GB" sz="2400" dirty="0"/>
              <a:t>=’B’;	 /∗multiple variables initialized ∗/ </a:t>
            </a:r>
          </a:p>
          <a:p>
            <a:pPr marL="400050" lvl="1" indent="0">
              <a:buNone/>
            </a:pPr>
            <a:r>
              <a:rPr lang="en-GB" sz="2400" dirty="0"/>
              <a:t> char x=y=’Z’;	/∗multiple initializations ∗/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915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DB669B5-527F-5E4F-B3E4-A274B8E27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Input / Output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00B1DBB-5E44-0948-8292-DFAAC6B8E8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6458F0-C6EA-9B43-A7D1-59B0B1923D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printf (); //used to print to console(screen)</a:t>
            </a:r>
          </a:p>
          <a:p>
            <a:pPr marL="720090" lvl="1" indent="-320040">
              <a:buFont typeface="Wingdings"/>
              <a:buChar char=""/>
              <a:defRPr/>
            </a:pPr>
            <a:r>
              <a:rPr lang="en-US" dirty="0"/>
              <a:t>example: </a:t>
            </a:r>
            <a:r>
              <a:rPr lang="en-US" dirty="0" err="1"/>
              <a:t>printf</a:t>
            </a:r>
            <a:r>
              <a:rPr lang="en-US" dirty="0"/>
              <a:t>(“%c”, ’a’);</a:t>
            </a:r>
          </a:p>
          <a:p>
            <a:pPr marL="400050" lvl="1" indent="0">
              <a:buNone/>
              <a:defRPr/>
            </a:pPr>
            <a:endParaRPr lang="en-US" dirty="0"/>
          </a:p>
          <a:p>
            <a:pPr marL="320040" indent="-320040">
              <a:buFont typeface="Wingdings"/>
              <a:buChar char=""/>
              <a:defRPr/>
            </a:pPr>
            <a:r>
              <a:rPr lang="en-US" dirty="0"/>
              <a:t>scanf (); //used to take an input from console(user).</a:t>
            </a:r>
          </a:p>
          <a:p>
            <a:pPr marL="640080" lvl="1" indent="-274320">
              <a:buFont typeface="Wingdings 2"/>
              <a:buChar char=""/>
              <a:defRPr/>
            </a:pPr>
            <a:r>
              <a:rPr lang="en-US" dirty="0"/>
              <a:t>example:  </a:t>
            </a:r>
            <a:r>
              <a:rPr lang="en-US" dirty="0" err="1"/>
              <a:t>scanf</a:t>
            </a:r>
            <a:r>
              <a:rPr lang="en-US" dirty="0"/>
              <a:t>(“%d”, &amp;a);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AF2E64D-AAC7-2641-AE17-0F637A0DD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More format specifiers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661E5F-1C0B-6343-9D28-F9AA2FD93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5261846" cy="3304117"/>
          </a:xfrm>
        </p:spPr>
        <p:txBody>
          <a:bodyPr>
            <a:normAutofit fontScale="92500"/>
          </a:bodyPr>
          <a:lstStyle/>
          <a:p>
            <a:pPr marL="651510" lvl="1">
              <a:defRPr/>
            </a:pPr>
            <a:r>
              <a:rPr lang="en-US" b="1" dirty="0"/>
              <a:t>%c     The character format specifier.</a:t>
            </a:r>
          </a:p>
          <a:p>
            <a:pPr marL="651510" lvl="1">
              <a:defRPr/>
            </a:pPr>
            <a:r>
              <a:rPr lang="en-US" b="1" dirty="0"/>
              <a:t>%d     The integer format specifier.</a:t>
            </a:r>
          </a:p>
          <a:p>
            <a:pPr marL="651510" lvl="1">
              <a:defRPr/>
            </a:pPr>
            <a:r>
              <a:rPr lang="en-US" b="1" dirty="0"/>
              <a:t>%</a:t>
            </a:r>
            <a:r>
              <a:rPr lang="en-US" b="1" dirty="0" err="1"/>
              <a:t>i</a:t>
            </a:r>
            <a:r>
              <a:rPr lang="en-US" b="1" dirty="0"/>
              <a:t>     The integer format specifier (same as %d).</a:t>
            </a:r>
          </a:p>
          <a:p>
            <a:pPr marL="651510" lvl="1">
              <a:defRPr/>
            </a:pPr>
            <a:r>
              <a:rPr lang="en-US" b="1" dirty="0"/>
              <a:t>%f     The floating-point format specifier.</a:t>
            </a:r>
          </a:p>
          <a:p>
            <a:pPr marL="651510" lvl="1">
              <a:defRPr/>
            </a:pPr>
            <a:r>
              <a:rPr lang="en-US" dirty="0"/>
              <a:t>%o     The unsigned octal format specifier.</a:t>
            </a:r>
          </a:p>
          <a:p>
            <a:pPr marL="651510" lvl="1">
              <a:defRPr/>
            </a:pPr>
            <a:r>
              <a:rPr lang="en-US" b="1" dirty="0"/>
              <a:t>%s     The string format specifier.</a:t>
            </a:r>
          </a:p>
          <a:p>
            <a:pPr marL="651510" lvl="1">
              <a:defRPr/>
            </a:pPr>
            <a:r>
              <a:rPr lang="en-US" dirty="0"/>
              <a:t>%u     The unsigned integer format specifier.</a:t>
            </a:r>
          </a:p>
          <a:p>
            <a:pPr marL="651510" lvl="1">
              <a:defRPr/>
            </a:pPr>
            <a:r>
              <a:rPr lang="en-US" dirty="0"/>
              <a:t>%x     The unsigned hexadecimal format specifier.</a:t>
            </a:r>
          </a:p>
          <a:p>
            <a:pPr marL="651510" lvl="1">
              <a:defRPr/>
            </a:pPr>
            <a:r>
              <a:rPr lang="en-US" b="1" dirty="0">
                <a:solidFill>
                  <a:schemeClr val="accent3"/>
                </a:solidFill>
              </a:rPr>
              <a:t>%%     Outputs a percent sign.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5360" y="404664"/>
            <a:ext cx="11379200" cy="470920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>Output: If you need to display a string on the screen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10224459" cy="4820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r="18414" b="21292"/>
          <a:stretch>
            <a:fillRect/>
          </a:stretch>
        </p:blipFill>
        <p:spPr bwMode="auto">
          <a:xfrm>
            <a:off x="5632965" y="5661248"/>
            <a:ext cx="6559036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326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31371" y="235992"/>
            <a:ext cx="8596668" cy="1320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Input: if you want to read values from the user</a:t>
            </a:r>
            <a:endParaRPr lang="en-GB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371" y="1556792"/>
            <a:ext cx="114046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r="14087"/>
          <a:stretch>
            <a:fillRect/>
          </a:stretch>
        </p:blipFill>
        <p:spPr bwMode="auto">
          <a:xfrm>
            <a:off x="6576053" y="2780928"/>
            <a:ext cx="561594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43525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different types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11280576" cy="5487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613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40">
            <a:extLst>
              <a:ext uri="{FF2B5EF4-FFF2-40B4-BE49-F238E27FC236}">
                <a16:creationId xmlns:a16="http://schemas.microsoft.com/office/drawing/2014/main" id="{D6280969-F024-466D-A1DB-4F848C51DE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3FDD802-E6D8-4979-A1B9-BA705AE4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BDE509DD-4B76-45F0-8144-02F1D7E1AE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23">
              <a:extLst>
                <a:ext uri="{FF2B5EF4-FFF2-40B4-BE49-F238E27FC236}">
                  <a16:creationId xmlns:a16="http://schemas.microsoft.com/office/drawing/2014/main" id="{FEAEFD53-0220-48B1-9EA8-3EAE151E8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5">
              <a:extLst>
                <a:ext uri="{FF2B5EF4-FFF2-40B4-BE49-F238E27FC236}">
                  <a16:creationId xmlns:a16="http://schemas.microsoft.com/office/drawing/2014/main" id="{92E7FABD-916D-4FF9-B5F3-44E53AFD39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826F9772-AEFE-4C6D-82B6-1207069B86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7">
              <a:extLst>
                <a:ext uri="{FF2B5EF4-FFF2-40B4-BE49-F238E27FC236}">
                  <a16:creationId xmlns:a16="http://schemas.microsoft.com/office/drawing/2014/main" id="{ACFBF3A9-B76A-4B4B-B6D7-CA4651F5C9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8">
              <a:extLst>
                <a:ext uri="{FF2B5EF4-FFF2-40B4-BE49-F238E27FC236}">
                  <a16:creationId xmlns:a16="http://schemas.microsoft.com/office/drawing/2014/main" id="{BF0FAA0A-B682-4A83-BDD8-BCE0AB41C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9">
              <a:extLst>
                <a:ext uri="{FF2B5EF4-FFF2-40B4-BE49-F238E27FC236}">
                  <a16:creationId xmlns:a16="http://schemas.microsoft.com/office/drawing/2014/main" id="{7874A013-E5E2-4AE1-8E93-029A2B41EB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4355329E-E608-4F7A-B4EF-8FEF07D7552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3D9BFDF-B250-44FF-9BD7-C204EFBFC1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6" name="Rectangle 52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7" name="Rectangle 54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56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Isosceles Triangle 64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Isosceles Triangle 68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Freeform: Shape 70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FE9644-42FF-334A-B24C-3973F5492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Structure of a .c file</a:t>
            </a:r>
          </a:p>
        </p:txBody>
      </p:sp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C30846FC-EDC7-7948-A3C3-49C91AE7CE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81724" y="2837329"/>
            <a:ext cx="4869085" cy="33179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Add Comments 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chemeClr val="tx1"/>
                </a:solidFill>
              </a:rPr>
              <a:t>Line comment: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//</a:t>
            </a:r>
            <a:r>
              <a:rPr lang="en-US" b="1" dirty="0">
                <a:solidFill>
                  <a:srgbClr val="FFFFFF"/>
                </a:solidFill>
              </a:rPr>
              <a:t> my comment</a:t>
            </a:r>
          </a:p>
          <a:p>
            <a:pPr lvl="1">
              <a:buClr>
                <a:schemeClr val="bg1"/>
              </a:buClr>
            </a:pPr>
            <a:r>
              <a:rPr lang="en-GB" dirty="0"/>
              <a:t>multi-line comments :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/* </a:t>
            </a:r>
            <a:r>
              <a:rPr lang="en-US" b="1" dirty="0">
                <a:solidFill>
                  <a:srgbClr val="FFFFFF"/>
                </a:solidFill>
              </a:rPr>
              <a:t>my comments  </a:t>
            </a:r>
            <a:r>
              <a:rPr lang="en-US" b="1" dirty="0">
                <a:solidFill>
                  <a:schemeClr val="tx1"/>
                </a:solidFill>
              </a:rPr>
              <a:t>*/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Insert  pre-processor definitions </a:t>
            </a:r>
          </a:p>
          <a:p>
            <a:pPr lvl="1">
              <a:buClr>
                <a:schemeClr val="bg1"/>
              </a:buClr>
            </a:pPr>
            <a:r>
              <a:rPr lang="en-US" b="1" dirty="0">
                <a:solidFill>
                  <a:srgbClr val="0070C0"/>
                </a:solidFill>
              </a:rPr>
              <a:t>#include </a:t>
            </a:r>
            <a:r>
              <a:rPr lang="en-US" b="1" dirty="0">
                <a:solidFill>
                  <a:schemeClr val="tx1"/>
                </a:solidFill>
              </a:rPr>
              <a:t>&lt;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[file name  &amp; extension] </a:t>
            </a:r>
            <a:r>
              <a:rPr lang="en-US" b="1" dirty="0">
                <a:solidFill>
                  <a:schemeClr val="tx1"/>
                </a:solidFill>
              </a:rPr>
              <a:t>&gt;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Add function prototypes and variable declarations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Define main function</a:t>
            </a:r>
          </a:p>
          <a:p>
            <a:pPr lvl="1">
              <a:buClr>
                <a:schemeClr val="bg1"/>
              </a:buClr>
            </a:pPr>
            <a:r>
              <a:rPr lang="en-US" b="1" dirty="0" err="1">
                <a:solidFill>
                  <a:srgbClr val="0070C0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main( </a:t>
            </a:r>
            <a:r>
              <a:rPr lang="en-US" b="1" dirty="0">
                <a:solidFill>
                  <a:srgbClr val="0070C0"/>
                </a:solidFill>
              </a:rPr>
              <a:t>void</a:t>
            </a:r>
            <a:r>
              <a:rPr lang="en-US" b="1" dirty="0">
                <a:solidFill>
                  <a:schemeClr val="tx1"/>
                </a:solidFill>
              </a:rPr>
              <a:t> ) { </a:t>
            </a:r>
            <a:r>
              <a:rPr lang="en-US" b="1" dirty="0">
                <a:solidFill>
                  <a:schemeClr val="bg1"/>
                </a:solidFill>
              </a:rPr>
              <a:t>[function body] </a:t>
            </a:r>
            <a:r>
              <a:rPr lang="en-US" b="1" dirty="0">
                <a:solidFill>
                  <a:schemeClr val="tx1"/>
                </a:solidFill>
              </a:rPr>
              <a:t>}</a:t>
            </a:r>
          </a:p>
          <a:p>
            <a:pPr lvl="0">
              <a:buClr>
                <a:schemeClr val="bg1"/>
              </a:buClr>
              <a:buFont typeface="+mj-lt"/>
              <a:buAutoNum type="arabicParenR"/>
            </a:pPr>
            <a:r>
              <a:rPr lang="en-US" b="1" dirty="0">
                <a:solidFill>
                  <a:srgbClr val="FFFFFF"/>
                </a:solidFill>
              </a:rPr>
              <a:t>Define other functions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51A6371-593E-FC41-ADED-8A8C63FEEB8E}"/>
              </a:ext>
            </a:extLst>
          </p:cNvPr>
          <p:cNvSpPr/>
          <p:nvPr/>
        </p:nvSpPr>
        <p:spPr>
          <a:xfrm>
            <a:off x="6416039" y="2160589"/>
            <a:ext cx="2927185" cy="3880773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845" y="1693881"/>
            <a:ext cx="6868156" cy="39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838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531" y="1988840"/>
            <a:ext cx="890235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9379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33">
            <a:extLst>
              <a:ext uri="{FF2B5EF4-FFF2-40B4-BE49-F238E27FC236}">
                <a16:creationId xmlns:a16="http://schemas.microsoft.com/office/drawing/2014/main" id="{4815A7B4-532E-48C9-AC24-D78ACF3339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D40109F4-CE5C-45F4-856E-F3F69C9FD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CBAA4DE-3D7B-460B-AE98-D9F9990C0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BF1ED3E-4F80-4AF6-A41B-44F53DDE61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23">
              <a:extLst>
                <a:ext uri="{FF2B5EF4-FFF2-40B4-BE49-F238E27FC236}">
                  <a16:creationId xmlns:a16="http://schemas.microsoft.com/office/drawing/2014/main" id="{C0B2D747-3E31-45C5-9A98-A9710A585F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Rectangle 25">
              <a:extLst>
                <a:ext uri="{FF2B5EF4-FFF2-40B4-BE49-F238E27FC236}">
                  <a16:creationId xmlns:a16="http://schemas.microsoft.com/office/drawing/2014/main" id="{A15FD4BA-3020-462D-8BE8-B3A65B8E49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A304284A-7318-4DD5-898C-2F6B23C77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7">
              <a:extLst>
                <a:ext uri="{FF2B5EF4-FFF2-40B4-BE49-F238E27FC236}">
                  <a16:creationId xmlns:a16="http://schemas.microsoft.com/office/drawing/2014/main" id="{9DF48E66-B635-4509-B115-E0987C014E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8">
              <a:extLst>
                <a:ext uri="{FF2B5EF4-FFF2-40B4-BE49-F238E27FC236}">
                  <a16:creationId xmlns:a16="http://schemas.microsoft.com/office/drawing/2014/main" id="{E3B96D94-5F5A-4F4C-810C-917BF4D266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9">
              <a:extLst>
                <a:ext uri="{FF2B5EF4-FFF2-40B4-BE49-F238E27FC236}">
                  <a16:creationId xmlns:a16="http://schemas.microsoft.com/office/drawing/2014/main" id="{7F3782D6-BFF8-4389-9D39-A023ADAA92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ECE162D4-FCAE-441B-B5E9-C91DE62124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BF04A2-2D46-D54E-8394-2CB92327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Any Question!</a:t>
            </a:r>
          </a:p>
        </p:txBody>
      </p:sp>
      <p:pic>
        <p:nvPicPr>
          <p:cNvPr id="8" name="Graphic 7" descr="Help">
            <a:extLst>
              <a:ext uri="{FF2B5EF4-FFF2-40B4-BE49-F238E27FC236}">
                <a16:creationId xmlns:a16="http://schemas.microsoft.com/office/drawing/2014/main" id="{3869BFA0-AF49-4C2C-8066-13CD4964E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28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9" name="Left Arrow 8"/>
          <p:cNvSpPr/>
          <p:nvPr/>
        </p:nvSpPr>
        <p:spPr>
          <a:xfrm>
            <a:off x="3557588" y="208429"/>
            <a:ext cx="6357937" cy="17346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Comments  begin with //. Comments document programs  and improve program </a:t>
            </a:r>
            <a:r>
              <a:rPr lang="en-GB" dirty="0" smtClean="0"/>
              <a:t>readability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3357563" y="671512"/>
            <a:ext cx="6557962" cy="18002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/>
              <a:t>Header  contains information used by the compiler when compiling calls </a:t>
            </a:r>
            <a:r>
              <a:rPr lang="en-GB" dirty="0" smtClean="0"/>
              <a:t>to </a:t>
            </a:r>
            <a:r>
              <a:rPr lang="en-GB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input/output </a:t>
            </a:r>
            <a:r>
              <a:rPr lang="en-GB" dirty="0" smtClean="0"/>
              <a:t>library functions such as </a:t>
            </a:r>
            <a:r>
              <a:rPr lang="en-GB" dirty="0" err="1" smtClean="0"/>
              <a:t>printf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2" y="1170932"/>
            <a:ext cx="8153592" cy="90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The function main is a part of every C program. </a:t>
            </a:r>
          </a:p>
          <a:p>
            <a:r>
              <a:rPr lang="en-GB" dirty="0" smtClean="0"/>
              <a:t>The parentheses after main indicate that main is</a:t>
            </a:r>
          </a:p>
          <a:p>
            <a:r>
              <a:rPr lang="en-GB" dirty="0" smtClean="0"/>
              <a:t>a program building block called a function  C programs contain one or more functions, one of which must be main.</a:t>
            </a:r>
          </a:p>
          <a:p>
            <a:r>
              <a:rPr lang="en-GB" b="1" dirty="0" smtClean="0">
                <a:solidFill>
                  <a:schemeClr val="accent3"/>
                </a:solidFill>
              </a:rPr>
              <a:t> Every program in C begins executing at the function main.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Functions can return information. The keyword </a:t>
            </a:r>
            <a:r>
              <a:rPr lang="en-GB" b="1" dirty="0" err="1" smtClean="0"/>
              <a:t>int</a:t>
            </a:r>
            <a:r>
              <a:rPr lang="en-GB" b="1" dirty="0" smtClean="0"/>
              <a:t> to the left of main indicates that main “returns” </a:t>
            </a:r>
            <a:r>
              <a:rPr lang="en-GB" dirty="0" smtClean="0"/>
              <a:t>an integer (whole-number) value.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9">
            <a:extLst>
              <a:ext uri="{FF2B5EF4-FFF2-40B4-BE49-F238E27FC236}">
                <a16:creationId xmlns:a16="http://schemas.microsoft.com/office/drawing/2014/main" id="{6EDE2986-B75F-B84A-AEB0-CE4F17458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029"/>
            <a:ext cx="9475484" cy="5235109"/>
          </a:xfrm>
          <a:prstGeom prst="rect">
            <a:avLst/>
          </a:prstGeom>
        </p:spPr>
      </p:pic>
      <p:sp>
        <p:nvSpPr>
          <p:cNvPr id="10" name="Left Arrow 9"/>
          <p:cNvSpPr/>
          <p:nvPr/>
        </p:nvSpPr>
        <p:spPr>
          <a:xfrm>
            <a:off x="2959796" y="1278731"/>
            <a:ext cx="8622604" cy="29289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Functions can receive information when they’re called upon to execute. The </a:t>
            </a:r>
            <a:r>
              <a:rPr lang="en-GB" b="1" dirty="0" smtClean="0"/>
              <a:t>void in parentheses</a:t>
            </a:r>
          </a:p>
          <a:p>
            <a:r>
              <a:rPr lang="en-GB" dirty="0" smtClean="0"/>
              <a:t>after main indicates that main does not receive any information.</a:t>
            </a:r>
            <a:endParaRPr lang="en-GB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{05AC3711-35FE-774C-83D1-DF56B42A53D0}tf10001060</Template>
  <TotalTime>2096</TotalTime>
  <Words>702</Words>
  <Application>Microsoft Office PowerPoint</Application>
  <PresentationFormat>Widescreen</PresentationFormat>
  <Paragraphs>125</Paragraphs>
  <Slides>31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Times</vt:lpstr>
      <vt:lpstr>Trebuchet MS</vt:lpstr>
      <vt:lpstr>Wingdings</vt:lpstr>
      <vt:lpstr>Wingdings 2</vt:lpstr>
      <vt:lpstr>Wingdings 3</vt:lpstr>
      <vt:lpstr>Facet</vt:lpstr>
      <vt:lpstr>Introduction to C Programming</vt:lpstr>
      <vt:lpstr>Objectives</vt:lpstr>
      <vt:lpstr>Structure of a .c 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Structure of a .c file</vt:lpstr>
      <vt:lpstr>Structure of a .c file</vt:lpstr>
      <vt:lpstr>Multiple printf</vt:lpstr>
      <vt:lpstr>Avoid Single-Argument printf</vt:lpstr>
      <vt:lpstr>Variables and DataTypes</vt:lpstr>
      <vt:lpstr>Variables/Identifiers</vt:lpstr>
      <vt:lpstr>Data types and sizes</vt:lpstr>
      <vt:lpstr>Basic Data Types </vt:lpstr>
      <vt:lpstr>Variables and Variable Definitions</vt:lpstr>
      <vt:lpstr>Pop quiz (correct/incorrect):</vt:lpstr>
      <vt:lpstr>Variable declaration</vt:lpstr>
      <vt:lpstr>Input / Output </vt:lpstr>
      <vt:lpstr>Output: If you need to display a string on the screen</vt:lpstr>
      <vt:lpstr>Input: if you want to read values from the user</vt:lpstr>
      <vt:lpstr>Declaring different types</vt:lpstr>
      <vt:lpstr>output</vt:lpstr>
      <vt:lpstr>Any Question!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Algorithms &amp; Pseudocode &amp; Flowcharts</dc:title>
  <dc:creator>Nouf Aljaffan</dc:creator>
  <cp:lastModifiedBy>Maram Abdullatif Aldakheel</cp:lastModifiedBy>
  <cp:revision>128</cp:revision>
  <cp:lastPrinted>2018-09-16T02:55:43Z</cp:lastPrinted>
  <dcterms:created xsi:type="dcterms:W3CDTF">2018-09-15T23:18:45Z</dcterms:created>
  <dcterms:modified xsi:type="dcterms:W3CDTF">2020-01-23T06:44:31Z</dcterms:modified>
</cp:coreProperties>
</file>