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300" r:id="rId3"/>
    <p:sldId id="302" r:id="rId4"/>
    <p:sldId id="296" r:id="rId5"/>
    <p:sldId id="303" r:id="rId6"/>
    <p:sldId id="305" r:id="rId7"/>
    <p:sldId id="304" r:id="rId8"/>
    <p:sldId id="306" r:id="rId9"/>
    <p:sldId id="298" r:id="rId10"/>
    <p:sldId id="299" r:id="rId11"/>
    <p:sldId id="28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/>
    <p:restoredTop sz="92934"/>
  </p:normalViewPr>
  <p:slideViewPr>
    <p:cSldViewPr snapToGrid="0" snapToObjects="1">
      <p:cViewPr varScale="1">
        <p:scale>
          <a:sx n="91" d="100"/>
          <a:sy n="91" d="100"/>
        </p:scale>
        <p:origin x="57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47CCC-D970-7847-A9DB-35565D0A627B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9FE08-B8D3-1D42-BD9D-0A482537D3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67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E7D1C6-5CE6-4465-83DF-3C19AD65ED2B}" type="slidenum">
              <a:rPr lang="ar-SA"/>
              <a:pPr/>
              <a:t>3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0A9CC-DA6E-7641-93CB-AE78E5C71E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4D670C-A01E-4C41-8641-D05E33BD41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D2BDA-C01A-3341-AC9A-9EDB62A2D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F576A-F584-874D-A5BB-9C4D351E4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E7EF6-9F61-DC4C-AFDB-3FBD9AA1A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5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C9698-32D6-4F4E-829E-05F8D8741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690F03-4B27-3243-98F7-A5FF4EB70D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9962A-8ECD-504E-94E4-E7DC8F305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60ED6-38DB-324F-937F-1F82CFA88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94BF2-A4AA-D74F-B507-E1582214F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44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D48CE2-2299-8B4F-8CBF-BC1072DB0F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FB56A1-D97C-C44E-A63E-EFF49170C3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CD871-6577-E14D-B083-BAE6CFF1A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EB811-41B3-AA49-8CFD-67BA2877C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AD88CA-B0CD-EE41-A24B-48ECD325E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96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752D9-4BDB-A645-ACB9-2A9A3E7A9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74033-FA2A-AD41-B912-2538D16F0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83064-35C9-9845-9FC9-55C5ED8B3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5861D-909D-F84F-9B09-432E1A974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1A65E-304E-5F4E-9BE9-D3DD1CEFD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51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38E92-14F6-AE4A-987E-2F60B1140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A77BCE-D493-1A40-B179-4311E6C0D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D1BF2-D989-AE45-9D2F-04266A4C6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E79AF-9A9C-554F-8921-B5AEF6AC4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B8C5F-131E-B948-BC02-10E7CA950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828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D13EF-53E9-5747-A22F-072AB8929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8378C-824A-084C-82C6-BDBDE96E6D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86CE9F-502A-AD40-B352-C0A6B83C06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2972B5-AA5B-4242-B7F0-A9B5E93CA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AD0AE1-744E-CA46-A30C-D52D9127C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832CB9-2104-5D4B-B5E9-EB81754C8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47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62905-EE2C-544E-840C-DD5BC0B77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DAA1C-0B6D-D046-A805-F615F34CE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0E4290-CAEC-B943-8BD6-C79D2463B9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5DB37A-1042-C54B-9F37-7E7696C477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751E4A-93E1-CD44-B0DB-CB81A924A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BC88E7-4A02-1F4E-88EC-9206DFFFB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7CADD2-9251-F149-9B96-408BCCD0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6C8B27-8071-4D48-8756-10FA4CECE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8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66587-057B-AD4A-87C9-5AAE16DA5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45D3B8-A8BF-9E42-A0C4-D7CF0B6E2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E9158E-4495-8543-AA37-C09095A35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95D0D8-8FBA-FE4D-8B62-A4079FA5E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57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100DF7-BD72-5F45-BC41-F91706F2A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BB752B-6C86-6B45-89A5-CD41113C4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624DA1-A3CF-7E4C-BA43-E95EBB97C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5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A1563-625B-D64C-AC5D-F7B2A66CE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EF480-B753-614E-9CC9-E90A6A1F3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E0B571-B4B7-EC43-9969-7C316F7E8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7E90B4-6158-C44D-87CA-6187AFE27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3CC166-9D58-C547-B5DF-622CA88A3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533A41-3F81-DD46-9FC0-9941B03B6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38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7C255-2465-0F4C-AC08-5D5739AF7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DF3AA6-A8BF-ED40-A3B3-A7A5FA77CD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E30B85-191C-3C42-8888-D709335235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CBBF6-D581-9F49-A19D-0A9A64953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8AEEFE-FF2B-FB42-BF1E-4FCA792B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1E88AB-2B1C-FE49-9A13-7E0A6C1E6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70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B8E5A1-92F9-6243-9B21-E9DE2781A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CB6390-40B7-C54F-9C2F-DA4A769D3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36A06-DC0F-3C48-8B47-1D9255BF00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5539C-ACE6-0046-8D99-A93F95462785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E1A13-3A28-B142-AF55-D94204B474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9C1C6-785E-0648-AF88-23DBE2AD5E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15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D4ECA-E22A-3446-A1C1-0E5CBEB517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 2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817E49-DBF8-D643-B3D8-2819AD0402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Editedby</a:t>
            </a:r>
            <a:r>
              <a:rPr lang="en-US" dirty="0" smtClean="0"/>
              <a:t> : Nouf </a:t>
            </a:r>
            <a:r>
              <a:rPr lang="en-US" dirty="0" err="1" smtClean="0"/>
              <a:t>almunyif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082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B005D-B1A0-2E47-9A33-2E20C8146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651467" cy="1676603"/>
          </a:xfrm>
        </p:spPr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3CE747B-852F-764A-96DE-19E40FC79F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2944" y="445303"/>
            <a:ext cx="6933796" cy="4804015"/>
          </a:xfrm>
        </p:spPr>
      </p:pic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766FF176-1BCB-5040-A232-98D3D5B9D77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4660" b="4756"/>
          <a:stretch/>
        </p:blipFill>
        <p:spPr>
          <a:xfrm>
            <a:off x="0" y="104941"/>
            <a:ext cx="7552944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527300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6717-F5BF-6D4A-AAE7-23CF5A86D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Recursion vs. Iteration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604EF-3997-F84B-ACC4-FB306D647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Repetition</a:t>
            </a:r>
          </a:p>
          <a:p>
            <a:pPr lvl="1"/>
            <a:r>
              <a:rPr lang="en-US" altLang="en-US" sz="2200" dirty="0"/>
              <a:t>Iteration: explicit loop</a:t>
            </a:r>
          </a:p>
          <a:p>
            <a:pPr lvl="1"/>
            <a:r>
              <a:rPr lang="en-US" altLang="en-US" sz="2200" dirty="0"/>
              <a:t>Recursion: repeated function calls</a:t>
            </a:r>
          </a:p>
          <a:p>
            <a:r>
              <a:rPr lang="en-US" altLang="en-US" sz="2400" dirty="0"/>
              <a:t>Termination</a:t>
            </a:r>
          </a:p>
          <a:p>
            <a:pPr lvl="1"/>
            <a:r>
              <a:rPr lang="en-US" altLang="en-US" sz="2200" dirty="0"/>
              <a:t>Iteration: loop condition fails</a:t>
            </a:r>
          </a:p>
          <a:p>
            <a:pPr lvl="1"/>
            <a:r>
              <a:rPr lang="en-US" altLang="en-US" sz="2200" dirty="0"/>
              <a:t>Recursion: base case recognized</a:t>
            </a:r>
          </a:p>
          <a:p>
            <a:r>
              <a:rPr lang="en-US" altLang="en-US" sz="2400" dirty="0"/>
              <a:t>Both can have infinite loops</a:t>
            </a:r>
          </a:p>
          <a:p>
            <a:r>
              <a:rPr lang="en-US" altLang="en-US" sz="2400" dirty="0"/>
              <a:t>Balance between performance (iteration) and good software engineering (recursion)</a:t>
            </a:r>
          </a:p>
        </p:txBody>
      </p:sp>
    </p:spTree>
    <p:extLst>
      <p:ext uri="{BB962C8B-B14F-4D97-AF65-F5344CB8AC3E}">
        <p14:creationId xmlns:p14="http://schemas.microsoft.com/office/powerpoint/2010/main" val="2732534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Recursion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Main calls another function…..normal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function calls another function2….normal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function calls itself ?! Possible?? </a:t>
            </a:r>
          </a:p>
          <a:p>
            <a:endParaRPr lang="en-US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YES</a:t>
            </a:r>
          </a:p>
          <a:p>
            <a:pPr>
              <a:buNone/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 recursive function is one that call itself.</a:t>
            </a:r>
          </a:p>
          <a:p>
            <a:endParaRPr lang="en-US" dirty="0" smtClean="0"/>
          </a:p>
          <a:p>
            <a:r>
              <a:rPr lang="en-US" dirty="0" smtClean="0"/>
              <a:t>General form </a:t>
            </a:r>
          </a:p>
          <a:p>
            <a:pPr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recurse</a:t>
            </a:r>
            <a:r>
              <a:rPr lang="en-US" dirty="0" smtClean="0"/>
              <a:t>()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{  </a:t>
            </a:r>
            <a:r>
              <a:rPr lang="en-US" dirty="0" err="1" smtClean="0"/>
              <a:t>recurse</a:t>
            </a:r>
            <a:r>
              <a:rPr lang="en-US" dirty="0" smtClean="0"/>
              <a:t>(); //Function calls itself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}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19403" y="404664"/>
            <a:ext cx="10972800" cy="1066800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Finding Factorial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5! = 5*4*3*2*1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FontTx/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016000" y="1371600"/>
            <a:ext cx="17272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5!</a:t>
            </a:r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1828800" y="182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1524000" y="2362200"/>
            <a:ext cx="19304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5*4!</a:t>
            </a:r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3251200" y="2819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1930400" y="3352800"/>
            <a:ext cx="20320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4*3!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2540000" y="4191000"/>
            <a:ext cx="23368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3*2!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3860800" y="3810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4775200" y="4648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3454400" y="5105400"/>
            <a:ext cx="17272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2*1!</a:t>
            </a:r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4978400" y="5638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3657600" y="6096000"/>
            <a:ext cx="17272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5842000" y="1524000"/>
            <a:ext cx="17272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5!</a:t>
            </a:r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6350000" y="2514600"/>
            <a:ext cx="19304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5*4!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6756400" y="3505200"/>
            <a:ext cx="20320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4*3!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7366000" y="4343400"/>
            <a:ext cx="23368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3*2!</a:t>
            </a:r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8280400" y="5257800"/>
            <a:ext cx="17272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2*1!</a:t>
            </a: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8483600" y="6248400"/>
            <a:ext cx="17272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 flipV="1">
            <a:off x="9753600" y="5791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 flipV="1">
            <a:off x="88392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 flipV="1">
            <a:off x="80264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 flipV="1">
            <a:off x="7518400" y="2895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 flipV="1">
            <a:off x="7010400" y="1981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7721600" y="1524000"/>
            <a:ext cx="3352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Final value=120</a:t>
            </a:r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10363200" y="5867400"/>
            <a:ext cx="1422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>
            <a:off x="9042400" y="4876800"/>
            <a:ext cx="3149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>
                <a:latin typeface="Times New Roman" pitchFamily="18" charset="0"/>
                <a:cs typeface="Times New Roman" pitchFamily="18" charset="0"/>
              </a:rPr>
              <a:t>2!=2*1=2 returned</a:t>
            </a:r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>
            <a:off x="8636000" y="3962400"/>
            <a:ext cx="3149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>
                <a:latin typeface="Times New Roman" pitchFamily="18" charset="0"/>
                <a:cs typeface="Times New Roman" pitchFamily="18" charset="0"/>
              </a:rPr>
              <a:t>3!=3*2=6 returned</a:t>
            </a:r>
          </a:p>
        </p:txBody>
      </p:sp>
      <p:sp>
        <p:nvSpPr>
          <p:cNvPr id="30751" name="Rectangle 31"/>
          <p:cNvSpPr>
            <a:spLocks noChangeArrowheads="1"/>
          </p:cNvSpPr>
          <p:nvPr/>
        </p:nvSpPr>
        <p:spPr bwMode="auto">
          <a:xfrm>
            <a:off x="7823200" y="3124200"/>
            <a:ext cx="3149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>
                <a:latin typeface="Times New Roman" pitchFamily="18" charset="0"/>
                <a:cs typeface="Times New Roman" pitchFamily="18" charset="0"/>
              </a:rPr>
              <a:t>4!=4*6=24 returned</a:t>
            </a:r>
          </a:p>
        </p:txBody>
      </p:sp>
      <p:sp>
        <p:nvSpPr>
          <p:cNvPr id="30752" name="Rectangle 32"/>
          <p:cNvSpPr>
            <a:spLocks noChangeArrowheads="1"/>
          </p:cNvSpPr>
          <p:nvPr/>
        </p:nvSpPr>
        <p:spPr bwMode="auto">
          <a:xfrm>
            <a:off x="7315200" y="2133600"/>
            <a:ext cx="3149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>
                <a:latin typeface="Times New Roman" pitchFamily="18" charset="0"/>
                <a:cs typeface="Times New Roman" pitchFamily="18" charset="0"/>
              </a:rPr>
              <a:t>5!=5*24=120  returned</a:t>
            </a:r>
          </a:p>
        </p:txBody>
      </p:sp>
    </p:spTree>
    <p:extLst>
      <p:ext uri="{BB962C8B-B14F-4D97-AF65-F5344CB8AC3E}">
        <p14:creationId xmlns:p14="http://schemas.microsoft.com/office/powerpoint/2010/main" val="329330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5" grpId="0" animBg="1"/>
      <p:bldP spid="30726" grpId="0" animBg="1"/>
      <p:bldP spid="30727" grpId="0" animBg="1"/>
      <p:bldP spid="30728" grpId="0" animBg="1"/>
      <p:bldP spid="30729" grpId="0" animBg="1"/>
      <p:bldP spid="30730" grpId="0" animBg="1"/>
      <p:bldP spid="30731" grpId="0" animBg="1"/>
      <p:bldP spid="30732" grpId="0" animBg="1"/>
      <p:bldP spid="30733" grpId="0" animBg="1"/>
      <p:bldP spid="30734" grpId="0" animBg="1"/>
      <p:bldP spid="30735" grpId="0" animBg="1"/>
      <p:bldP spid="30736" grpId="0" animBg="1"/>
      <p:bldP spid="30737" grpId="0" animBg="1"/>
      <p:bldP spid="30738" grpId="0" animBg="1"/>
      <p:bldP spid="30739" grpId="0" animBg="1"/>
      <p:bldP spid="30740" grpId="0" animBg="1"/>
      <p:bldP spid="30741" grpId="0" animBg="1"/>
      <p:bldP spid="30742" grpId="0" animBg="1"/>
      <p:bldP spid="30743" grpId="0" animBg="1"/>
      <p:bldP spid="30744" grpId="0" animBg="1"/>
      <p:bldP spid="30745" grpId="0" animBg="1"/>
      <p:bldP spid="30746" grpId="0" animBg="1"/>
      <p:bldP spid="30747" grpId="0" animBg="1"/>
      <p:bldP spid="30748" grpId="0" animBg="1"/>
      <p:bldP spid="30749" grpId="0" animBg="1"/>
      <p:bldP spid="30750" grpId="0" animBg="1"/>
      <p:bldP spid="30751" grpId="0" animBg="1"/>
      <p:bldP spid="307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B2D5AAC4-4F32-CF45-8F39-E9E09E9335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Recursion	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D5498062-F55E-9541-8F66-F5CF3D87CA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Recursive functions </a:t>
            </a:r>
          </a:p>
          <a:p>
            <a:pPr lvl="1"/>
            <a:r>
              <a:rPr lang="en-US" altLang="en-US" dirty="0"/>
              <a:t>Are functions that calls themselves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Example: factorial</a:t>
            </a:r>
          </a:p>
          <a:p>
            <a:pPr lvl="2"/>
            <a:r>
              <a:rPr lang="en-US" altLang="en-US" dirty="0"/>
              <a:t>	n! = n * ( n – 1 ) * ( n – 2 ) * … * 1</a:t>
            </a:r>
          </a:p>
          <a:p>
            <a:pPr lvl="1"/>
            <a:r>
              <a:rPr lang="en-US" altLang="en-US" dirty="0"/>
              <a:t>Recursive relationship ( n! = n * ( n – 1 )! )</a:t>
            </a:r>
          </a:p>
          <a:p>
            <a:pPr lvl="2"/>
            <a:r>
              <a:rPr lang="en-US" altLang="en-US" dirty="0"/>
              <a:t>	5! = 5 * 4!</a:t>
            </a:r>
          </a:p>
          <a:p>
            <a:pPr lvl="2"/>
            <a:r>
              <a:rPr lang="en-US" altLang="en-US" dirty="0"/>
              <a:t>	4! = 4 * 3!…</a:t>
            </a:r>
          </a:p>
          <a:p>
            <a:pPr lvl="1"/>
            <a:r>
              <a:rPr lang="en-US" altLang="en-US" dirty="0"/>
              <a:t>Base case (1! = 0! = 1)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79020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C7D4547-699F-2148-9BFC-2FD109EEC4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b="47668"/>
          <a:stretch>
            <a:fillRect/>
          </a:stretch>
        </p:blipFill>
        <p:spPr>
          <a:xfrm>
            <a:off x="889939" y="273551"/>
            <a:ext cx="9120335" cy="636018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C7D4547-699F-2148-9BFC-2FD109EEC43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51228"/>
          <a:stretch>
            <a:fillRect/>
          </a:stretch>
        </p:blipFill>
        <p:spPr>
          <a:xfrm>
            <a:off x="738559" y="168442"/>
            <a:ext cx="9283746" cy="603371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printing number counting </a:t>
            </a:r>
            <a:r>
              <a:rPr lang="en-US" dirty="0" err="1" smtClean="0"/>
              <a:t>doun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90389" cy="494610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GB" sz="1600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sz="1600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GB" sz="1600" dirty="0" err="1" smtClean="0">
                <a:solidFill>
                  <a:srgbClr val="A31515"/>
                </a:solidFill>
                <a:latin typeface="Courier New"/>
              </a:rPr>
              <a:t>stdio.h</a:t>
            </a:r>
            <a:r>
              <a:rPr lang="en-GB" sz="1600" dirty="0" smtClean="0">
                <a:solidFill>
                  <a:srgbClr val="A31515"/>
                </a:solidFill>
                <a:latin typeface="Courier New"/>
              </a:rPr>
              <a:t>&gt; </a:t>
            </a:r>
          </a:p>
          <a:p>
            <a:pPr>
              <a:buNone/>
            </a:pPr>
            <a:r>
              <a:rPr lang="en-GB" sz="1600" dirty="0" smtClean="0">
                <a:solidFill>
                  <a:srgbClr val="008000"/>
                </a:solidFill>
                <a:latin typeface="Courier New"/>
              </a:rPr>
              <a:t>//////////////////////////////////</a:t>
            </a:r>
          </a:p>
          <a:p>
            <a:pPr>
              <a:buNone/>
            </a:pPr>
            <a:r>
              <a:rPr lang="en-GB" sz="1600" dirty="0" smtClean="0">
                <a:solidFill>
                  <a:srgbClr val="008000"/>
                </a:solidFill>
                <a:latin typeface="Courier New"/>
              </a:rPr>
              <a:t> </a:t>
            </a:r>
            <a:r>
              <a:rPr lang="en-GB" sz="1600" dirty="0" smtClean="0">
                <a:solidFill>
                  <a:srgbClr val="0000FF"/>
                </a:solidFill>
                <a:latin typeface="Courier New"/>
              </a:rPr>
              <a:t>void printing( </a:t>
            </a:r>
            <a:r>
              <a:rPr lang="en-GB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sz="1600" dirty="0" smtClean="0">
                <a:solidFill>
                  <a:srgbClr val="0000FF"/>
                </a:solidFill>
                <a:latin typeface="Courier New"/>
              </a:rPr>
              <a:t> counter);</a:t>
            </a:r>
          </a:p>
          <a:p>
            <a:pPr>
              <a:buNone/>
            </a:pPr>
            <a:r>
              <a:rPr lang="en-GB" sz="16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GB" sz="1600" dirty="0" smtClean="0">
                <a:solidFill>
                  <a:srgbClr val="008000"/>
                </a:solidFill>
                <a:latin typeface="Courier New"/>
              </a:rPr>
              <a:t>//////////////////////////</a:t>
            </a:r>
          </a:p>
          <a:p>
            <a:pPr>
              <a:buNone/>
            </a:pPr>
            <a:r>
              <a:rPr lang="en-GB" sz="1600" dirty="0" smtClean="0">
                <a:solidFill>
                  <a:srgbClr val="0000FF"/>
                </a:solidFill>
                <a:latin typeface="Courier New"/>
              </a:rPr>
              <a:t>void main()</a:t>
            </a:r>
          </a:p>
          <a:p>
            <a:pPr>
              <a:buNone/>
            </a:pPr>
            <a:r>
              <a:rPr lang="en-GB" sz="1600" dirty="0" smtClean="0">
                <a:solidFill>
                  <a:srgbClr val="0000FF"/>
                </a:solidFill>
                <a:latin typeface="Courier New"/>
              </a:rPr>
              <a:t>{</a:t>
            </a:r>
            <a:r>
              <a:rPr lang="en-GB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sz="1600" dirty="0" smtClean="0">
                <a:solidFill>
                  <a:srgbClr val="0000FF"/>
                </a:solidFill>
                <a:latin typeface="Courier New"/>
              </a:rPr>
              <a:t> input;</a:t>
            </a:r>
          </a:p>
          <a:p>
            <a:pPr>
              <a:buNone/>
            </a:pPr>
            <a:r>
              <a:rPr lang="en-GB" sz="1600" dirty="0" err="1" smtClean="0">
                <a:solidFill>
                  <a:srgbClr val="0000FF"/>
                </a:solidFill>
                <a:latin typeface="Courier New"/>
              </a:rPr>
              <a:t>printf</a:t>
            </a:r>
            <a:r>
              <a:rPr lang="en-GB" sz="1600" dirty="0" smtClean="0">
                <a:solidFill>
                  <a:srgbClr val="0000FF"/>
                </a:solidFill>
                <a:latin typeface="Courier New"/>
              </a:rPr>
              <a:t>(</a:t>
            </a:r>
            <a:r>
              <a:rPr lang="en-GB" sz="1600" dirty="0" smtClean="0">
                <a:solidFill>
                  <a:srgbClr val="A31515"/>
                </a:solidFill>
                <a:latin typeface="Courier New"/>
              </a:rPr>
              <a:t>"enter  positive number ");</a:t>
            </a:r>
          </a:p>
          <a:p>
            <a:pPr>
              <a:buNone/>
            </a:pPr>
            <a:r>
              <a:rPr lang="en-GB" sz="1600" dirty="0" err="1" smtClean="0">
                <a:solidFill>
                  <a:srgbClr val="A31515"/>
                </a:solidFill>
                <a:latin typeface="Courier New"/>
              </a:rPr>
              <a:t>scanf</a:t>
            </a:r>
            <a:r>
              <a:rPr lang="en-GB" sz="1600" dirty="0" smtClean="0">
                <a:solidFill>
                  <a:srgbClr val="A31515"/>
                </a:solidFill>
                <a:latin typeface="Courier New"/>
              </a:rPr>
              <a:t>("%d", &amp;input);</a:t>
            </a:r>
          </a:p>
          <a:p>
            <a:pPr>
              <a:buNone/>
            </a:pPr>
            <a:r>
              <a:rPr lang="en-GB" sz="1600" dirty="0" smtClean="0">
                <a:solidFill>
                  <a:srgbClr val="A31515"/>
                </a:solidFill>
                <a:latin typeface="Courier New"/>
              </a:rPr>
              <a:t>printing(input);}</a:t>
            </a:r>
          </a:p>
          <a:p>
            <a:pPr>
              <a:buNone/>
            </a:pPr>
            <a:r>
              <a:rPr lang="en-GB" sz="1600" dirty="0" smtClean="0">
                <a:solidFill>
                  <a:srgbClr val="008000"/>
                </a:solidFill>
                <a:latin typeface="Courier New"/>
              </a:rPr>
              <a:t>///////////////////////////////////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03979" y="1219200"/>
            <a:ext cx="5999989" cy="39703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printing(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counter){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if(counter == 0)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  return;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// no value returning  just for EXIT the function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else  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   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printf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(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"%d \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n",counter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);</a:t>
            </a:r>
          </a:p>
          <a:p>
            <a:pPr>
              <a:buNone/>
            </a:pPr>
            <a:r>
              <a:rPr lang="en-GB" dirty="0" smtClean="0">
                <a:solidFill>
                  <a:srgbClr val="A31515"/>
                </a:solidFill>
                <a:latin typeface="Courier New"/>
              </a:rPr>
              <a:t>       printing(--counter);</a:t>
            </a:r>
          </a:p>
          <a:p>
            <a:pPr>
              <a:buNone/>
            </a:pPr>
            <a:r>
              <a:rPr lang="en-GB" dirty="0" smtClean="0">
                <a:solidFill>
                  <a:srgbClr val="A31515"/>
                </a:solidFill>
                <a:latin typeface="Courier New"/>
              </a:rPr>
              <a:t>       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return;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// no value returning  just for EXIT the function</a:t>
            </a:r>
          </a:p>
          <a:p>
            <a:pPr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     }</a:t>
            </a:r>
          </a:p>
          <a:p>
            <a:pPr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}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244"/>
          <a:stretch/>
        </p:blipFill>
        <p:spPr bwMode="auto">
          <a:xfrm>
            <a:off x="801307" y="750984"/>
            <a:ext cx="9100681" cy="40496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BA338771-8455-8B4A-A7B7-96D0C4E96F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Fibonacci Series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15DD5F14-072F-FA44-BF89-D675DC71F5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/>
              <a:t>Fibonacci series: 0, 1, 1, 2, 3, 5, 8...</a:t>
            </a:r>
          </a:p>
          <a:p>
            <a:pPr lvl="1"/>
            <a:r>
              <a:rPr lang="en-US" altLang="en-US" dirty="0"/>
              <a:t>Each number sum of two previous ones</a:t>
            </a:r>
          </a:p>
          <a:p>
            <a:pPr lvl="1"/>
            <a:r>
              <a:rPr lang="en-US" altLang="en-US" dirty="0"/>
              <a:t>Example of a recursive formula:</a:t>
            </a:r>
          </a:p>
          <a:p>
            <a:pPr lvl="3"/>
            <a:r>
              <a:rPr lang="en-US" altLang="en-US" dirty="0"/>
              <a:t>fib(n) = fib(n-1) + fib(n-2)</a:t>
            </a:r>
          </a:p>
          <a:p>
            <a:r>
              <a:rPr lang="en-US" altLang="en-US" dirty="0"/>
              <a:t>C code for </a:t>
            </a:r>
            <a:r>
              <a:rPr lang="en-US" altLang="en-US" dirty="0" err="1"/>
              <a:t>fibonacci</a:t>
            </a:r>
            <a:r>
              <a:rPr lang="en-US" altLang="en-US" dirty="0"/>
              <a:t> function</a:t>
            </a:r>
          </a:p>
          <a:p>
            <a:pPr marL="0" indent="0">
              <a:buNone/>
            </a:pPr>
            <a:r>
              <a:rPr lang="en-US" altLang="en-US" dirty="0"/>
              <a:t> long </a:t>
            </a:r>
            <a:r>
              <a:rPr lang="en-US" altLang="en-US" dirty="0" err="1"/>
              <a:t>fibonacci</a:t>
            </a:r>
            <a:r>
              <a:rPr lang="en-US" altLang="en-US" dirty="0"/>
              <a:t>( long n )</a:t>
            </a:r>
          </a:p>
          <a:p>
            <a:pPr marL="0" indent="0">
              <a:buNone/>
            </a:pPr>
            <a:r>
              <a:rPr lang="en-US" altLang="en-US" dirty="0"/>
              <a:t>   {</a:t>
            </a:r>
          </a:p>
          <a:p>
            <a:pPr marL="0" indent="0">
              <a:buNone/>
            </a:pPr>
            <a:r>
              <a:rPr lang="en-US" altLang="en-US" dirty="0"/>
              <a:t>      if ( n == 0 || n == 1 )  // base case</a:t>
            </a:r>
          </a:p>
          <a:p>
            <a:pPr marL="1371600" lvl="3" indent="0">
              <a:buNone/>
            </a:pPr>
            <a:r>
              <a:rPr lang="en-US" altLang="en-US" dirty="0"/>
              <a:t>	return n;</a:t>
            </a:r>
          </a:p>
          <a:p>
            <a:pPr marL="457200" lvl="1" indent="0">
              <a:buNone/>
            </a:pPr>
            <a:r>
              <a:rPr lang="en-US" altLang="en-US" dirty="0"/>
              <a:t>   else if ( n &lt; 0 )</a:t>
            </a:r>
          </a:p>
          <a:p>
            <a:pPr marL="457200" lvl="1" indent="0">
              <a:buNone/>
            </a:pPr>
            <a:r>
              <a:rPr lang="en-US" altLang="en-US" dirty="0"/>
              <a:t>		     return –1;</a:t>
            </a:r>
          </a:p>
          <a:p>
            <a:pPr marL="457200" lvl="1" indent="0">
              <a:buNone/>
            </a:pPr>
            <a:r>
              <a:rPr lang="en-US" altLang="en-US" dirty="0"/>
              <a:t>   else </a:t>
            </a:r>
          </a:p>
          <a:p>
            <a:pPr marL="457200" lvl="1" indent="0">
              <a:buNone/>
            </a:pPr>
            <a:r>
              <a:rPr lang="en-US" altLang="en-US" dirty="0"/>
              <a:t>         return </a:t>
            </a:r>
            <a:r>
              <a:rPr lang="en-US" altLang="en-US" dirty="0" err="1"/>
              <a:t>fibonacci</a:t>
            </a:r>
            <a:r>
              <a:rPr lang="en-US" altLang="en-US" dirty="0"/>
              <a:t>( n - 1 ) + </a:t>
            </a:r>
            <a:r>
              <a:rPr lang="en-US" altLang="en-US" dirty="0" err="1"/>
              <a:t>fibonacci</a:t>
            </a:r>
            <a:r>
              <a:rPr lang="en-US" altLang="en-US" dirty="0"/>
              <a:t>( n – 2 );</a:t>
            </a:r>
          </a:p>
          <a:p>
            <a:pPr marL="457200" lvl="1" indent="0">
              <a:buNone/>
            </a:pPr>
            <a:r>
              <a:rPr lang="en-US" altLang="en-US" dirty="0"/>
              <a:t>}</a:t>
            </a:r>
          </a:p>
        </p:txBody>
      </p:sp>
      <p:sp>
        <p:nvSpPr>
          <p:cNvPr id="65540" name="Rectangle 4">
            <a:extLst>
              <a:ext uri="{FF2B5EF4-FFF2-40B4-BE49-F238E27FC236}">
                <a16:creationId xmlns:a16="http://schemas.microsoft.com/office/drawing/2014/main" id="{02C00758-C931-C846-9C5A-E3511A08C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619250"/>
            <a:ext cx="5486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5541" name="Rectangle 5">
            <a:extLst>
              <a:ext uri="{FF2B5EF4-FFF2-40B4-BE49-F238E27FC236}">
                <a16:creationId xmlns:a16="http://schemas.microsoft.com/office/drawing/2014/main" id="{3CDDB9D7-F9C8-8047-8194-618080169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000375"/>
            <a:ext cx="54864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>
                <a:cs typeface="Times New Roman" panose="02020603050405020304" pitchFamily="18" charset="0"/>
              </a:rPr>
              <a:t> </a:t>
            </a:r>
          </a:p>
          <a:p>
            <a:pPr eaLnBrk="0" hangingPunct="0"/>
            <a:endParaRPr lang="en-US" altLang="en-US"/>
          </a:p>
        </p:txBody>
      </p:sp>
      <p:sp>
        <p:nvSpPr>
          <p:cNvPr id="65542" name="Rectangle 6">
            <a:extLst>
              <a:ext uri="{FF2B5EF4-FFF2-40B4-BE49-F238E27FC236}">
                <a16:creationId xmlns:a16="http://schemas.microsoft.com/office/drawing/2014/main" id="{6A93BCA5-00A9-D94C-85D6-26AEE705E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962401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cs typeface="Times New Roman" panose="02020603050405020304" pitchFamily="18" charset="0"/>
              </a:rPr>
              <a:t/>
            </a:r>
            <a:br>
              <a:rPr lang="en-US" altLang="en-US" sz="1400">
                <a:cs typeface="Times New Roman" panose="02020603050405020304" pitchFamily="18" charset="0"/>
              </a:rPr>
            </a:br>
            <a:endParaRPr lang="en-US" altLang="en-US"/>
          </a:p>
        </p:txBody>
      </p:sp>
      <p:grpSp>
        <p:nvGrpSpPr>
          <p:cNvPr id="9" name="Group 4">
            <a:extLst>
              <a:ext uri="{FF2B5EF4-FFF2-40B4-BE49-F238E27FC236}">
                <a16:creationId xmlns:a16="http://schemas.microsoft.com/office/drawing/2014/main" id="{8C8E8352-08EE-8C47-87DD-97278192A52A}"/>
              </a:ext>
            </a:extLst>
          </p:cNvPr>
          <p:cNvGrpSpPr>
            <a:grpSpLocks/>
          </p:cNvGrpSpPr>
          <p:nvPr/>
        </p:nvGrpSpPr>
        <p:grpSpPr bwMode="auto">
          <a:xfrm>
            <a:off x="5676900" y="1449730"/>
            <a:ext cx="6019800" cy="3173412"/>
            <a:chOff x="542" y="2069"/>
            <a:chExt cx="1762" cy="1231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44F02B5B-CDCB-DA4A-B3F8-DA9CBDAE8AC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" y="3116"/>
              <a:ext cx="480" cy="48"/>
            </a:xfrm>
            <a:custGeom>
              <a:avLst/>
              <a:gdLst>
                <a:gd name="T0" fmla="*/ 19983 w 20000"/>
                <a:gd name="T1" fmla="*/ 19833 h 20000"/>
                <a:gd name="T2" fmla="*/ 19983 w 20000"/>
                <a:gd name="T3" fmla="*/ 0 h 20000"/>
                <a:gd name="T4" fmla="*/ 0 w 20000"/>
                <a:gd name="T5" fmla="*/ 0 h 20000"/>
                <a:gd name="T6" fmla="*/ 0 w 20000"/>
                <a:gd name="T7" fmla="*/ 19833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00" h="20000">
                  <a:moveTo>
                    <a:pt x="19983" y="19833"/>
                  </a:moveTo>
                  <a:lnTo>
                    <a:pt x="19983" y="0"/>
                  </a:lnTo>
                  <a:lnTo>
                    <a:pt x="0" y="0"/>
                  </a:lnTo>
                  <a:lnTo>
                    <a:pt x="0" y="1983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A53D9CA-A0E5-3B4B-B3A3-1D03CD7188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8" y="3116"/>
              <a:ext cx="480" cy="48"/>
            </a:xfrm>
            <a:custGeom>
              <a:avLst/>
              <a:gdLst>
                <a:gd name="T0" fmla="*/ 19983 w 20000"/>
                <a:gd name="T1" fmla="*/ 19833 h 20000"/>
                <a:gd name="T2" fmla="*/ 19983 w 20000"/>
                <a:gd name="T3" fmla="*/ 0 h 20000"/>
                <a:gd name="T4" fmla="*/ 0 w 20000"/>
                <a:gd name="T5" fmla="*/ 0 h 20000"/>
                <a:gd name="T6" fmla="*/ 0 w 20000"/>
                <a:gd name="T7" fmla="*/ 19833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00" h="20000">
                  <a:moveTo>
                    <a:pt x="19983" y="19833"/>
                  </a:moveTo>
                  <a:lnTo>
                    <a:pt x="19983" y="0"/>
                  </a:lnTo>
                  <a:lnTo>
                    <a:pt x="0" y="0"/>
                  </a:lnTo>
                  <a:lnTo>
                    <a:pt x="0" y="1983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EF1C5167-CBAD-694D-96B7-C145FF7E71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4" y="2764"/>
              <a:ext cx="480" cy="48"/>
            </a:xfrm>
            <a:custGeom>
              <a:avLst/>
              <a:gdLst>
                <a:gd name="T0" fmla="*/ 19983 w 20000"/>
                <a:gd name="T1" fmla="*/ 19833 h 20000"/>
                <a:gd name="T2" fmla="*/ 19983 w 20000"/>
                <a:gd name="T3" fmla="*/ 0 h 20000"/>
                <a:gd name="T4" fmla="*/ 0 w 20000"/>
                <a:gd name="T5" fmla="*/ 0 h 20000"/>
                <a:gd name="T6" fmla="*/ 0 w 20000"/>
                <a:gd name="T7" fmla="*/ 19833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00" h="20000">
                  <a:moveTo>
                    <a:pt x="19983" y="19833"/>
                  </a:moveTo>
                  <a:lnTo>
                    <a:pt x="19983" y="0"/>
                  </a:lnTo>
                  <a:lnTo>
                    <a:pt x="0" y="0"/>
                  </a:lnTo>
                  <a:lnTo>
                    <a:pt x="0" y="1983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8D3893F9-D466-FA44-8AFA-BCBEE3F4893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" y="2764"/>
              <a:ext cx="1104" cy="48"/>
            </a:xfrm>
            <a:custGeom>
              <a:avLst/>
              <a:gdLst>
                <a:gd name="T0" fmla="*/ 19993 w 20000"/>
                <a:gd name="T1" fmla="*/ 19833 h 20000"/>
                <a:gd name="T2" fmla="*/ 19993 w 20000"/>
                <a:gd name="T3" fmla="*/ 0 h 20000"/>
                <a:gd name="T4" fmla="*/ 0 w 20000"/>
                <a:gd name="T5" fmla="*/ 0 h 20000"/>
                <a:gd name="T6" fmla="*/ 0 w 20000"/>
                <a:gd name="T7" fmla="*/ 19833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00" h="20000">
                  <a:moveTo>
                    <a:pt x="19993" y="19833"/>
                  </a:moveTo>
                  <a:lnTo>
                    <a:pt x="19993" y="0"/>
                  </a:lnTo>
                  <a:lnTo>
                    <a:pt x="0" y="0"/>
                  </a:lnTo>
                  <a:lnTo>
                    <a:pt x="0" y="1983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13FBBFE1-0667-7546-B41C-FBC58EDD55D8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" y="2417"/>
              <a:ext cx="1152" cy="48"/>
            </a:xfrm>
            <a:custGeom>
              <a:avLst/>
              <a:gdLst>
                <a:gd name="T0" fmla="*/ 19993 w 20000"/>
                <a:gd name="T1" fmla="*/ 19833 h 20000"/>
                <a:gd name="T2" fmla="*/ 19993 w 20000"/>
                <a:gd name="T3" fmla="*/ 0 h 20000"/>
                <a:gd name="T4" fmla="*/ 0 w 20000"/>
                <a:gd name="T5" fmla="*/ 0 h 20000"/>
                <a:gd name="T6" fmla="*/ 0 w 20000"/>
                <a:gd name="T7" fmla="*/ 19833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00" h="20000">
                  <a:moveTo>
                    <a:pt x="19993" y="19833"/>
                  </a:moveTo>
                  <a:lnTo>
                    <a:pt x="19993" y="0"/>
                  </a:lnTo>
                  <a:lnTo>
                    <a:pt x="0" y="0"/>
                  </a:lnTo>
                  <a:lnTo>
                    <a:pt x="0" y="1983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7A78EFCC-8158-234A-B8CF-79E044D1F6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2" y="2069"/>
              <a:ext cx="288" cy="144"/>
            </a:xfrm>
            <a:custGeom>
              <a:avLst/>
              <a:gdLst>
                <a:gd name="T0" fmla="*/ 19972 w 20000"/>
                <a:gd name="T1" fmla="*/ 0 h 20000"/>
                <a:gd name="T2" fmla="*/ 19972 w 20000"/>
                <a:gd name="T3" fmla="*/ 19944 h 20000"/>
                <a:gd name="T4" fmla="*/ 0 w 20000"/>
                <a:gd name="T5" fmla="*/ 19944 h 20000"/>
                <a:gd name="T6" fmla="*/ 0 w 20000"/>
                <a:gd name="T7" fmla="*/ 0 h 20000"/>
                <a:gd name="T8" fmla="*/ 19972 w 20000"/>
                <a:gd name="T9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19972" y="19944"/>
                  </a:lnTo>
                  <a:lnTo>
                    <a:pt x="0" y="19944"/>
                  </a:lnTo>
                  <a:lnTo>
                    <a:pt x="0" y="0"/>
                  </a:lnTo>
                  <a:lnTo>
                    <a:pt x="19972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75BE748E-C5A9-1B47-B645-2D69272BA7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0" y="2453"/>
              <a:ext cx="288" cy="144"/>
            </a:xfrm>
            <a:custGeom>
              <a:avLst/>
              <a:gdLst>
                <a:gd name="T0" fmla="*/ 19972 w 20000"/>
                <a:gd name="T1" fmla="*/ 0 h 20000"/>
                <a:gd name="T2" fmla="*/ 19972 w 20000"/>
                <a:gd name="T3" fmla="*/ 19944 h 20000"/>
                <a:gd name="T4" fmla="*/ 0 w 20000"/>
                <a:gd name="T5" fmla="*/ 19944 h 20000"/>
                <a:gd name="T6" fmla="*/ 0 w 20000"/>
                <a:gd name="T7" fmla="*/ 0 h 20000"/>
                <a:gd name="T8" fmla="*/ 19972 w 20000"/>
                <a:gd name="T9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19972" y="19944"/>
                  </a:lnTo>
                  <a:lnTo>
                    <a:pt x="0" y="19944"/>
                  </a:lnTo>
                  <a:lnTo>
                    <a:pt x="0" y="0"/>
                  </a:lnTo>
                  <a:lnTo>
                    <a:pt x="19972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755FD96B-F79E-3F4A-82BA-2600AD3A13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2" y="2453"/>
              <a:ext cx="288" cy="144"/>
            </a:xfrm>
            <a:custGeom>
              <a:avLst/>
              <a:gdLst>
                <a:gd name="T0" fmla="*/ 19972 w 20000"/>
                <a:gd name="T1" fmla="*/ 0 h 20000"/>
                <a:gd name="T2" fmla="*/ 19972 w 20000"/>
                <a:gd name="T3" fmla="*/ 19944 h 20000"/>
                <a:gd name="T4" fmla="*/ 0 w 20000"/>
                <a:gd name="T5" fmla="*/ 19944 h 20000"/>
                <a:gd name="T6" fmla="*/ 0 w 20000"/>
                <a:gd name="T7" fmla="*/ 0 h 20000"/>
                <a:gd name="T8" fmla="*/ 19972 w 20000"/>
                <a:gd name="T9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19972" y="19944"/>
                  </a:lnTo>
                  <a:lnTo>
                    <a:pt x="0" y="19944"/>
                  </a:lnTo>
                  <a:lnTo>
                    <a:pt x="0" y="0"/>
                  </a:lnTo>
                  <a:lnTo>
                    <a:pt x="19972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005714D8-CB41-4A47-974B-8600C70FB4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2" y="2804"/>
              <a:ext cx="384" cy="144"/>
            </a:xfrm>
            <a:custGeom>
              <a:avLst/>
              <a:gdLst>
                <a:gd name="T0" fmla="*/ 19979 w 20000"/>
                <a:gd name="T1" fmla="*/ 0 h 20000"/>
                <a:gd name="T2" fmla="*/ 19979 w 20000"/>
                <a:gd name="T3" fmla="*/ 19944 h 20000"/>
                <a:gd name="T4" fmla="*/ 0 w 20000"/>
                <a:gd name="T5" fmla="*/ 19944 h 20000"/>
                <a:gd name="T6" fmla="*/ 0 w 20000"/>
                <a:gd name="T7" fmla="*/ 0 h 20000"/>
                <a:gd name="T8" fmla="*/ 19979 w 20000"/>
                <a:gd name="T9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19979" y="0"/>
                  </a:moveTo>
                  <a:lnTo>
                    <a:pt x="19979" y="19944"/>
                  </a:lnTo>
                  <a:lnTo>
                    <a:pt x="0" y="19944"/>
                  </a:lnTo>
                  <a:lnTo>
                    <a:pt x="0" y="0"/>
                  </a:lnTo>
                  <a:lnTo>
                    <a:pt x="19979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DEC651FC-3CC6-3944-BEFE-F134683ED7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1" y="2804"/>
              <a:ext cx="288" cy="144"/>
            </a:xfrm>
            <a:custGeom>
              <a:avLst/>
              <a:gdLst>
                <a:gd name="T0" fmla="*/ 19972 w 20000"/>
                <a:gd name="T1" fmla="*/ 0 h 20000"/>
                <a:gd name="T2" fmla="*/ 19972 w 20000"/>
                <a:gd name="T3" fmla="*/ 19944 h 20000"/>
                <a:gd name="T4" fmla="*/ 0 w 20000"/>
                <a:gd name="T5" fmla="*/ 19944 h 20000"/>
                <a:gd name="T6" fmla="*/ 0 w 20000"/>
                <a:gd name="T7" fmla="*/ 0 h 20000"/>
                <a:gd name="T8" fmla="*/ 19972 w 20000"/>
                <a:gd name="T9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19972" y="19944"/>
                  </a:lnTo>
                  <a:lnTo>
                    <a:pt x="0" y="19944"/>
                  </a:lnTo>
                  <a:lnTo>
                    <a:pt x="0" y="0"/>
                  </a:lnTo>
                  <a:lnTo>
                    <a:pt x="19972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AFA6EFD6-3B28-8C44-99AC-EF5D6D0592C6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" y="2804"/>
              <a:ext cx="288" cy="144"/>
            </a:xfrm>
            <a:custGeom>
              <a:avLst/>
              <a:gdLst>
                <a:gd name="T0" fmla="*/ 19972 w 20000"/>
                <a:gd name="T1" fmla="*/ 0 h 20000"/>
                <a:gd name="T2" fmla="*/ 19972 w 20000"/>
                <a:gd name="T3" fmla="*/ 19944 h 20000"/>
                <a:gd name="T4" fmla="*/ 0 w 20000"/>
                <a:gd name="T5" fmla="*/ 19944 h 20000"/>
                <a:gd name="T6" fmla="*/ 0 w 20000"/>
                <a:gd name="T7" fmla="*/ 0 h 20000"/>
                <a:gd name="T8" fmla="*/ 19972 w 20000"/>
                <a:gd name="T9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19972" y="19944"/>
                  </a:lnTo>
                  <a:lnTo>
                    <a:pt x="0" y="19944"/>
                  </a:lnTo>
                  <a:lnTo>
                    <a:pt x="0" y="0"/>
                  </a:lnTo>
                  <a:lnTo>
                    <a:pt x="19972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EBD3C39A-E2C6-9D41-A5C6-525E30DCA14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" y="3156"/>
              <a:ext cx="384" cy="144"/>
            </a:xfrm>
            <a:custGeom>
              <a:avLst/>
              <a:gdLst>
                <a:gd name="T0" fmla="*/ 19979 w 20000"/>
                <a:gd name="T1" fmla="*/ 0 h 20000"/>
                <a:gd name="T2" fmla="*/ 19979 w 20000"/>
                <a:gd name="T3" fmla="*/ 19944 h 20000"/>
                <a:gd name="T4" fmla="*/ 0 w 20000"/>
                <a:gd name="T5" fmla="*/ 19944 h 20000"/>
                <a:gd name="T6" fmla="*/ 0 w 20000"/>
                <a:gd name="T7" fmla="*/ 0 h 20000"/>
                <a:gd name="T8" fmla="*/ 19979 w 20000"/>
                <a:gd name="T9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19979" y="0"/>
                  </a:moveTo>
                  <a:lnTo>
                    <a:pt x="19979" y="19944"/>
                  </a:lnTo>
                  <a:lnTo>
                    <a:pt x="0" y="19944"/>
                  </a:lnTo>
                  <a:lnTo>
                    <a:pt x="0" y="0"/>
                  </a:lnTo>
                  <a:lnTo>
                    <a:pt x="19979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894EB67B-EB2C-E446-B373-75FF042735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5" y="3156"/>
              <a:ext cx="384" cy="144"/>
            </a:xfrm>
            <a:custGeom>
              <a:avLst/>
              <a:gdLst>
                <a:gd name="T0" fmla="*/ 19979 w 20000"/>
                <a:gd name="T1" fmla="*/ 0 h 20000"/>
                <a:gd name="T2" fmla="*/ 19979 w 20000"/>
                <a:gd name="T3" fmla="*/ 19944 h 20000"/>
                <a:gd name="T4" fmla="*/ 0 w 20000"/>
                <a:gd name="T5" fmla="*/ 19944 h 20000"/>
                <a:gd name="T6" fmla="*/ 0 w 20000"/>
                <a:gd name="T7" fmla="*/ 0 h 20000"/>
                <a:gd name="T8" fmla="*/ 19979 w 20000"/>
                <a:gd name="T9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19979" y="0"/>
                  </a:moveTo>
                  <a:lnTo>
                    <a:pt x="19979" y="19944"/>
                  </a:lnTo>
                  <a:lnTo>
                    <a:pt x="0" y="19944"/>
                  </a:lnTo>
                  <a:lnTo>
                    <a:pt x="0" y="0"/>
                  </a:lnTo>
                  <a:lnTo>
                    <a:pt x="19979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FEF46F23-EACB-5243-BBF2-1C3F9B8C83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4" y="2217"/>
              <a:ext cx="0" cy="200"/>
            </a:xfrm>
            <a:custGeom>
              <a:avLst/>
              <a:gdLst>
                <a:gd name="T0" fmla="*/ 0 w 20000"/>
                <a:gd name="T1" fmla="*/ 19960 h 20000"/>
                <a:gd name="T2" fmla="*/ 0 w 20000"/>
                <a:gd name="T3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0" y="1996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94104FAC-08CB-384E-B7EB-0308F85BFD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9" y="2601"/>
              <a:ext cx="163" cy="163"/>
            </a:xfrm>
            <a:custGeom>
              <a:avLst/>
              <a:gdLst>
                <a:gd name="T0" fmla="*/ 0 w 20000"/>
                <a:gd name="T1" fmla="*/ 19951 h 20000"/>
                <a:gd name="T2" fmla="*/ 19951 w 20000"/>
                <a:gd name="T3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0" y="19951"/>
                  </a:moveTo>
                  <a:lnTo>
                    <a:pt x="19951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id="{45717B27-7A41-AA4C-A4B1-796C2DF2D7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4" y="2599"/>
              <a:ext cx="104" cy="165"/>
            </a:xfrm>
            <a:custGeom>
              <a:avLst/>
              <a:gdLst>
                <a:gd name="T0" fmla="*/ 19923 w 20000"/>
                <a:gd name="T1" fmla="*/ 19952 h 20000"/>
                <a:gd name="T2" fmla="*/ 0 w 20000"/>
                <a:gd name="T3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19923" y="19952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3A2762DB-85B0-EC4A-AE66-26DD5F0A68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1" y="2949"/>
              <a:ext cx="0" cy="167"/>
            </a:xfrm>
            <a:custGeom>
              <a:avLst/>
              <a:gdLst>
                <a:gd name="T0" fmla="*/ 0 w 20000"/>
                <a:gd name="T1" fmla="*/ 19952 h 20000"/>
                <a:gd name="T2" fmla="*/ 0 w 20000"/>
                <a:gd name="T3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0" y="19952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F562222A-3F93-5B44-821E-70D087E3E5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0" y="2949"/>
              <a:ext cx="0" cy="167"/>
            </a:xfrm>
            <a:custGeom>
              <a:avLst/>
              <a:gdLst>
                <a:gd name="T0" fmla="*/ 0 w 20000"/>
                <a:gd name="T1" fmla="*/ 19952 h 20000"/>
                <a:gd name="T2" fmla="*/ 0 w 20000"/>
                <a:gd name="T3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0" y="19952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28" name="Rectangle 23">
              <a:extLst>
                <a:ext uri="{FF2B5EF4-FFF2-40B4-BE49-F238E27FC236}">
                  <a16:creationId xmlns:a16="http://schemas.microsoft.com/office/drawing/2014/main" id="{EE0C7070-F31F-044B-BF5D-BF673ABA0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2087"/>
              <a:ext cx="30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altLang="en-US" b="1">
                  <a:latin typeface="Courier" pitchFamily="2" charset="0"/>
                  <a:cs typeface="Times New Roman" panose="02020603050405020304" pitchFamily="18" charset="0"/>
                </a:rPr>
                <a:t>f( 3 )</a:t>
              </a:r>
              <a:endParaRPr lang="en-US" altLang="en-US" sz="2800">
                <a:cs typeface="Times New Roman" panose="02020603050405020304" pitchFamily="18" charset="0"/>
              </a:endParaRPr>
            </a:p>
            <a:p>
              <a:pPr eaLnBrk="0" hangingPunct="0"/>
              <a:endParaRPr lang="en-US" altLang="en-US" sz="4000"/>
            </a:p>
          </p:txBody>
        </p:sp>
        <p:sp>
          <p:nvSpPr>
            <p:cNvPr id="29" name="Rectangle 24">
              <a:extLst>
                <a:ext uri="{FF2B5EF4-FFF2-40B4-BE49-F238E27FC236}">
                  <a16:creationId xmlns:a16="http://schemas.microsoft.com/office/drawing/2014/main" id="{4771CEF0-C4A5-E942-A40B-0785564CB3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0" y="2473"/>
              <a:ext cx="30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altLang="en-US" b="1">
                  <a:latin typeface="Courier" pitchFamily="2" charset="0"/>
                  <a:cs typeface="Times New Roman" panose="02020603050405020304" pitchFamily="18" charset="0"/>
                </a:rPr>
                <a:t>f( 1 )</a:t>
              </a:r>
              <a:endParaRPr lang="en-US" altLang="en-US" sz="2800">
                <a:cs typeface="Times New Roman" panose="02020603050405020304" pitchFamily="18" charset="0"/>
              </a:endParaRPr>
            </a:p>
            <a:p>
              <a:pPr eaLnBrk="0" hangingPunct="0"/>
              <a:endParaRPr lang="en-US" altLang="en-US" sz="4000"/>
            </a:p>
          </p:txBody>
        </p:sp>
        <p:sp>
          <p:nvSpPr>
            <p:cNvPr id="30" name="Rectangle 25">
              <a:extLst>
                <a:ext uri="{FF2B5EF4-FFF2-40B4-BE49-F238E27FC236}">
                  <a16:creationId xmlns:a16="http://schemas.microsoft.com/office/drawing/2014/main" id="{8651131E-9490-D74E-BFD7-252166F608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0" y="2472"/>
              <a:ext cx="30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altLang="en-US" b="1">
                  <a:latin typeface="Courier" pitchFamily="2" charset="0"/>
                  <a:cs typeface="Times New Roman" panose="02020603050405020304" pitchFamily="18" charset="0"/>
                </a:rPr>
                <a:t>f( 2 )</a:t>
              </a:r>
              <a:endParaRPr lang="en-US" altLang="en-US" sz="2800">
                <a:cs typeface="Times New Roman" panose="02020603050405020304" pitchFamily="18" charset="0"/>
              </a:endParaRPr>
            </a:p>
            <a:p>
              <a:pPr eaLnBrk="0" hangingPunct="0"/>
              <a:endParaRPr lang="en-US" altLang="en-US" sz="4000"/>
            </a:p>
          </p:txBody>
        </p:sp>
        <p:sp>
          <p:nvSpPr>
            <p:cNvPr id="31" name="Rectangle 26">
              <a:extLst>
                <a:ext uri="{FF2B5EF4-FFF2-40B4-BE49-F238E27FC236}">
                  <a16:creationId xmlns:a16="http://schemas.microsoft.com/office/drawing/2014/main" id="{934F39C8-1279-0543-BD9D-CC207416B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8" y="2825"/>
              <a:ext cx="30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altLang="en-US" b="1">
                  <a:latin typeface="Courier" pitchFamily="2" charset="0"/>
                  <a:cs typeface="Times New Roman" panose="02020603050405020304" pitchFamily="18" charset="0"/>
                </a:rPr>
                <a:t>f( 1 )</a:t>
              </a:r>
              <a:endParaRPr lang="en-US" altLang="en-US" sz="2800">
                <a:cs typeface="Times New Roman" panose="02020603050405020304" pitchFamily="18" charset="0"/>
              </a:endParaRPr>
            </a:p>
            <a:p>
              <a:pPr eaLnBrk="0" hangingPunct="0"/>
              <a:endParaRPr lang="en-US" altLang="en-US" sz="4000"/>
            </a:p>
          </p:txBody>
        </p:sp>
        <p:sp>
          <p:nvSpPr>
            <p:cNvPr id="32" name="Rectangle 27">
              <a:extLst>
                <a:ext uri="{FF2B5EF4-FFF2-40B4-BE49-F238E27FC236}">
                  <a16:creationId xmlns:a16="http://schemas.microsoft.com/office/drawing/2014/main" id="{17BE46FB-5F36-3A40-8551-7156E38F8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" y="2825"/>
              <a:ext cx="30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altLang="en-US" b="1">
                  <a:latin typeface="Courier" pitchFamily="2" charset="0"/>
                  <a:cs typeface="Times New Roman" panose="02020603050405020304" pitchFamily="18" charset="0"/>
                </a:rPr>
                <a:t>f( 0 )</a:t>
              </a:r>
              <a:endParaRPr lang="en-US" altLang="en-US" sz="2800">
                <a:cs typeface="Times New Roman" panose="02020603050405020304" pitchFamily="18" charset="0"/>
              </a:endParaRPr>
            </a:p>
            <a:p>
              <a:pPr eaLnBrk="0" hangingPunct="0"/>
              <a:endParaRPr lang="en-US" altLang="en-US" sz="4000"/>
            </a:p>
          </p:txBody>
        </p:sp>
        <p:sp>
          <p:nvSpPr>
            <p:cNvPr id="33" name="Rectangle 28">
              <a:extLst>
                <a:ext uri="{FF2B5EF4-FFF2-40B4-BE49-F238E27FC236}">
                  <a16:creationId xmlns:a16="http://schemas.microsoft.com/office/drawing/2014/main" id="{799B539E-947A-EA4E-8BE4-CFB555D4E1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0" y="2825"/>
              <a:ext cx="400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altLang="en-US" b="1" dirty="0">
                  <a:latin typeface="Courier" pitchFamily="2" charset="0"/>
                  <a:cs typeface="Times New Roman" panose="02020603050405020304" pitchFamily="18" charset="0"/>
                </a:rPr>
                <a:t>return 1</a:t>
              </a:r>
              <a:endParaRPr lang="en-US" altLang="en-US" sz="2800" dirty="0">
                <a:cs typeface="Times New Roman" panose="02020603050405020304" pitchFamily="18" charset="0"/>
              </a:endParaRPr>
            </a:p>
            <a:p>
              <a:pPr eaLnBrk="0" hangingPunct="0"/>
              <a:endParaRPr lang="en-US" altLang="en-US" sz="4000" dirty="0"/>
            </a:p>
          </p:txBody>
        </p:sp>
        <p:sp>
          <p:nvSpPr>
            <p:cNvPr id="34" name="Rectangle 29">
              <a:extLst>
                <a:ext uri="{FF2B5EF4-FFF2-40B4-BE49-F238E27FC236}">
                  <a16:creationId xmlns:a16="http://schemas.microsoft.com/office/drawing/2014/main" id="{0D08A8A5-65E6-1F45-91C4-B9CDEE8F88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" y="3181"/>
              <a:ext cx="400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altLang="en-US" b="1">
                  <a:latin typeface="Courier" pitchFamily="2" charset="0"/>
                  <a:cs typeface="Times New Roman" panose="02020603050405020304" pitchFamily="18" charset="0"/>
                </a:rPr>
                <a:t>return 1</a:t>
              </a:r>
              <a:endParaRPr lang="en-US" altLang="en-US" sz="2800">
                <a:cs typeface="Times New Roman" panose="02020603050405020304" pitchFamily="18" charset="0"/>
              </a:endParaRPr>
            </a:p>
            <a:p>
              <a:pPr eaLnBrk="0" hangingPunct="0"/>
              <a:endParaRPr lang="en-US" altLang="en-US" sz="4000"/>
            </a:p>
          </p:txBody>
        </p:sp>
        <p:sp>
          <p:nvSpPr>
            <p:cNvPr id="35" name="Rectangle 30">
              <a:extLst>
                <a:ext uri="{FF2B5EF4-FFF2-40B4-BE49-F238E27FC236}">
                  <a16:creationId xmlns:a16="http://schemas.microsoft.com/office/drawing/2014/main" id="{13F5FBD9-86EE-0A4C-B97F-04FC05EC96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1" y="3181"/>
              <a:ext cx="400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altLang="en-US" b="1">
                  <a:latin typeface="Courier" pitchFamily="2" charset="0"/>
                  <a:cs typeface="Times New Roman" panose="02020603050405020304" pitchFamily="18" charset="0"/>
                </a:rPr>
                <a:t>return 0</a:t>
              </a:r>
              <a:endParaRPr lang="en-US" altLang="en-US" sz="2800">
                <a:cs typeface="Times New Roman" panose="02020603050405020304" pitchFamily="18" charset="0"/>
              </a:endParaRPr>
            </a:p>
            <a:p>
              <a:pPr eaLnBrk="0" hangingPunct="0"/>
              <a:endParaRPr lang="en-US" altLang="en-US" sz="4000"/>
            </a:p>
          </p:txBody>
        </p:sp>
        <p:sp>
          <p:nvSpPr>
            <p:cNvPr id="36" name="Rectangle 31">
              <a:extLst>
                <a:ext uri="{FF2B5EF4-FFF2-40B4-BE49-F238E27FC236}">
                  <a16:creationId xmlns:a16="http://schemas.microsoft.com/office/drawing/2014/main" id="{2A24F2D6-B849-D140-9BB6-203242C495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" y="2825"/>
              <a:ext cx="30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altLang="en-US" b="1">
                  <a:latin typeface="Courier" pitchFamily="2" charset="0"/>
                  <a:cs typeface="Times New Roman" panose="02020603050405020304" pitchFamily="18" charset="0"/>
                </a:rPr>
                <a:t>return</a:t>
              </a:r>
              <a:endParaRPr lang="en-US" altLang="en-US" sz="2800">
                <a:cs typeface="Times New Roman" panose="02020603050405020304" pitchFamily="18" charset="0"/>
              </a:endParaRPr>
            </a:p>
            <a:p>
              <a:pPr eaLnBrk="0" hangingPunct="0"/>
              <a:endParaRPr lang="en-US" altLang="en-US" sz="4000"/>
            </a:p>
          </p:txBody>
        </p:sp>
        <p:sp>
          <p:nvSpPr>
            <p:cNvPr id="37" name="Rectangle 32">
              <a:extLst>
                <a:ext uri="{FF2B5EF4-FFF2-40B4-BE49-F238E27FC236}">
                  <a16:creationId xmlns:a16="http://schemas.microsoft.com/office/drawing/2014/main" id="{5C6C5E59-8CEA-EF4B-B860-A3AFD11B08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4" y="2828"/>
              <a:ext cx="6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altLang="en-US" b="1">
                  <a:latin typeface="Courier" pitchFamily="2" charset="0"/>
                  <a:cs typeface="Times New Roman" panose="02020603050405020304" pitchFamily="18" charset="0"/>
                </a:rPr>
                <a:t>+</a:t>
              </a:r>
              <a:endParaRPr lang="en-US" altLang="en-US" sz="2800">
                <a:cs typeface="Times New Roman" panose="02020603050405020304" pitchFamily="18" charset="0"/>
              </a:endParaRPr>
            </a:p>
            <a:p>
              <a:pPr eaLnBrk="0" hangingPunct="0"/>
              <a:endParaRPr lang="en-US" altLang="en-US" sz="4000"/>
            </a:p>
          </p:txBody>
        </p:sp>
        <p:sp>
          <p:nvSpPr>
            <p:cNvPr id="38" name="Rectangle 33">
              <a:extLst>
                <a:ext uri="{FF2B5EF4-FFF2-40B4-BE49-F238E27FC236}">
                  <a16:creationId xmlns:a16="http://schemas.microsoft.com/office/drawing/2014/main" id="{002AFD21-57E0-E649-AD3A-C1A43E3B1B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0" y="2473"/>
              <a:ext cx="6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altLang="en-US" b="1">
                  <a:latin typeface="Courier" pitchFamily="2" charset="0"/>
                  <a:cs typeface="Times New Roman" panose="02020603050405020304" pitchFamily="18" charset="0"/>
                </a:rPr>
                <a:t>+</a:t>
              </a:r>
              <a:endParaRPr lang="en-US" altLang="en-US" sz="2800">
                <a:cs typeface="Times New Roman" panose="02020603050405020304" pitchFamily="18" charset="0"/>
              </a:endParaRPr>
            </a:p>
            <a:p>
              <a:pPr eaLnBrk="0" hangingPunct="0"/>
              <a:endParaRPr lang="en-US" altLang="en-US" sz="4000"/>
            </a:p>
          </p:txBody>
        </p:sp>
        <p:sp>
          <p:nvSpPr>
            <p:cNvPr id="39" name="Rectangle 34">
              <a:extLst>
                <a:ext uri="{FF2B5EF4-FFF2-40B4-BE49-F238E27FC236}">
                  <a16:creationId xmlns:a16="http://schemas.microsoft.com/office/drawing/2014/main" id="{BCAB85E6-1E95-704D-8A35-CFC3A3B67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2471"/>
              <a:ext cx="30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altLang="en-US" b="1">
                  <a:latin typeface="Courier" pitchFamily="2" charset="0"/>
                  <a:cs typeface="Times New Roman" panose="02020603050405020304" pitchFamily="18" charset="0"/>
                </a:rPr>
                <a:t>return</a:t>
              </a:r>
              <a:endParaRPr lang="en-US" altLang="en-US" sz="2800">
                <a:cs typeface="Times New Roman" panose="02020603050405020304" pitchFamily="18" charset="0"/>
              </a:endParaRPr>
            </a:p>
            <a:p>
              <a:pPr eaLnBrk="0" hangingPunct="0"/>
              <a:endParaRPr lang="en-US" altLang="en-US" sz="4000"/>
            </a:p>
          </p:txBody>
        </p:sp>
      </p:grpSp>
    </p:spTree>
    <p:extLst>
      <p:ext uri="{BB962C8B-B14F-4D97-AF65-F5344CB8AC3E}">
        <p14:creationId xmlns:p14="http://schemas.microsoft.com/office/powerpoint/2010/main" val="2618731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{05AC3711-35FE-774C-83D1-DF56B42A53D0}tf10001060</Template>
  <TotalTime>238</TotalTime>
  <Words>347</Words>
  <Application>Microsoft Office PowerPoint</Application>
  <PresentationFormat>Widescreen</PresentationFormat>
  <Paragraphs>105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Courier</vt:lpstr>
      <vt:lpstr>Courier New</vt:lpstr>
      <vt:lpstr>Times New Roman</vt:lpstr>
      <vt:lpstr>Wingdings</vt:lpstr>
      <vt:lpstr>Office Theme</vt:lpstr>
      <vt:lpstr>Function 2</vt:lpstr>
      <vt:lpstr>Recursion</vt:lpstr>
      <vt:lpstr>Finding Factorial  5! = 5*4*3*2*1 </vt:lpstr>
      <vt:lpstr>Recursion </vt:lpstr>
      <vt:lpstr>PowerPoint Presentation</vt:lpstr>
      <vt:lpstr>PowerPoint Presentation</vt:lpstr>
      <vt:lpstr>Example printing number counting doun</vt:lpstr>
      <vt:lpstr>PowerPoint Presentation</vt:lpstr>
      <vt:lpstr>The Fibonacci Series</vt:lpstr>
      <vt:lpstr>PowerPoint Presentation</vt:lpstr>
      <vt:lpstr>Recursion vs. Iteration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</dc:title>
  <dc:creator>Nouf Aljaffan</dc:creator>
  <cp:lastModifiedBy>Maram Abdullatif Aldakheel</cp:lastModifiedBy>
  <cp:revision>50</cp:revision>
  <dcterms:created xsi:type="dcterms:W3CDTF">2018-10-06T17:02:03Z</dcterms:created>
  <dcterms:modified xsi:type="dcterms:W3CDTF">2020-01-23T06:49:53Z</dcterms:modified>
</cp:coreProperties>
</file>