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tags/tag1.xml" ContentType="application/vnd.openxmlformats-officedocument.presentationml.tags+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84" r:id="rId4"/>
  </p:sldMasterIdLst>
  <p:notesMasterIdLst>
    <p:notesMasterId r:id="rId64"/>
  </p:notesMasterIdLst>
  <p:sldIdLst>
    <p:sldId id="256" r:id="rId5"/>
    <p:sldId id="319" r:id="rId6"/>
    <p:sldId id="320" r:id="rId7"/>
    <p:sldId id="321" r:id="rId8"/>
    <p:sldId id="323" r:id="rId9"/>
    <p:sldId id="322" r:id="rId10"/>
    <p:sldId id="302" r:id="rId11"/>
    <p:sldId id="257" r:id="rId12"/>
    <p:sldId id="303" r:id="rId13"/>
    <p:sldId id="324" r:id="rId14"/>
    <p:sldId id="325" r:id="rId15"/>
    <p:sldId id="309" r:id="rId16"/>
    <p:sldId id="326" r:id="rId17"/>
    <p:sldId id="258" r:id="rId18"/>
    <p:sldId id="327" r:id="rId19"/>
    <p:sldId id="259" r:id="rId20"/>
    <p:sldId id="328" r:id="rId21"/>
    <p:sldId id="330" r:id="rId22"/>
    <p:sldId id="329" r:id="rId23"/>
    <p:sldId id="331" r:id="rId24"/>
    <p:sldId id="332" r:id="rId25"/>
    <p:sldId id="333" r:id="rId26"/>
    <p:sldId id="334" r:id="rId27"/>
    <p:sldId id="335" r:id="rId28"/>
    <p:sldId id="336" r:id="rId29"/>
    <p:sldId id="337" r:id="rId30"/>
    <p:sldId id="275" r:id="rId31"/>
    <p:sldId id="338" r:id="rId32"/>
    <p:sldId id="339" r:id="rId33"/>
    <p:sldId id="340" r:id="rId34"/>
    <p:sldId id="341" r:id="rId35"/>
    <p:sldId id="342" r:id="rId36"/>
    <p:sldId id="343" r:id="rId37"/>
    <p:sldId id="345" r:id="rId38"/>
    <p:sldId id="346" r:id="rId39"/>
    <p:sldId id="347" r:id="rId40"/>
    <p:sldId id="348" r:id="rId41"/>
    <p:sldId id="349" r:id="rId42"/>
    <p:sldId id="350" r:id="rId43"/>
    <p:sldId id="351" r:id="rId44"/>
    <p:sldId id="352" r:id="rId45"/>
    <p:sldId id="353" r:id="rId46"/>
    <p:sldId id="354" r:id="rId47"/>
    <p:sldId id="355" r:id="rId48"/>
    <p:sldId id="356" r:id="rId49"/>
    <p:sldId id="357" r:id="rId50"/>
    <p:sldId id="358" r:id="rId51"/>
    <p:sldId id="262" r:id="rId52"/>
    <p:sldId id="305" r:id="rId53"/>
    <p:sldId id="304" r:id="rId54"/>
    <p:sldId id="310" r:id="rId55"/>
    <p:sldId id="311" r:id="rId56"/>
    <p:sldId id="312" r:id="rId57"/>
    <p:sldId id="313" r:id="rId58"/>
    <p:sldId id="314" r:id="rId59"/>
    <p:sldId id="315" r:id="rId60"/>
    <p:sldId id="316" r:id="rId61"/>
    <p:sldId id="317" r:id="rId62"/>
    <p:sldId id="318" r:id="rId6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928" autoAdjust="0"/>
    <p:restoredTop sz="94595" autoAdjust="0"/>
  </p:normalViewPr>
  <p:slideViewPr>
    <p:cSldViewPr>
      <p:cViewPr>
        <p:scale>
          <a:sx n="70" d="100"/>
          <a:sy n="70" d="100"/>
        </p:scale>
        <p:origin x="-2814" y="-978"/>
      </p:cViewPr>
      <p:guideLst>
        <p:guide orient="horz" pos="2160"/>
        <p:guide pos="2880"/>
      </p:guideLst>
    </p:cSldViewPr>
  </p:slideViewPr>
  <p:outlineViewPr>
    <p:cViewPr>
      <p:scale>
        <a:sx n="33" d="100"/>
        <a:sy n="33" d="100"/>
      </p:scale>
      <p:origin x="0" y="51078"/>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slide" Target="slides/slide51.xml"/><Relationship Id="rId63" Type="http://schemas.openxmlformats.org/officeDocument/2006/relationships/slide" Target="slides/slide59.xml"/><Relationship Id="rId68" Type="http://schemas.openxmlformats.org/officeDocument/2006/relationships/tableStyles" Target="tableStyle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slide" Target="slides/slide54.xml"/><Relationship Id="rId66"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 Id="rId61" Type="http://schemas.openxmlformats.org/officeDocument/2006/relationships/slide" Target="slides/slide57.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slide" Target="slides/slide56.xml"/><Relationship Id="rId65"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64" Type="http://schemas.openxmlformats.org/officeDocument/2006/relationships/notesMaster" Target="notesMasters/notesMaster1.xml"/><Relationship Id="rId8" Type="http://schemas.openxmlformats.org/officeDocument/2006/relationships/slide" Target="slides/slide4.xml"/><Relationship Id="rId51" Type="http://schemas.openxmlformats.org/officeDocument/2006/relationships/slide" Target="slides/slide47.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slide" Target="slides/slide55.xml"/><Relationship Id="rId67" Type="http://schemas.openxmlformats.org/officeDocument/2006/relationships/theme" Target="theme/theme1.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slide" Target="slides/slide5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6AF3570-45CD-4782-957C-A6561CF24A1F}" type="datetimeFigureOut">
              <a:rPr lang="en-GB" smtClean="0"/>
              <a:pPr/>
              <a:t>29/01/2016</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E6D1CD0-5239-4D3D-A101-DF2AC7964921}" type="slidenum">
              <a:rPr lang="en-GB" smtClean="0"/>
              <a:pPr/>
              <a:t>‹#›</a:t>
            </a:fld>
            <a:endParaRPr lang="en-GB"/>
          </a:p>
        </p:txBody>
      </p:sp>
    </p:spTree>
    <p:extLst>
      <p:ext uri="{BB962C8B-B14F-4D97-AF65-F5344CB8AC3E}">
        <p14:creationId xmlns:p14="http://schemas.microsoft.com/office/powerpoint/2010/main" val="34547769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Rot="1" noChangeAspect="1" noChangeArrowheads="1" noTextEdit="1"/>
          </p:cNvSpPr>
          <p:nvPr>
            <p:ph type="sldImg"/>
          </p:nvPr>
        </p:nvSpPr>
        <p:spPr>
          <a:xfrm>
            <a:off x="1152525" y="692150"/>
            <a:ext cx="4554538" cy="3416300"/>
          </a:xfrm>
          <a:ln/>
        </p:spPr>
      </p:sp>
      <p:sp>
        <p:nvSpPr>
          <p:cNvPr id="25603" name="Rectangle 3"/>
          <p:cNvSpPr>
            <a:spLocks noGrp="1" noChangeArrowheads="1"/>
          </p:cNvSpPr>
          <p:nvPr>
            <p:ph type="body" idx="1"/>
          </p:nvPr>
        </p:nvSpPr>
        <p:spPr>
          <a:xfrm>
            <a:off x="914400" y="4343400"/>
            <a:ext cx="5029200" cy="4114800"/>
          </a:xfrm>
          <a:noFill/>
          <a:ln/>
        </p:spPr>
        <p:txBody>
          <a:bodyPr/>
          <a:lstStyle/>
          <a:p>
            <a:pPr marL="228600" indent="-228600" eaLnBrk="1" hangingPunct="1">
              <a:buFontTx/>
              <a:buAutoNum type="arabicPeriod"/>
            </a:pPr>
            <a:r>
              <a:rPr lang="en-US" altLang="zh-CN" smtClean="0">
                <a:latin typeface="Arial" pitchFamily="34" charset="0"/>
              </a:rPr>
              <a:t>A list of tasks to perform.</a:t>
            </a:r>
          </a:p>
          <a:p>
            <a:pPr marL="228600" indent="-228600" eaLnBrk="1" hangingPunct="1">
              <a:buFontTx/>
              <a:buAutoNum type="arabicPeriod"/>
            </a:pPr>
            <a:r>
              <a:rPr lang="en-US" altLang="zh-CN" smtClean="0">
                <a:latin typeface="Arial" pitchFamily="34" charset="0"/>
              </a:rPr>
              <a:t>Viewed as a collection of interacting objects. Each object can be viewed as an independent machine with a distinct role or responsibility. Operations are closely associated with the objects, carry their own operators around with them .</a:t>
            </a:r>
            <a:endParaRPr lang="zh-CN" altLang="zh-CN" smtClean="0">
              <a:latin typeface="Arial"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幻灯片图像占位符 1"/>
          <p:cNvSpPr>
            <a:spLocks noGrp="1" noRot="1" noChangeAspect="1" noTextEdit="1"/>
          </p:cNvSpPr>
          <p:nvPr>
            <p:ph type="sldImg"/>
          </p:nvPr>
        </p:nvSpPr>
        <p:spPr>
          <a:ln/>
        </p:spPr>
      </p:sp>
      <p:sp>
        <p:nvSpPr>
          <p:cNvPr id="30723" name="备注占位符 2"/>
          <p:cNvSpPr>
            <a:spLocks noGrp="1"/>
          </p:cNvSpPr>
          <p:nvPr>
            <p:ph type="body" idx="1"/>
          </p:nvPr>
        </p:nvSpPr>
        <p:spPr>
          <a:noFill/>
          <a:ln/>
        </p:spPr>
        <p:txBody>
          <a:bodyPr/>
          <a:lstStyle/>
          <a:p>
            <a:pPr eaLnBrk="1" hangingPunct="1"/>
            <a:endParaRPr lang="zh-CN" altLang="en-US" smtClean="0">
              <a:latin typeface="Arial" pitchFamily="34" charset="0"/>
            </a:endParaRPr>
          </a:p>
        </p:txBody>
      </p:sp>
      <p:sp>
        <p:nvSpPr>
          <p:cNvPr id="30724" name="灯片编号占位符 3"/>
          <p:cNvSpPr>
            <a:spLocks noGrp="1"/>
          </p:cNvSpPr>
          <p:nvPr>
            <p:ph type="sldNum" sz="quarter" idx="5"/>
          </p:nvPr>
        </p:nvSpPr>
        <p:spPr>
          <a:noFill/>
        </p:spPr>
        <p:txBody>
          <a:bodyPr/>
          <a:lstStyle/>
          <a:p>
            <a:fld id="{48863A6E-E5D0-4B55-AE7E-244EE4F114A0}" type="slidenum">
              <a:rPr lang="en-US" altLang="zh-CN"/>
              <a:pPr/>
              <a:t>11</a:t>
            </a:fld>
            <a:endParaRPr lang="en-US" altLang="zh-CN"/>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a:ln/>
        </p:spPr>
      </p:sp>
      <p:sp>
        <p:nvSpPr>
          <p:cNvPr id="67587" name="Notes Placeholder 2"/>
          <p:cNvSpPr>
            <a:spLocks noGrp="1"/>
          </p:cNvSpPr>
          <p:nvPr>
            <p:ph type="body" idx="1"/>
          </p:nvPr>
        </p:nvSpPr>
        <p:spPr>
          <a:noFill/>
          <a:ln/>
        </p:spPr>
        <p:txBody>
          <a:bodyPr/>
          <a:lstStyle/>
          <a:p>
            <a:endParaRPr lang="ar-SA" smtClean="0">
              <a:latin typeface="Arial" pitchFamily="34" charset="0"/>
            </a:endParaRPr>
          </a:p>
        </p:txBody>
      </p:sp>
      <p:sp>
        <p:nvSpPr>
          <p:cNvPr id="67588" name="Slide Number Placeholder 3"/>
          <p:cNvSpPr>
            <a:spLocks noGrp="1"/>
          </p:cNvSpPr>
          <p:nvPr>
            <p:ph type="sldNum" sz="quarter" idx="5"/>
          </p:nvPr>
        </p:nvSpPr>
        <p:spPr>
          <a:noFill/>
        </p:spPr>
        <p:txBody>
          <a:bodyPr/>
          <a:lstStyle/>
          <a:p>
            <a:fld id="{BD67F2C9-CA60-4C80-B47B-37482E032BB2}" type="slidenum">
              <a:rPr lang="en-US" smtClean="0">
                <a:latin typeface="Arial" pitchFamily="34" charset="0"/>
              </a:rPr>
              <a:pPr/>
              <a:t>13</a:t>
            </a:fld>
            <a:endParaRPr lang="en-US" smtClean="0">
              <a:latin typeface="Arial"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21858" name="Text Box 1"/>
          <p:cNvSpPr txBox="1">
            <a:spLocks noChangeArrowheads="1"/>
          </p:cNvSpPr>
          <p:nvPr/>
        </p:nvSpPr>
        <p:spPr bwMode="auto">
          <a:xfrm>
            <a:off x="1143000" y="695325"/>
            <a:ext cx="4572000" cy="3429000"/>
          </a:xfrm>
          <a:prstGeom prst="rect">
            <a:avLst/>
          </a:prstGeom>
          <a:solidFill>
            <a:srgbClr val="FFFFFF"/>
          </a:solidFill>
          <a:ln w="9360">
            <a:solidFill>
              <a:srgbClr val="000000"/>
            </a:solidFill>
            <a:miter lim="800000"/>
            <a:headEnd/>
            <a:tailEnd/>
          </a:ln>
        </p:spPr>
        <p:txBody>
          <a:bodyPr wrap="none" anchor="ctr"/>
          <a:lstStyle>
            <a:lvl1pPr eaLnBrk="0" hangingPunct="0">
              <a:defRPr>
                <a:solidFill>
                  <a:schemeClr val="bg1"/>
                </a:solidFill>
                <a:latin typeface="Arial" pitchFamily="34" charset="0"/>
                <a:cs typeface="Arial" pitchFamily="34" charset="0"/>
              </a:defRPr>
            </a:lvl1pPr>
            <a:lvl2pPr marL="742950" indent="-285750" eaLnBrk="0" hangingPunct="0">
              <a:defRPr>
                <a:solidFill>
                  <a:schemeClr val="bg1"/>
                </a:solidFill>
                <a:latin typeface="Arial" pitchFamily="34" charset="0"/>
                <a:cs typeface="Arial" pitchFamily="34" charset="0"/>
              </a:defRPr>
            </a:lvl2pPr>
            <a:lvl3pPr marL="1143000" indent="-228600" eaLnBrk="0" hangingPunct="0">
              <a:defRPr>
                <a:solidFill>
                  <a:schemeClr val="bg1"/>
                </a:solidFill>
                <a:latin typeface="Arial" pitchFamily="34" charset="0"/>
                <a:cs typeface="Arial" pitchFamily="34" charset="0"/>
              </a:defRPr>
            </a:lvl3pPr>
            <a:lvl4pPr marL="1600200" indent="-228600" eaLnBrk="0" hangingPunct="0">
              <a:defRPr>
                <a:solidFill>
                  <a:schemeClr val="bg1"/>
                </a:solidFill>
                <a:latin typeface="Arial" pitchFamily="34" charset="0"/>
                <a:cs typeface="Arial" pitchFamily="34" charset="0"/>
              </a:defRPr>
            </a:lvl4pPr>
            <a:lvl5pPr marL="2057400" indent="-228600" eaLnBrk="0" hangingPunct="0">
              <a:defRPr>
                <a:solidFill>
                  <a:schemeClr val="bg1"/>
                </a:solidFill>
                <a:latin typeface="Arial" pitchFamily="34" charset="0"/>
                <a:cs typeface="Arial" pitchFamily="34" charset="0"/>
              </a:defRPr>
            </a:lvl5pPr>
            <a:lvl6pPr marL="2514600" indent="-228600" defTabSz="457200" eaLnBrk="0" fontAlgn="base" hangingPunct="0">
              <a:spcBef>
                <a:spcPct val="0"/>
              </a:spcBef>
              <a:spcAft>
                <a:spcPct val="0"/>
              </a:spcAft>
              <a:buClr>
                <a:srgbClr val="000000"/>
              </a:buClr>
              <a:buSzPct val="100000"/>
              <a:buFont typeface="Arial" pitchFamily="34" charset="0"/>
              <a:defRPr>
                <a:solidFill>
                  <a:schemeClr val="bg1"/>
                </a:solidFill>
                <a:latin typeface="Arial" pitchFamily="34" charset="0"/>
                <a:cs typeface="Arial" pitchFamily="34" charset="0"/>
              </a:defRPr>
            </a:lvl6pPr>
            <a:lvl7pPr marL="2971800" indent="-228600" defTabSz="457200" eaLnBrk="0" fontAlgn="base" hangingPunct="0">
              <a:spcBef>
                <a:spcPct val="0"/>
              </a:spcBef>
              <a:spcAft>
                <a:spcPct val="0"/>
              </a:spcAft>
              <a:buClr>
                <a:srgbClr val="000000"/>
              </a:buClr>
              <a:buSzPct val="100000"/>
              <a:buFont typeface="Arial" pitchFamily="34" charset="0"/>
              <a:defRPr>
                <a:solidFill>
                  <a:schemeClr val="bg1"/>
                </a:solidFill>
                <a:latin typeface="Arial" pitchFamily="34" charset="0"/>
                <a:cs typeface="Arial" pitchFamily="34" charset="0"/>
              </a:defRPr>
            </a:lvl7pPr>
            <a:lvl8pPr marL="3429000" indent="-228600" defTabSz="457200" eaLnBrk="0" fontAlgn="base" hangingPunct="0">
              <a:spcBef>
                <a:spcPct val="0"/>
              </a:spcBef>
              <a:spcAft>
                <a:spcPct val="0"/>
              </a:spcAft>
              <a:buClr>
                <a:srgbClr val="000000"/>
              </a:buClr>
              <a:buSzPct val="100000"/>
              <a:buFont typeface="Arial" pitchFamily="34" charset="0"/>
              <a:defRPr>
                <a:solidFill>
                  <a:schemeClr val="bg1"/>
                </a:solidFill>
                <a:latin typeface="Arial" pitchFamily="34" charset="0"/>
                <a:cs typeface="Arial" pitchFamily="34" charset="0"/>
              </a:defRPr>
            </a:lvl8pPr>
            <a:lvl9pPr marL="3886200" indent="-228600" defTabSz="457200" eaLnBrk="0" fontAlgn="base" hangingPunct="0">
              <a:spcBef>
                <a:spcPct val="0"/>
              </a:spcBef>
              <a:spcAft>
                <a:spcPct val="0"/>
              </a:spcAft>
              <a:buClr>
                <a:srgbClr val="000000"/>
              </a:buClr>
              <a:buSzPct val="100000"/>
              <a:buFont typeface="Arial" pitchFamily="34" charset="0"/>
              <a:defRPr>
                <a:solidFill>
                  <a:schemeClr val="bg1"/>
                </a:solidFill>
                <a:latin typeface="Arial" pitchFamily="34" charset="0"/>
                <a:cs typeface="Arial" pitchFamily="34" charset="0"/>
              </a:defRPr>
            </a:lvl9pPr>
          </a:lstStyle>
          <a:p>
            <a:pPr eaLnBrk="1" hangingPunct="1"/>
            <a:endParaRPr lang="en-US"/>
          </a:p>
        </p:txBody>
      </p:sp>
      <p:sp>
        <p:nvSpPr>
          <p:cNvPr id="121859" name="Rectangle 2"/>
          <p:cNvSpPr>
            <a:spLocks noGrp="1" noChangeArrowheads="1"/>
          </p:cNvSpPr>
          <p:nvPr>
            <p:ph type="body"/>
          </p:nvPr>
        </p:nvSpPr>
        <p:spPr>
          <a:xfrm>
            <a:off x="685800" y="4343400"/>
            <a:ext cx="5483225" cy="41116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smtClean="0">
              <a:latin typeface="Times New Roman" pitchFamily="18"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22882" name="Text Box 1"/>
          <p:cNvSpPr txBox="1">
            <a:spLocks noChangeArrowheads="1"/>
          </p:cNvSpPr>
          <p:nvPr/>
        </p:nvSpPr>
        <p:spPr bwMode="auto">
          <a:xfrm>
            <a:off x="1143000" y="695325"/>
            <a:ext cx="4572000" cy="3429000"/>
          </a:xfrm>
          <a:prstGeom prst="rect">
            <a:avLst/>
          </a:prstGeom>
          <a:solidFill>
            <a:srgbClr val="FFFFFF"/>
          </a:solidFill>
          <a:ln w="9360">
            <a:solidFill>
              <a:srgbClr val="000000"/>
            </a:solidFill>
            <a:miter lim="800000"/>
            <a:headEnd/>
            <a:tailEnd/>
          </a:ln>
        </p:spPr>
        <p:txBody>
          <a:bodyPr wrap="none" anchor="ctr"/>
          <a:lstStyle>
            <a:lvl1pPr eaLnBrk="0" hangingPunct="0">
              <a:defRPr>
                <a:solidFill>
                  <a:schemeClr val="bg1"/>
                </a:solidFill>
                <a:latin typeface="Arial" pitchFamily="34" charset="0"/>
                <a:cs typeface="Arial" pitchFamily="34" charset="0"/>
              </a:defRPr>
            </a:lvl1pPr>
            <a:lvl2pPr marL="742950" indent="-285750" eaLnBrk="0" hangingPunct="0">
              <a:defRPr>
                <a:solidFill>
                  <a:schemeClr val="bg1"/>
                </a:solidFill>
                <a:latin typeface="Arial" pitchFamily="34" charset="0"/>
                <a:cs typeface="Arial" pitchFamily="34" charset="0"/>
              </a:defRPr>
            </a:lvl2pPr>
            <a:lvl3pPr marL="1143000" indent="-228600" eaLnBrk="0" hangingPunct="0">
              <a:defRPr>
                <a:solidFill>
                  <a:schemeClr val="bg1"/>
                </a:solidFill>
                <a:latin typeface="Arial" pitchFamily="34" charset="0"/>
                <a:cs typeface="Arial" pitchFamily="34" charset="0"/>
              </a:defRPr>
            </a:lvl3pPr>
            <a:lvl4pPr marL="1600200" indent="-228600" eaLnBrk="0" hangingPunct="0">
              <a:defRPr>
                <a:solidFill>
                  <a:schemeClr val="bg1"/>
                </a:solidFill>
                <a:latin typeface="Arial" pitchFamily="34" charset="0"/>
                <a:cs typeface="Arial" pitchFamily="34" charset="0"/>
              </a:defRPr>
            </a:lvl4pPr>
            <a:lvl5pPr marL="2057400" indent="-228600" eaLnBrk="0" hangingPunct="0">
              <a:defRPr>
                <a:solidFill>
                  <a:schemeClr val="bg1"/>
                </a:solidFill>
                <a:latin typeface="Arial" pitchFamily="34" charset="0"/>
                <a:cs typeface="Arial" pitchFamily="34" charset="0"/>
              </a:defRPr>
            </a:lvl5pPr>
            <a:lvl6pPr marL="2514600" indent="-228600" defTabSz="457200" eaLnBrk="0" fontAlgn="base" hangingPunct="0">
              <a:spcBef>
                <a:spcPct val="0"/>
              </a:spcBef>
              <a:spcAft>
                <a:spcPct val="0"/>
              </a:spcAft>
              <a:buClr>
                <a:srgbClr val="000000"/>
              </a:buClr>
              <a:buSzPct val="100000"/>
              <a:buFont typeface="Arial" pitchFamily="34" charset="0"/>
              <a:defRPr>
                <a:solidFill>
                  <a:schemeClr val="bg1"/>
                </a:solidFill>
                <a:latin typeface="Arial" pitchFamily="34" charset="0"/>
                <a:cs typeface="Arial" pitchFamily="34" charset="0"/>
              </a:defRPr>
            </a:lvl6pPr>
            <a:lvl7pPr marL="2971800" indent="-228600" defTabSz="457200" eaLnBrk="0" fontAlgn="base" hangingPunct="0">
              <a:spcBef>
                <a:spcPct val="0"/>
              </a:spcBef>
              <a:spcAft>
                <a:spcPct val="0"/>
              </a:spcAft>
              <a:buClr>
                <a:srgbClr val="000000"/>
              </a:buClr>
              <a:buSzPct val="100000"/>
              <a:buFont typeface="Arial" pitchFamily="34" charset="0"/>
              <a:defRPr>
                <a:solidFill>
                  <a:schemeClr val="bg1"/>
                </a:solidFill>
                <a:latin typeface="Arial" pitchFamily="34" charset="0"/>
                <a:cs typeface="Arial" pitchFamily="34" charset="0"/>
              </a:defRPr>
            </a:lvl7pPr>
            <a:lvl8pPr marL="3429000" indent="-228600" defTabSz="457200" eaLnBrk="0" fontAlgn="base" hangingPunct="0">
              <a:spcBef>
                <a:spcPct val="0"/>
              </a:spcBef>
              <a:spcAft>
                <a:spcPct val="0"/>
              </a:spcAft>
              <a:buClr>
                <a:srgbClr val="000000"/>
              </a:buClr>
              <a:buSzPct val="100000"/>
              <a:buFont typeface="Arial" pitchFamily="34" charset="0"/>
              <a:defRPr>
                <a:solidFill>
                  <a:schemeClr val="bg1"/>
                </a:solidFill>
                <a:latin typeface="Arial" pitchFamily="34" charset="0"/>
                <a:cs typeface="Arial" pitchFamily="34" charset="0"/>
              </a:defRPr>
            </a:lvl8pPr>
            <a:lvl9pPr marL="3886200" indent="-228600" defTabSz="457200" eaLnBrk="0" fontAlgn="base" hangingPunct="0">
              <a:spcBef>
                <a:spcPct val="0"/>
              </a:spcBef>
              <a:spcAft>
                <a:spcPct val="0"/>
              </a:spcAft>
              <a:buClr>
                <a:srgbClr val="000000"/>
              </a:buClr>
              <a:buSzPct val="100000"/>
              <a:buFont typeface="Arial" pitchFamily="34" charset="0"/>
              <a:defRPr>
                <a:solidFill>
                  <a:schemeClr val="bg1"/>
                </a:solidFill>
                <a:latin typeface="Arial" pitchFamily="34" charset="0"/>
                <a:cs typeface="Arial" pitchFamily="34" charset="0"/>
              </a:defRPr>
            </a:lvl9pPr>
          </a:lstStyle>
          <a:p>
            <a:pPr eaLnBrk="1" hangingPunct="1"/>
            <a:endParaRPr lang="en-US"/>
          </a:p>
        </p:txBody>
      </p:sp>
      <p:sp>
        <p:nvSpPr>
          <p:cNvPr id="122883" name="Rectangle 2"/>
          <p:cNvSpPr>
            <a:spLocks noGrp="1" noChangeArrowheads="1"/>
          </p:cNvSpPr>
          <p:nvPr>
            <p:ph type="body"/>
          </p:nvPr>
        </p:nvSpPr>
        <p:spPr>
          <a:xfrm>
            <a:off x="685800" y="4343400"/>
            <a:ext cx="5483225" cy="41116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smtClean="0">
              <a:latin typeface="Times New Roman" pitchFamily="18"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fld id="{40D80679-8A77-4821-ACDE-A00620883BD0}" type="slidenum">
              <a:rPr lang="en-US">
                <a:cs typeface="Arial" pitchFamily="34" charset="0"/>
              </a:rPr>
              <a:pPr/>
              <a:t>17</a:t>
            </a:fld>
            <a:endParaRPr lang="en-US">
              <a:cs typeface="Arial" pitchFamily="34" charset="0"/>
            </a:endParaRPr>
          </a:p>
        </p:txBody>
      </p:sp>
      <p:sp>
        <p:nvSpPr>
          <p:cNvPr id="24579" name="Rectangle 2"/>
          <p:cNvSpPr>
            <a:spLocks noGrp="1" noRot="1" noChangeAspect="1" noChangeArrowheads="1" noTextEdit="1"/>
          </p:cNvSpPr>
          <p:nvPr>
            <p:ph type="sldImg"/>
          </p:nvPr>
        </p:nvSpPr>
        <p:spPr>
          <a:xfrm>
            <a:off x="1144588" y="685800"/>
            <a:ext cx="4572000" cy="3429000"/>
          </a:xfrm>
          <a:ln/>
        </p:spPr>
      </p:sp>
      <p:sp>
        <p:nvSpPr>
          <p:cNvPr id="24580" name="Rectangle 3"/>
          <p:cNvSpPr>
            <a:spLocks noGrp="1" noChangeArrowheads="1"/>
          </p:cNvSpPr>
          <p:nvPr>
            <p:ph type="body" idx="1"/>
          </p:nvPr>
        </p:nvSpPr>
        <p:spPr>
          <a:xfrm>
            <a:off x="914400" y="4343400"/>
            <a:ext cx="5029200" cy="4114800"/>
          </a:xfrm>
          <a:noFill/>
          <a:ln/>
        </p:spPr>
        <p:txBody>
          <a:bodyPr lIns="86493" tIns="43247" rIns="86493" bIns="43247"/>
          <a:lstStyle/>
          <a:p>
            <a:pPr eaLnBrk="1" hangingPunct="1"/>
            <a:r>
              <a:rPr lang="en-US" smtClean="0">
                <a:cs typeface="Arial" pitchFamily="34" charset="0"/>
              </a:rPr>
              <a:t>This is a simple example of public and private modifiers. See how the client can access the public data member and method.</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幻灯片图像占位符 1"/>
          <p:cNvSpPr>
            <a:spLocks noGrp="1" noRot="1" noChangeAspect="1" noTextEdit="1"/>
          </p:cNvSpPr>
          <p:nvPr>
            <p:ph type="sldImg"/>
          </p:nvPr>
        </p:nvSpPr>
        <p:spPr>
          <a:ln/>
        </p:spPr>
      </p:sp>
      <p:sp>
        <p:nvSpPr>
          <p:cNvPr id="33795" name="备注占位符 2"/>
          <p:cNvSpPr>
            <a:spLocks noGrp="1"/>
          </p:cNvSpPr>
          <p:nvPr>
            <p:ph type="body" idx="1"/>
          </p:nvPr>
        </p:nvSpPr>
        <p:spPr>
          <a:noFill/>
          <a:ln/>
        </p:spPr>
        <p:txBody>
          <a:bodyPr/>
          <a:lstStyle/>
          <a:p>
            <a:pPr eaLnBrk="1" hangingPunct="1"/>
            <a:r>
              <a:rPr lang="en-US" altLang="zh-CN" smtClean="0">
                <a:latin typeface="Arial" pitchFamily="34" charset="0"/>
              </a:rPr>
              <a:t>1.Different structures can have member functions with the same name. </a:t>
            </a:r>
          </a:p>
          <a:p>
            <a:pPr eaLnBrk="1" hangingPunct="1"/>
            <a:endParaRPr lang="en-US" altLang="zh-CN" smtClean="0">
              <a:latin typeface="Arial" pitchFamily="34" charset="0"/>
            </a:endParaRPr>
          </a:p>
          <a:p>
            <a:pPr eaLnBrk="1" hangingPunct="1"/>
            <a:r>
              <a:rPr lang="en-US" altLang="zh-CN" smtClean="0">
                <a:latin typeface="Arial" pitchFamily="34" charset="0"/>
              </a:rPr>
              <a:t>2. If defined outside, the structure name when defining a member function must be specified. (::)</a:t>
            </a:r>
          </a:p>
          <a:p>
            <a:pPr eaLnBrk="1" hangingPunct="1"/>
            <a:endParaRPr lang="en-US" altLang="zh-CN" smtClean="0">
              <a:latin typeface="Arial" pitchFamily="34" charset="0"/>
            </a:endParaRPr>
          </a:p>
          <a:p>
            <a:pPr eaLnBrk="1" hangingPunct="1"/>
            <a:r>
              <a:rPr lang="en-US" altLang="zh-CN" smtClean="0">
                <a:latin typeface="Arial" pitchFamily="34" charset="0"/>
              </a:rPr>
              <a:t>3.In a member function, member names can be used without explicit reference to an object (non member fuctions). In this case, the name refers to the member of the object for which the function was invoked. Always know for which object it was invoked. </a:t>
            </a:r>
          </a:p>
          <a:p>
            <a:pPr eaLnBrk="1" hangingPunct="1"/>
            <a:endParaRPr lang="en-US" altLang="zh-CN" smtClean="0">
              <a:latin typeface="Arial" pitchFamily="34" charset="0"/>
            </a:endParaRPr>
          </a:p>
          <a:p>
            <a:pPr eaLnBrk="1" hangingPunct="1"/>
            <a:r>
              <a:rPr lang="en-US" altLang="zh-CN" smtClean="0">
                <a:latin typeface="Arial" pitchFamily="34" charset="0"/>
              </a:rPr>
              <a:t>4. Inline function: the compiler is requested to insert the complete body of the function in every place that the function is called, rather than generation code to call the function in the one place it is defined</a:t>
            </a:r>
          </a:p>
          <a:p>
            <a:pPr eaLnBrk="1" hangingPunct="1"/>
            <a:endParaRPr lang="zh-CN" altLang="en-US" smtClean="0">
              <a:latin typeface="Arial" pitchFamily="34" charset="0"/>
            </a:endParaRPr>
          </a:p>
        </p:txBody>
      </p:sp>
      <p:sp>
        <p:nvSpPr>
          <p:cNvPr id="33796" name="灯片编号占位符 3"/>
          <p:cNvSpPr>
            <a:spLocks noGrp="1"/>
          </p:cNvSpPr>
          <p:nvPr>
            <p:ph type="sldNum" sz="quarter" idx="5"/>
          </p:nvPr>
        </p:nvSpPr>
        <p:spPr>
          <a:noFill/>
        </p:spPr>
        <p:txBody>
          <a:bodyPr/>
          <a:lstStyle/>
          <a:p>
            <a:fld id="{E20C8754-3972-488D-A0B4-D022C66C06FE}" type="slidenum">
              <a:rPr lang="en-US" altLang="zh-CN"/>
              <a:pPr/>
              <a:t>21</a:t>
            </a:fld>
            <a:endParaRPr lang="en-US" altLang="zh-CN"/>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Slide Image Placeholder 1"/>
          <p:cNvSpPr>
            <a:spLocks noGrp="1" noRot="1" noChangeAspect="1" noTextEdit="1"/>
          </p:cNvSpPr>
          <p:nvPr>
            <p:ph type="sldImg"/>
          </p:nvPr>
        </p:nvSpPr>
        <p:spPr>
          <a:ln/>
        </p:spPr>
      </p:sp>
      <p:sp>
        <p:nvSpPr>
          <p:cNvPr id="90115" name="Notes Placeholder 2"/>
          <p:cNvSpPr>
            <a:spLocks noGrp="1"/>
          </p:cNvSpPr>
          <p:nvPr>
            <p:ph type="body" idx="1"/>
          </p:nvPr>
        </p:nvSpPr>
        <p:spPr>
          <a:noFill/>
          <a:ln/>
        </p:spPr>
        <p:txBody>
          <a:bodyPr/>
          <a:lstStyle/>
          <a:p>
            <a:endParaRPr lang="ar-SA" smtClean="0">
              <a:latin typeface="Arial" pitchFamily="34" charset="0"/>
            </a:endParaRPr>
          </a:p>
        </p:txBody>
      </p:sp>
      <p:sp>
        <p:nvSpPr>
          <p:cNvPr id="90116" name="Slide Number Placeholder 3"/>
          <p:cNvSpPr>
            <a:spLocks noGrp="1"/>
          </p:cNvSpPr>
          <p:nvPr>
            <p:ph type="sldNum" sz="quarter" idx="5"/>
          </p:nvPr>
        </p:nvSpPr>
        <p:spPr>
          <a:noFill/>
        </p:spPr>
        <p:txBody>
          <a:bodyPr/>
          <a:lstStyle/>
          <a:p>
            <a:fld id="{3E74E3C2-2127-4A27-98E9-550057D51659}" type="slidenum">
              <a:rPr lang="en-US" smtClean="0">
                <a:latin typeface="Arial" pitchFamily="34" charset="0"/>
              </a:rPr>
              <a:pPr/>
              <a:t>31</a:t>
            </a:fld>
            <a:endParaRPr lang="en-US" smtClean="0">
              <a:latin typeface="Arial" pitchFamily="34"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Slide Image Placeholder 1"/>
          <p:cNvSpPr>
            <a:spLocks noGrp="1" noRot="1" noChangeAspect="1" noTextEdit="1"/>
          </p:cNvSpPr>
          <p:nvPr>
            <p:ph type="sldImg"/>
          </p:nvPr>
        </p:nvSpPr>
        <p:spPr>
          <a:ln/>
        </p:spPr>
      </p:sp>
      <p:sp>
        <p:nvSpPr>
          <p:cNvPr id="91139" name="Notes Placeholder 2"/>
          <p:cNvSpPr>
            <a:spLocks noGrp="1"/>
          </p:cNvSpPr>
          <p:nvPr>
            <p:ph type="body" idx="1"/>
          </p:nvPr>
        </p:nvSpPr>
        <p:spPr>
          <a:noFill/>
          <a:ln/>
        </p:spPr>
        <p:txBody>
          <a:bodyPr/>
          <a:lstStyle/>
          <a:p>
            <a:endParaRPr lang="ar-SA" smtClean="0">
              <a:latin typeface="Arial" pitchFamily="34" charset="0"/>
            </a:endParaRPr>
          </a:p>
        </p:txBody>
      </p:sp>
      <p:sp>
        <p:nvSpPr>
          <p:cNvPr id="91140" name="Slide Number Placeholder 3"/>
          <p:cNvSpPr>
            <a:spLocks noGrp="1"/>
          </p:cNvSpPr>
          <p:nvPr>
            <p:ph type="sldNum" sz="quarter" idx="5"/>
          </p:nvPr>
        </p:nvSpPr>
        <p:spPr>
          <a:noFill/>
        </p:spPr>
        <p:txBody>
          <a:bodyPr/>
          <a:lstStyle/>
          <a:p>
            <a:fld id="{352B45EC-C732-4F34-AB7C-E8CAC1A8F1EA}" type="slidenum">
              <a:rPr lang="en-US" smtClean="0">
                <a:latin typeface="Arial" pitchFamily="34" charset="0"/>
              </a:rPr>
              <a:pPr/>
              <a:t>32</a:t>
            </a:fld>
            <a:endParaRPr lang="en-US" smtClean="0">
              <a:latin typeface="Arial" pitchFamily="34"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Slide Image Placeholder 1"/>
          <p:cNvSpPr>
            <a:spLocks noGrp="1" noRot="1" noChangeAspect="1" noTextEdit="1"/>
          </p:cNvSpPr>
          <p:nvPr>
            <p:ph type="sldImg"/>
          </p:nvPr>
        </p:nvSpPr>
        <p:spPr>
          <a:ln/>
        </p:spPr>
      </p:sp>
      <p:sp>
        <p:nvSpPr>
          <p:cNvPr id="92163" name="Notes Placeholder 2"/>
          <p:cNvSpPr>
            <a:spLocks noGrp="1"/>
          </p:cNvSpPr>
          <p:nvPr>
            <p:ph type="body" idx="1"/>
          </p:nvPr>
        </p:nvSpPr>
        <p:spPr>
          <a:noFill/>
          <a:ln/>
        </p:spPr>
        <p:txBody>
          <a:bodyPr/>
          <a:lstStyle/>
          <a:p>
            <a:endParaRPr lang="ar-SA" smtClean="0">
              <a:latin typeface="Arial" pitchFamily="34" charset="0"/>
            </a:endParaRPr>
          </a:p>
        </p:txBody>
      </p:sp>
      <p:sp>
        <p:nvSpPr>
          <p:cNvPr id="92164" name="Slide Number Placeholder 3"/>
          <p:cNvSpPr>
            <a:spLocks noGrp="1"/>
          </p:cNvSpPr>
          <p:nvPr>
            <p:ph type="sldNum" sz="quarter" idx="5"/>
          </p:nvPr>
        </p:nvSpPr>
        <p:spPr>
          <a:noFill/>
        </p:spPr>
        <p:txBody>
          <a:bodyPr/>
          <a:lstStyle/>
          <a:p>
            <a:fld id="{60A74484-459B-4EFF-B9AE-194BC44080DD}" type="slidenum">
              <a:rPr lang="en-US" smtClean="0">
                <a:latin typeface="Arial" pitchFamily="34" charset="0"/>
              </a:rPr>
              <a:pPr/>
              <a:t>33</a:t>
            </a:fld>
            <a:endParaRPr lang="en-US" smtClean="0">
              <a:latin typeface="Arial" pitchFamily="34"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Slide Image Placeholder 1"/>
          <p:cNvSpPr>
            <a:spLocks noGrp="1" noRot="1" noChangeAspect="1" noTextEdit="1"/>
          </p:cNvSpPr>
          <p:nvPr>
            <p:ph type="sldImg"/>
          </p:nvPr>
        </p:nvSpPr>
        <p:spPr>
          <a:ln/>
        </p:spPr>
      </p:sp>
      <p:sp>
        <p:nvSpPr>
          <p:cNvPr id="95235" name="Notes Placeholder 2"/>
          <p:cNvSpPr>
            <a:spLocks noGrp="1"/>
          </p:cNvSpPr>
          <p:nvPr>
            <p:ph type="body" idx="1"/>
          </p:nvPr>
        </p:nvSpPr>
        <p:spPr>
          <a:noFill/>
          <a:ln/>
        </p:spPr>
        <p:txBody>
          <a:bodyPr/>
          <a:lstStyle/>
          <a:p>
            <a:endParaRPr lang="ar-SA" smtClean="0">
              <a:latin typeface="Arial" pitchFamily="34" charset="0"/>
            </a:endParaRPr>
          </a:p>
        </p:txBody>
      </p:sp>
      <p:sp>
        <p:nvSpPr>
          <p:cNvPr id="95236" name="Slide Number Placeholder 3"/>
          <p:cNvSpPr>
            <a:spLocks noGrp="1"/>
          </p:cNvSpPr>
          <p:nvPr>
            <p:ph type="sldNum" sz="quarter" idx="5"/>
          </p:nvPr>
        </p:nvSpPr>
        <p:spPr>
          <a:noFill/>
        </p:spPr>
        <p:txBody>
          <a:bodyPr/>
          <a:lstStyle/>
          <a:p>
            <a:fld id="{25938A15-57DD-4B72-8667-1AFDB211015D}" type="slidenum">
              <a:rPr lang="en-US" smtClean="0">
                <a:latin typeface="Arial" pitchFamily="34" charset="0"/>
              </a:rPr>
              <a:pPr/>
              <a:t>35</a:t>
            </a:fld>
            <a:endParaRPr lang="en-US" smtClean="0">
              <a:latin typeface="Arial"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Rot="1" noChangeAspect="1" noChangeArrowheads="1" noTextEdit="1"/>
          </p:cNvSpPr>
          <p:nvPr>
            <p:ph type="sldImg"/>
          </p:nvPr>
        </p:nvSpPr>
        <p:spPr>
          <a:xfrm>
            <a:off x="1152525" y="692150"/>
            <a:ext cx="4554538" cy="3416300"/>
          </a:xfrm>
          <a:ln/>
        </p:spPr>
      </p:sp>
      <p:sp>
        <p:nvSpPr>
          <p:cNvPr id="26627" name="Rectangle 3"/>
          <p:cNvSpPr>
            <a:spLocks noGrp="1" noChangeArrowheads="1"/>
          </p:cNvSpPr>
          <p:nvPr>
            <p:ph type="body" idx="1"/>
          </p:nvPr>
        </p:nvSpPr>
        <p:spPr>
          <a:xfrm>
            <a:off x="914400" y="4343400"/>
            <a:ext cx="5029200" cy="4114800"/>
          </a:xfrm>
          <a:noFill/>
          <a:ln/>
        </p:spPr>
        <p:txBody>
          <a:bodyPr/>
          <a:lstStyle/>
          <a:p>
            <a:pPr eaLnBrk="1" hangingPunct="1"/>
            <a:r>
              <a:rPr lang="en-US" altLang="zh-CN" smtClean="0">
                <a:latin typeface="Arial" pitchFamily="34" charset="0"/>
              </a:rPr>
              <a:t>abstraction: a concept or idea not associated with any specific instance. virtual in C++, after declaration, it’s the responsibility of the programmer to implement a class to instantiate the object of the declaration</a:t>
            </a:r>
          </a:p>
          <a:p>
            <a:pPr eaLnBrk="1" hangingPunct="1"/>
            <a:endParaRPr lang="en-US" altLang="zh-CN" smtClean="0">
              <a:latin typeface="Arial" pitchFamily="34" charset="0"/>
            </a:endParaRPr>
          </a:p>
          <a:p>
            <a:pPr eaLnBrk="1" hangingPunct="1"/>
            <a:endParaRPr lang="zh-CN" altLang="zh-CN" smtClean="0">
              <a:latin typeface="Arial" pitchFamily="34"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Rectangle 7"/>
          <p:cNvSpPr>
            <a:spLocks noGrp="1" noChangeArrowheads="1"/>
          </p:cNvSpPr>
          <p:nvPr>
            <p:ph type="sldNum" sz="quarter" idx="5"/>
          </p:nvPr>
        </p:nvSpPr>
        <p:spPr>
          <a:noFill/>
        </p:spPr>
        <p:txBody>
          <a:bodyPr/>
          <a:lstStyle/>
          <a:p>
            <a:fld id="{B0A6508D-8120-4DB7-B583-BD5B23D18831}" type="slidenum">
              <a:rPr lang="en-US" smtClean="0"/>
              <a:pPr/>
              <a:t>45</a:t>
            </a:fld>
            <a:endParaRPr lang="en-US" smtClean="0"/>
          </a:p>
        </p:txBody>
      </p:sp>
      <p:sp>
        <p:nvSpPr>
          <p:cNvPr id="159747" name="Rectangle 2"/>
          <p:cNvSpPr>
            <a:spLocks noGrp="1" noRot="1" noChangeAspect="1" noChangeArrowheads="1" noTextEdit="1"/>
          </p:cNvSpPr>
          <p:nvPr>
            <p:ph type="sldImg"/>
          </p:nvPr>
        </p:nvSpPr>
        <p:spPr>
          <a:ln/>
        </p:spPr>
      </p:sp>
      <p:sp>
        <p:nvSpPr>
          <p:cNvPr id="159748" name="Rectangle 3"/>
          <p:cNvSpPr>
            <a:spLocks noGrp="1" noChangeArrowheads="1"/>
          </p:cNvSpPr>
          <p:nvPr>
            <p:ph type="body" idx="1"/>
          </p:nvPr>
        </p:nvSpPr>
        <p:spPr>
          <a:noFill/>
          <a:ln/>
        </p:spPr>
        <p:txBody>
          <a:bodyPr/>
          <a:lstStyle/>
          <a:p>
            <a:r>
              <a:rPr lang="en-US" smtClean="0"/>
              <a:t>See pr7-09.cpp</a:t>
            </a:r>
          </a:p>
          <a:p>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0" name="Rectangle 7"/>
          <p:cNvSpPr>
            <a:spLocks noGrp="1" noChangeArrowheads="1"/>
          </p:cNvSpPr>
          <p:nvPr>
            <p:ph type="sldNum" sz="quarter" idx="5"/>
          </p:nvPr>
        </p:nvSpPr>
        <p:spPr>
          <a:noFill/>
        </p:spPr>
        <p:txBody>
          <a:bodyPr/>
          <a:lstStyle/>
          <a:p>
            <a:fld id="{0997FF0B-8424-4F21-9E8F-CEA8AE1BE969}" type="slidenum">
              <a:rPr lang="en-US" smtClean="0"/>
              <a:pPr/>
              <a:t>46</a:t>
            </a:fld>
            <a:endParaRPr lang="en-US" smtClean="0"/>
          </a:p>
        </p:txBody>
      </p:sp>
      <p:sp>
        <p:nvSpPr>
          <p:cNvPr id="160771" name="Rectangle 2"/>
          <p:cNvSpPr>
            <a:spLocks noGrp="1" noRot="1" noChangeAspect="1" noChangeArrowheads="1" noTextEdit="1"/>
          </p:cNvSpPr>
          <p:nvPr>
            <p:ph type="sldImg"/>
          </p:nvPr>
        </p:nvSpPr>
        <p:spPr>
          <a:ln/>
        </p:spPr>
      </p:sp>
      <p:sp>
        <p:nvSpPr>
          <p:cNvPr id="160772" name="Rectangle 3"/>
          <p:cNvSpPr>
            <a:spLocks noGrp="1" noChangeArrowheads="1"/>
          </p:cNvSpPr>
          <p:nvPr>
            <p:ph type="body" idx="1"/>
          </p:nvPr>
        </p:nvSpPr>
        <p:spPr>
          <a:noFill/>
          <a:ln/>
        </p:spPr>
        <p:txBody>
          <a:bodyPr/>
          <a:lstStyle/>
          <a:p>
            <a:r>
              <a:rPr lang="en-US" smtClean="0"/>
              <a:t> </a:t>
            </a: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Rectangle 7"/>
          <p:cNvSpPr>
            <a:spLocks noGrp="1" noChangeArrowheads="1"/>
          </p:cNvSpPr>
          <p:nvPr>
            <p:ph type="sldNum" sz="quarter" idx="5"/>
          </p:nvPr>
        </p:nvSpPr>
        <p:spPr>
          <a:noFill/>
        </p:spPr>
        <p:txBody>
          <a:bodyPr/>
          <a:lstStyle/>
          <a:p>
            <a:fld id="{AC1BC2BB-9B09-4CC4-B462-B9CE6878C365}" type="slidenum">
              <a:rPr lang="en-US" smtClean="0"/>
              <a:pPr/>
              <a:t>47</a:t>
            </a:fld>
            <a:endParaRPr lang="en-US" smtClean="0"/>
          </a:p>
        </p:txBody>
      </p:sp>
      <p:sp>
        <p:nvSpPr>
          <p:cNvPr id="161795" name="Rectangle 1026"/>
          <p:cNvSpPr>
            <a:spLocks noGrp="1" noRot="1" noChangeAspect="1" noChangeArrowheads="1" noTextEdit="1"/>
          </p:cNvSpPr>
          <p:nvPr>
            <p:ph type="sldImg"/>
          </p:nvPr>
        </p:nvSpPr>
        <p:spPr>
          <a:ln/>
        </p:spPr>
      </p:sp>
      <p:sp>
        <p:nvSpPr>
          <p:cNvPr id="161796" name="Rectangle 1027"/>
          <p:cNvSpPr>
            <a:spLocks noGrp="1" noChangeArrowheads="1"/>
          </p:cNvSpPr>
          <p:nvPr>
            <p:ph type="body" idx="1"/>
          </p:nvPr>
        </p:nvSpPr>
        <p:spPr>
          <a:noFill/>
          <a:ln/>
        </p:spPr>
        <p:txBody>
          <a:bodyPr/>
          <a:lstStyle/>
          <a:p>
            <a:r>
              <a:rPr lang="en-US" smtClean="0"/>
              <a:t>See pr7-10.cpp</a:t>
            </a: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25954" name="Text Box 1"/>
          <p:cNvSpPr txBox="1">
            <a:spLocks noChangeArrowheads="1"/>
          </p:cNvSpPr>
          <p:nvPr/>
        </p:nvSpPr>
        <p:spPr bwMode="auto">
          <a:xfrm>
            <a:off x="1143000" y="695325"/>
            <a:ext cx="4572000" cy="3429000"/>
          </a:xfrm>
          <a:prstGeom prst="rect">
            <a:avLst/>
          </a:prstGeom>
          <a:solidFill>
            <a:srgbClr val="FFFFFF"/>
          </a:solidFill>
          <a:ln w="9360">
            <a:solidFill>
              <a:srgbClr val="000000"/>
            </a:solidFill>
            <a:miter lim="800000"/>
            <a:headEnd/>
            <a:tailEnd/>
          </a:ln>
        </p:spPr>
        <p:txBody>
          <a:bodyPr wrap="none" anchor="ctr"/>
          <a:lstStyle>
            <a:lvl1pPr eaLnBrk="0" hangingPunct="0">
              <a:defRPr>
                <a:solidFill>
                  <a:schemeClr val="bg1"/>
                </a:solidFill>
                <a:latin typeface="Arial" pitchFamily="34" charset="0"/>
                <a:cs typeface="Arial" pitchFamily="34" charset="0"/>
              </a:defRPr>
            </a:lvl1pPr>
            <a:lvl2pPr marL="742950" indent="-285750" eaLnBrk="0" hangingPunct="0">
              <a:defRPr>
                <a:solidFill>
                  <a:schemeClr val="bg1"/>
                </a:solidFill>
                <a:latin typeface="Arial" pitchFamily="34" charset="0"/>
                <a:cs typeface="Arial" pitchFamily="34" charset="0"/>
              </a:defRPr>
            </a:lvl2pPr>
            <a:lvl3pPr marL="1143000" indent="-228600" eaLnBrk="0" hangingPunct="0">
              <a:defRPr>
                <a:solidFill>
                  <a:schemeClr val="bg1"/>
                </a:solidFill>
                <a:latin typeface="Arial" pitchFamily="34" charset="0"/>
                <a:cs typeface="Arial" pitchFamily="34" charset="0"/>
              </a:defRPr>
            </a:lvl3pPr>
            <a:lvl4pPr marL="1600200" indent="-228600" eaLnBrk="0" hangingPunct="0">
              <a:defRPr>
                <a:solidFill>
                  <a:schemeClr val="bg1"/>
                </a:solidFill>
                <a:latin typeface="Arial" pitchFamily="34" charset="0"/>
                <a:cs typeface="Arial" pitchFamily="34" charset="0"/>
              </a:defRPr>
            </a:lvl4pPr>
            <a:lvl5pPr marL="2057400" indent="-228600" eaLnBrk="0" hangingPunct="0">
              <a:defRPr>
                <a:solidFill>
                  <a:schemeClr val="bg1"/>
                </a:solidFill>
                <a:latin typeface="Arial" pitchFamily="34" charset="0"/>
                <a:cs typeface="Arial" pitchFamily="34" charset="0"/>
              </a:defRPr>
            </a:lvl5pPr>
            <a:lvl6pPr marL="2514600" indent="-228600" defTabSz="457200" eaLnBrk="0" fontAlgn="base" hangingPunct="0">
              <a:spcBef>
                <a:spcPct val="0"/>
              </a:spcBef>
              <a:spcAft>
                <a:spcPct val="0"/>
              </a:spcAft>
              <a:buClr>
                <a:srgbClr val="000000"/>
              </a:buClr>
              <a:buSzPct val="100000"/>
              <a:buFont typeface="Arial" pitchFamily="34" charset="0"/>
              <a:defRPr>
                <a:solidFill>
                  <a:schemeClr val="bg1"/>
                </a:solidFill>
                <a:latin typeface="Arial" pitchFamily="34" charset="0"/>
                <a:cs typeface="Arial" pitchFamily="34" charset="0"/>
              </a:defRPr>
            </a:lvl6pPr>
            <a:lvl7pPr marL="2971800" indent="-228600" defTabSz="457200" eaLnBrk="0" fontAlgn="base" hangingPunct="0">
              <a:spcBef>
                <a:spcPct val="0"/>
              </a:spcBef>
              <a:spcAft>
                <a:spcPct val="0"/>
              </a:spcAft>
              <a:buClr>
                <a:srgbClr val="000000"/>
              </a:buClr>
              <a:buSzPct val="100000"/>
              <a:buFont typeface="Arial" pitchFamily="34" charset="0"/>
              <a:defRPr>
                <a:solidFill>
                  <a:schemeClr val="bg1"/>
                </a:solidFill>
                <a:latin typeface="Arial" pitchFamily="34" charset="0"/>
                <a:cs typeface="Arial" pitchFamily="34" charset="0"/>
              </a:defRPr>
            </a:lvl7pPr>
            <a:lvl8pPr marL="3429000" indent="-228600" defTabSz="457200" eaLnBrk="0" fontAlgn="base" hangingPunct="0">
              <a:spcBef>
                <a:spcPct val="0"/>
              </a:spcBef>
              <a:spcAft>
                <a:spcPct val="0"/>
              </a:spcAft>
              <a:buClr>
                <a:srgbClr val="000000"/>
              </a:buClr>
              <a:buSzPct val="100000"/>
              <a:buFont typeface="Arial" pitchFamily="34" charset="0"/>
              <a:defRPr>
                <a:solidFill>
                  <a:schemeClr val="bg1"/>
                </a:solidFill>
                <a:latin typeface="Arial" pitchFamily="34" charset="0"/>
                <a:cs typeface="Arial" pitchFamily="34" charset="0"/>
              </a:defRPr>
            </a:lvl8pPr>
            <a:lvl9pPr marL="3886200" indent="-228600" defTabSz="457200" eaLnBrk="0" fontAlgn="base" hangingPunct="0">
              <a:spcBef>
                <a:spcPct val="0"/>
              </a:spcBef>
              <a:spcAft>
                <a:spcPct val="0"/>
              </a:spcAft>
              <a:buClr>
                <a:srgbClr val="000000"/>
              </a:buClr>
              <a:buSzPct val="100000"/>
              <a:buFont typeface="Arial" pitchFamily="34" charset="0"/>
              <a:defRPr>
                <a:solidFill>
                  <a:schemeClr val="bg1"/>
                </a:solidFill>
                <a:latin typeface="Arial" pitchFamily="34" charset="0"/>
                <a:cs typeface="Arial" pitchFamily="34" charset="0"/>
              </a:defRPr>
            </a:lvl9pPr>
          </a:lstStyle>
          <a:p>
            <a:pPr eaLnBrk="1" hangingPunct="1"/>
            <a:endParaRPr lang="en-US"/>
          </a:p>
        </p:txBody>
      </p:sp>
      <p:sp>
        <p:nvSpPr>
          <p:cNvPr id="125955" name="Rectangle 2"/>
          <p:cNvSpPr>
            <a:spLocks noGrp="1" noChangeArrowheads="1"/>
          </p:cNvSpPr>
          <p:nvPr>
            <p:ph type="body"/>
          </p:nvPr>
        </p:nvSpPr>
        <p:spPr>
          <a:xfrm>
            <a:off x="685800" y="4343400"/>
            <a:ext cx="5483225" cy="41116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smtClean="0">
              <a:latin typeface="Times New Roman" pitchFamily="18"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Rot="1" noChangeAspect="1" noChangeArrowheads="1" noTextEdit="1"/>
          </p:cNvSpPr>
          <p:nvPr>
            <p:ph type="sldImg"/>
          </p:nvPr>
        </p:nvSpPr>
        <p:spPr>
          <a:xfrm>
            <a:off x="1152525" y="692150"/>
            <a:ext cx="4554538" cy="3416300"/>
          </a:xfrm>
          <a:ln/>
        </p:spPr>
      </p:sp>
      <p:sp>
        <p:nvSpPr>
          <p:cNvPr id="27651" name="Rectangle 3"/>
          <p:cNvSpPr>
            <a:spLocks noGrp="1" noChangeArrowheads="1"/>
          </p:cNvSpPr>
          <p:nvPr>
            <p:ph type="body" idx="1"/>
          </p:nvPr>
        </p:nvSpPr>
        <p:spPr>
          <a:xfrm>
            <a:off x="914400" y="4343400"/>
            <a:ext cx="5029200" cy="4114800"/>
          </a:xfrm>
          <a:noFill/>
          <a:ln/>
        </p:spPr>
        <p:txBody>
          <a:bodyPr/>
          <a:lstStyle/>
          <a:p>
            <a:pPr eaLnBrk="1" hangingPunct="1"/>
            <a:endParaRPr lang="zh-CN" altLang="zh-CN" smtClean="0">
              <a:latin typeface="Arial"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5C16333-706D-443F-AAFC-5C92C2FB9873}" type="slidenum">
              <a:rPr lang="en-US"/>
              <a:pPr/>
              <a:t>5</a:t>
            </a:fld>
            <a:endParaRPr lang="en-US"/>
          </a:p>
        </p:txBody>
      </p:sp>
      <p:sp>
        <p:nvSpPr>
          <p:cNvPr id="371714" name="Rectangle 2"/>
          <p:cNvSpPr>
            <a:spLocks noGrp="1" noRot="1" noChangeAspect="1" noChangeArrowheads="1" noTextEdit="1"/>
          </p:cNvSpPr>
          <p:nvPr>
            <p:ph type="sldImg"/>
          </p:nvPr>
        </p:nvSpPr>
        <p:spPr>
          <a:ln/>
        </p:spPr>
      </p:sp>
      <p:sp>
        <p:nvSpPr>
          <p:cNvPr id="371715" name="Rectangle 3"/>
          <p:cNvSpPr>
            <a:spLocks noGrp="1" noChangeArrowheads="1"/>
          </p:cNvSpPr>
          <p:nvPr>
            <p:ph type="body" idx="1"/>
          </p:nvPr>
        </p:nvSpPr>
        <p:spPr>
          <a:xfrm>
            <a:off x="914400" y="4343400"/>
            <a:ext cx="5029200" cy="4114800"/>
          </a:xfrm>
        </p:spPr>
        <p:txBody>
          <a:bodyPr/>
          <a:lstStyle/>
          <a:p>
            <a:endParaRPr lang="ar-SA"/>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幻灯片图像占位符 1"/>
          <p:cNvSpPr>
            <a:spLocks noGrp="1" noRot="1" noChangeAspect="1" noTextEdit="1"/>
          </p:cNvSpPr>
          <p:nvPr>
            <p:ph type="sldImg"/>
          </p:nvPr>
        </p:nvSpPr>
        <p:spPr>
          <a:ln/>
        </p:spPr>
      </p:sp>
      <p:sp>
        <p:nvSpPr>
          <p:cNvPr id="3" name="备注占位符 2"/>
          <p:cNvSpPr>
            <a:spLocks noGrp="1"/>
          </p:cNvSpPr>
          <p:nvPr>
            <p:ph type="body" idx="1"/>
          </p:nvPr>
        </p:nvSpPr>
        <p:spPr/>
        <p:txBody>
          <a:bodyPr>
            <a:normAutofit/>
          </a:bodyPr>
          <a:lstStyle/>
          <a:p>
            <a:pPr marL="228600" indent="-228600" eaLnBrk="1" hangingPunct="1">
              <a:lnSpc>
                <a:spcPct val="90000"/>
              </a:lnSpc>
              <a:buFontTx/>
              <a:buAutoNum type="arabicPeriod"/>
            </a:pPr>
            <a:r>
              <a:rPr lang="en-US" altLang="zh-CN" smtClean="0">
                <a:latin typeface="Arial" pitchFamily="34" charset="0"/>
              </a:rPr>
              <a:t>Aim of class: a) provide the programmer with a tool for creating new types that can be used as conveniently as the built-in types (like float) b) user-defined type</a:t>
            </a:r>
          </a:p>
          <a:p>
            <a:pPr marL="228600" indent="-228600" eaLnBrk="1" hangingPunct="1">
              <a:lnSpc>
                <a:spcPct val="90000"/>
              </a:lnSpc>
            </a:pPr>
            <a:r>
              <a:rPr lang="en-US" altLang="zh-CN" smtClean="0">
                <a:latin typeface="Arial" pitchFamily="34" charset="0"/>
              </a:rPr>
              <a:t>	why? Separate the incidental details of the implementation from the properties essential to the correct use of it</a:t>
            </a:r>
          </a:p>
          <a:p>
            <a:pPr marL="228600" indent="-228600" eaLnBrk="1" hangingPunct="1">
              <a:lnSpc>
                <a:spcPct val="90000"/>
              </a:lnSpc>
            </a:pPr>
            <a:endParaRPr lang="en-US" altLang="zh-CN" smtClean="0">
              <a:latin typeface="Arial" pitchFamily="34" charset="0"/>
            </a:endParaRPr>
          </a:p>
          <a:p>
            <a:pPr marL="228600" indent="-228600" eaLnBrk="1" hangingPunct="1">
              <a:lnSpc>
                <a:spcPct val="90000"/>
              </a:lnSpc>
            </a:pPr>
            <a:r>
              <a:rPr lang="en-US" altLang="zh-CN" smtClean="0">
                <a:latin typeface="Arial" pitchFamily="34" charset="0"/>
              </a:rPr>
              <a:t>2. Derived class, templates: organizing related classes that allow the programmer to take advantage of their relationships.</a:t>
            </a:r>
          </a:p>
          <a:p>
            <a:pPr marL="228600" indent="-228600" eaLnBrk="1" hangingPunct="1">
              <a:lnSpc>
                <a:spcPct val="90000"/>
              </a:lnSpc>
            </a:pPr>
            <a:r>
              <a:rPr lang="en-US" altLang="zh-CN" smtClean="0">
                <a:latin typeface="Arial" pitchFamily="34" charset="0"/>
              </a:rPr>
              <a:t>	</a:t>
            </a:r>
          </a:p>
        </p:txBody>
      </p:sp>
      <p:sp>
        <p:nvSpPr>
          <p:cNvPr id="28676" name="灯片编号占位符 3"/>
          <p:cNvSpPr>
            <a:spLocks noGrp="1"/>
          </p:cNvSpPr>
          <p:nvPr>
            <p:ph type="sldNum" sz="quarter" idx="5"/>
          </p:nvPr>
        </p:nvSpPr>
        <p:spPr>
          <a:noFill/>
        </p:spPr>
        <p:txBody>
          <a:bodyPr/>
          <a:lstStyle/>
          <a:p>
            <a:fld id="{760BF391-EFCD-4F6C-B82C-876DFDBCB6B7}" type="slidenum">
              <a:rPr lang="en-US" altLang="zh-CN"/>
              <a:pPr/>
              <a:t>6</a:t>
            </a:fld>
            <a:endParaRPr lang="en-US" altLang="zh-CN"/>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20834" name="Text Box 1"/>
          <p:cNvSpPr txBox="1">
            <a:spLocks noChangeArrowheads="1"/>
          </p:cNvSpPr>
          <p:nvPr/>
        </p:nvSpPr>
        <p:spPr bwMode="auto">
          <a:xfrm>
            <a:off x="1143000" y="695325"/>
            <a:ext cx="4572000" cy="3429000"/>
          </a:xfrm>
          <a:prstGeom prst="rect">
            <a:avLst/>
          </a:prstGeom>
          <a:solidFill>
            <a:srgbClr val="FFFFFF"/>
          </a:solidFill>
          <a:ln w="9360">
            <a:solidFill>
              <a:srgbClr val="000000"/>
            </a:solidFill>
            <a:miter lim="800000"/>
            <a:headEnd/>
            <a:tailEnd/>
          </a:ln>
        </p:spPr>
        <p:txBody>
          <a:bodyPr wrap="none" anchor="ctr"/>
          <a:lstStyle>
            <a:lvl1pPr eaLnBrk="0" hangingPunct="0">
              <a:defRPr>
                <a:solidFill>
                  <a:schemeClr val="bg1"/>
                </a:solidFill>
                <a:latin typeface="Arial" pitchFamily="34" charset="0"/>
                <a:cs typeface="Arial" pitchFamily="34" charset="0"/>
              </a:defRPr>
            </a:lvl1pPr>
            <a:lvl2pPr marL="742950" indent="-285750" eaLnBrk="0" hangingPunct="0">
              <a:defRPr>
                <a:solidFill>
                  <a:schemeClr val="bg1"/>
                </a:solidFill>
                <a:latin typeface="Arial" pitchFamily="34" charset="0"/>
                <a:cs typeface="Arial" pitchFamily="34" charset="0"/>
              </a:defRPr>
            </a:lvl2pPr>
            <a:lvl3pPr marL="1143000" indent="-228600" eaLnBrk="0" hangingPunct="0">
              <a:defRPr>
                <a:solidFill>
                  <a:schemeClr val="bg1"/>
                </a:solidFill>
                <a:latin typeface="Arial" pitchFamily="34" charset="0"/>
                <a:cs typeface="Arial" pitchFamily="34" charset="0"/>
              </a:defRPr>
            </a:lvl3pPr>
            <a:lvl4pPr marL="1600200" indent="-228600" eaLnBrk="0" hangingPunct="0">
              <a:defRPr>
                <a:solidFill>
                  <a:schemeClr val="bg1"/>
                </a:solidFill>
                <a:latin typeface="Arial" pitchFamily="34" charset="0"/>
                <a:cs typeface="Arial" pitchFamily="34" charset="0"/>
              </a:defRPr>
            </a:lvl4pPr>
            <a:lvl5pPr marL="2057400" indent="-228600" eaLnBrk="0" hangingPunct="0">
              <a:defRPr>
                <a:solidFill>
                  <a:schemeClr val="bg1"/>
                </a:solidFill>
                <a:latin typeface="Arial" pitchFamily="34" charset="0"/>
                <a:cs typeface="Arial" pitchFamily="34" charset="0"/>
              </a:defRPr>
            </a:lvl5pPr>
            <a:lvl6pPr marL="2514600" indent="-228600" defTabSz="457200" eaLnBrk="0" fontAlgn="base" hangingPunct="0">
              <a:spcBef>
                <a:spcPct val="0"/>
              </a:spcBef>
              <a:spcAft>
                <a:spcPct val="0"/>
              </a:spcAft>
              <a:buClr>
                <a:srgbClr val="000000"/>
              </a:buClr>
              <a:buSzPct val="100000"/>
              <a:buFont typeface="Arial" pitchFamily="34" charset="0"/>
              <a:defRPr>
                <a:solidFill>
                  <a:schemeClr val="bg1"/>
                </a:solidFill>
                <a:latin typeface="Arial" pitchFamily="34" charset="0"/>
                <a:cs typeface="Arial" pitchFamily="34" charset="0"/>
              </a:defRPr>
            </a:lvl6pPr>
            <a:lvl7pPr marL="2971800" indent="-228600" defTabSz="457200" eaLnBrk="0" fontAlgn="base" hangingPunct="0">
              <a:spcBef>
                <a:spcPct val="0"/>
              </a:spcBef>
              <a:spcAft>
                <a:spcPct val="0"/>
              </a:spcAft>
              <a:buClr>
                <a:srgbClr val="000000"/>
              </a:buClr>
              <a:buSzPct val="100000"/>
              <a:buFont typeface="Arial" pitchFamily="34" charset="0"/>
              <a:defRPr>
                <a:solidFill>
                  <a:schemeClr val="bg1"/>
                </a:solidFill>
                <a:latin typeface="Arial" pitchFamily="34" charset="0"/>
                <a:cs typeface="Arial" pitchFamily="34" charset="0"/>
              </a:defRPr>
            </a:lvl7pPr>
            <a:lvl8pPr marL="3429000" indent="-228600" defTabSz="457200" eaLnBrk="0" fontAlgn="base" hangingPunct="0">
              <a:spcBef>
                <a:spcPct val="0"/>
              </a:spcBef>
              <a:spcAft>
                <a:spcPct val="0"/>
              </a:spcAft>
              <a:buClr>
                <a:srgbClr val="000000"/>
              </a:buClr>
              <a:buSzPct val="100000"/>
              <a:buFont typeface="Arial" pitchFamily="34" charset="0"/>
              <a:defRPr>
                <a:solidFill>
                  <a:schemeClr val="bg1"/>
                </a:solidFill>
                <a:latin typeface="Arial" pitchFamily="34" charset="0"/>
                <a:cs typeface="Arial" pitchFamily="34" charset="0"/>
              </a:defRPr>
            </a:lvl8pPr>
            <a:lvl9pPr marL="3886200" indent="-228600" defTabSz="457200" eaLnBrk="0" fontAlgn="base" hangingPunct="0">
              <a:spcBef>
                <a:spcPct val="0"/>
              </a:spcBef>
              <a:spcAft>
                <a:spcPct val="0"/>
              </a:spcAft>
              <a:buClr>
                <a:srgbClr val="000000"/>
              </a:buClr>
              <a:buSzPct val="100000"/>
              <a:buFont typeface="Arial" pitchFamily="34" charset="0"/>
              <a:defRPr>
                <a:solidFill>
                  <a:schemeClr val="bg1"/>
                </a:solidFill>
                <a:latin typeface="Arial" pitchFamily="34" charset="0"/>
                <a:cs typeface="Arial" pitchFamily="34" charset="0"/>
              </a:defRPr>
            </a:lvl9pPr>
          </a:lstStyle>
          <a:p>
            <a:pPr eaLnBrk="1" hangingPunct="1"/>
            <a:endParaRPr lang="en-US" dirty="0"/>
          </a:p>
        </p:txBody>
      </p:sp>
      <p:sp>
        <p:nvSpPr>
          <p:cNvPr id="120835" name="Rectangle 2"/>
          <p:cNvSpPr>
            <a:spLocks noGrp="1" noChangeArrowheads="1"/>
          </p:cNvSpPr>
          <p:nvPr>
            <p:ph type="body"/>
          </p:nvPr>
        </p:nvSpPr>
        <p:spPr>
          <a:xfrm>
            <a:off x="685800" y="4343400"/>
            <a:ext cx="5483225" cy="41116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dirty="0" smtClean="0">
              <a:latin typeface="Times New Roman" pitchFamily="18"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20834" name="Text Box 1"/>
          <p:cNvSpPr txBox="1">
            <a:spLocks noChangeArrowheads="1"/>
          </p:cNvSpPr>
          <p:nvPr/>
        </p:nvSpPr>
        <p:spPr bwMode="auto">
          <a:xfrm>
            <a:off x="1143000" y="695325"/>
            <a:ext cx="4572000" cy="3429000"/>
          </a:xfrm>
          <a:prstGeom prst="rect">
            <a:avLst/>
          </a:prstGeom>
          <a:solidFill>
            <a:srgbClr val="FFFFFF"/>
          </a:solidFill>
          <a:ln w="9360">
            <a:solidFill>
              <a:srgbClr val="000000"/>
            </a:solidFill>
            <a:miter lim="800000"/>
            <a:headEnd/>
            <a:tailEnd/>
          </a:ln>
        </p:spPr>
        <p:txBody>
          <a:bodyPr wrap="none" anchor="ctr"/>
          <a:lstStyle>
            <a:lvl1pPr eaLnBrk="0" hangingPunct="0">
              <a:defRPr>
                <a:solidFill>
                  <a:schemeClr val="bg1"/>
                </a:solidFill>
                <a:latin typeface="Arial" pitchFamily="34" charset="0"/>
                <a:cs typeface="Arial" pitchFamily="34" charset="0"/>
              </a:defRPr>
            </a:lvl1pPr>
            <a:lvl2pPr marL="742950" indent="-285750" eaLnBrk="0" hangingPunct="0">
              <a:defRPr>
                <a:solidFill>
                  <a:schemeClr val="bg1"/>
                </a:solidFill>
                <a:latin typeface="Arial" pitchFamily="34" charset="0"/>
                <a:cs typeface="Arial" pitchFamily="34" charset="0"/>
              </a:defRPr>
            </a:lvl2pPr>
            <a:lvl3pPr marL="1143000" indent="-228600" eaLnBrk="0" hangingPunct="0">
              <a:defRPr>
                <a:solidFill>
                  <a:schemeClr val="bg1"/>
                </a:solidFill>
                <a:latin typeface="Arial" pitchFamily="34" charset="0"/>
                <a:cs typeface="Arial" pitchFamily="34" charset="0"/>
              </a:defRPr>
            </a:lvl3pPr>
            <a:lvl4pPr marL="1600200" indent="-228600" eaLnBrk="0" hangingPunct="0">
              <a:defRPr>
                <a:solidFill>
                  <a:schemeClr val="bg1"/>
                </a:solidFill>
                <a:latin typeface="Arial" pitchFamily="34" charset="0"/>
                <a:cs typeface="Arial" pitchFamily="34" charset="0"/>
              </a:defRPr>
            </a:lvl4pPr>
            <a:lvl5pPr marL="2057400" indent="-228600" eaLnBrk="0" hangingPunct="0">
              <a:defRPr>
                <a:solidFill>
                  <a:schemeClr val="bg1"/>
                </a:solidFill>
                <a:latin typeface="Arial" pitchFamily="34" charset="0"/>
                <a:cs typeface="Arial" pitchFamily="34" charset="0"/>
              </a:defRPr>
            </a:lvl5pPr>
            <a:lvl6pPr marL="2514600" indent="-228600" defTabSz="457200" eaLnBrk="0" fontAlgn="base" hangingPunct="0">
              <a:spcBef>
                <a:spcPct val="0"/>
              </a:spcBef>
              <a:spcAft>
                <a:spcPct val="0"/>
              </a:spcAft>
              <a:buClr>
                <a:srgbClr val="000000"/>
              </a:buClr>
              <a:buSzPct val="100000"/>
              <a:buFont typeface="Arial" pitchFamily="34" charset="0"/>
              <a:defRPr>
                <a:solidFill>
                  <a:schemeClr val="bg1"/>
                </a:solidFill>
                <a:latin typeface="Arial" pitchFamily="34" charset="0"/>
                <a:cs typeface="Arial" pitchFamily="34" charset="0"/>
              </a:defRPr>
            </a:lvl6pPr>
            <a:lvl7pPr marL="2971800" indent="-228600" defTabSz="457200" eaLnBrk="0" fontAlgn="base" hangingPunct="0">
              <a:spcBef>
                <a:spcPct val="0"/>
              </a:spcBef>
              <a:spcAft>
                <a:spcPct val="0"/>
              </a:spcAft>
              <a:buClr>
                <a:srgbClr val="000000"/>
              </a:buClr>
              <a:buSzPct val="100000"/>
              <a:buFont typeface="Arial" pitchFamily="34" charset="0"/>
              <a:defRPr>
                <a:solidFill>
                  <a:schemeClr val="bg1"/>
                </a:solidFill>
                <a:latin typeface="Arial" pitchFamily="34" charset="0"/>
                <a:cs typeface="Arial" pitchFamily="34" charset="0"/>
              </a:defRPr>
            </a:lvl7pPr>
            <a:lvl8pPr marL="3429000" indent="-228600" defTabSz="457200" eaLnBrk="0" fontAlgn="base" hangingPunct="0">
              <a:spcBef>
                <a:spcPct val="0"/>
              </a:spcBef>
              <a:spcAft>
                <a:spcPct val="0"/>
              </a:spcAft>
              <a:buClr>
                <a:srgbClr val="000000"/>
              </a:buClr>
              <a:buSzPct val="100000"/>
              <a:buFont typeface="Arial" pitchFamily="34" charset="0"/>
              <a:defRPr>
                <a:solidFill>
                  <a:schemeClr val="bg1"/>
                </a:solidFill>
                <a:latin typeface="Arial" pitchFamily="34" charset="0"/>
                <a:cs typeface="Arial" pitchFamily="34" charset="0"/>
              </a:defRPr>
            </a:lvl8pPr>
            <a:lvl9pPr marL="3886200" indent="-228600" defTabSz="457200" eaLnBrk="0" fontAlgn="base" hangingPunct="0">
              <a:spcBef>
                <a:spcPct val="0"/>
              </a:spcBef>
              <a:spcAft>
                <a:spcPct val="0"/>
              </a:spcAft>
              <a:buClr>
                <a:srgbClr val="000000"/>
              </a:buClr>
              <a:buSzPct val="100000"/>
              <a:buFont typeface="Arial" pitchFamily="34" charset="0"/>
              <a:defRPr>
                <a:solidFill>
                  <a:schemeClr val="bg1"/>
                </a:solidFill>
                <a:latin typeface="Arial" pitchFamily="34" charset="0"/>
                <a:cs typeface="Arial" pitchFamily="34" charset="0"/>
              </a:defRPr>
            </a:lvl9pPr>
          </a:lstStyle>
          <a:p>
            <a:pPr eaLnBrk="1" hangingPunct="1"/>
            <a:endParaRPr lang="en-US" dirty="0"/>
          </a:p>
        </p:txBody>
      </p:sp>
      <p:sp>
        <p:nvSpPr>
          <p:cNvPr id="120835" name="Rectangle 2"/>
          <p:cNvSpPr>
            <a:spLocks noGrp="1" noChangeArrowheads="1"/>
          </p:cNvSpPr>
          <p:nvPr>
            <p:ph type="body"/>
          </p:nvPr>
        </p:nvSpPr>
        <p:spPr>
          <a:xfrm>
            <a:off x="685800" y="4343400"/>
            <a:ext cx="5483225" cy="41116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dirty="0" smtClean="0">
              <a:latin typeface="Times New Roman" pitchFamily="18"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20834" name="Text Box 1"/>
          <p:cNvSpPr txBox="1">
            <a:spLocks noChangeArrowheads="1"/>
          </p:cNvSpPr>
          <p:nvPr/>
        </p:nvSpPr>
        <p:spPr bwMode="auto">
          <a:xfrm>
            <a:off x="1143000" y="695325"/>
            <a:ext cx="4572000" cy="3429000"/>
          </a:xfrm>
          <a:prstGeom prst="rect">
            <a:avLst/>
          </a:prstGeom>
          <a:solidFill>
            <a:srgbClr val="FFFFFF"/>
          </a:solidFill>
          <a:ln w="9360">
            <a:solidFill>
              <a:srgbClr val="000000"/>
            </a:solidFill>
            <a:miter lim="800000"/>
            <a:headEnd/>
            <a:tailEnd/>
          </a:ln>
        </p:spPr>
        <p:txBody>
          <a:bodyPr wrap="none" anchor="ctr"/>
          <a:lstStyle>
            <a:lvl1pPr eaLnBrk="0" hangingPunct="0">
              <a:defRPr>
                <a:solidFill>
                  <a:schemeClr val="bg1"/>
                </a:solidFill>
                <a:latin typeface="Arial" pitchFamily="34" charset="0"/>
                <a:cs typeface="Arial" pitchFamily="34" charset="0"/>
              </a:defRPr>
            </a:lvl1pPr>
            <a:lvl2pPr marL="742950" indent="-285750" eaLnBrk="0" hangingPunct="0">
              <a:defRPr>
                <a:solidFill>
                  <a:schemeClr val="bg1"/>
                </a:solidFill>
                <a:latin typeface="Arial" pitchFamily="34" charset="0"/>
                <a:cs typeface="Arial" pitchFamily="34" charset="0"/>
              </a:defRPr>
            </a:lvl2pPr>
            <a:lvl3pPr marL="1143000" indent="-228600" eaLnBrk="0" hangingPunct="0">
              <a:defRPr>
                <a:solidFill>
                  <a:schemeClr val="bg1"/>
                </a:solidFill>
                <a:latin typeface="Arial" pitchFamily="34" charset="0"/>
                <a:cs typeface="Arial" pitchFamily="34" charset="0"/>
              </a:defRPr>
            </a:lvl3pPr>
            <a:lvl4pPr marL="1600200" indent="-228600" eaLnBrk="0" hangingPunct="0">
              <a:defRPr>
                <a:solidFill>
                  <a:schemeClr val="bg1"/>
                </a:solidFill>
                <a:latin typeface="Arial" pitchFamily="34" charset="0"/>
                <a:cs typeface="Arial" pitchFamily="34" charset="0"/>
              </a:defRPr>
            </a:lvl4pPr>
            <a:lvl5pPr marL="2057400" indent="-228600" eaLnBrk="0" hangingPunct="0">
              <a:defRPr>
                <a:solidFill>
                  <a:schemeClr val="bg1"/>
                </a:solidFill>
                <a:latin typeface="Arial" pitchFamily="34" charset="0"/>
                <a:cs typeface="Arial" pitchFamily="34" charset="0"/>
              </a:defRPr>
            </a:lvl5pPr>
            <a:lvl6pPr marL="2514600" indent="-228600" defTabSz="457200" eaLnBrk="0" fontAlgn="base" hangingPunct="0">
              <a:spcBef>
                <a:spcPct val="0"/>
              </a:spcBef>
              <a:spcAft>
                <a:spcPct val="0"/>
              </a:spcAft>
              <a:buClr>
                <a:srgbClr val="000000"/>
              </a:buClr>
              <a:buSzPct val="100000"/>
              <a:buFont typeface="Arial" pitchFamily="34" charset="0"/>
              <a:defRPr>
                <a:solidFill>
                  <a:schemeClr val="bg1"/>
                </a:solidFill>
                <a:latin typeface="Arial" pitchFamily="34" charset="0"/>
                <a:cs typeface="Arial" pitchFamily="34" charset="0"/>
              </a:defRPr>
            </a:lvl6pPr>
            <a:lvl7pPr marL="2971800" indent="-228600" defTabSz="457200" eaLnBrk="0" fontAlgn="base" hangingPunct="0">
              <a:spcBef>
                <a:spcPct val="0"/>
              </a:spcBef>
              <a:spcAft>
                <a:spcPct val="0"/>
              </a:spcAft>
              <a:buClr>
                <a:srgbClr val="000000"/>
              </a:buClr>
              <a:buSzPct val="100000"/>
              <a:buFont typeface="Arial" pitchFamily="34" charset="0"/>
              <a:defRPr>
                <a:solidFill>
                  <a:schemeClr val="bg1"/>
                </a:solidFill>
                <a:latin typeface="Arial" pitchFamily="34" charset="0"/>
                <a:cs typeface="Arial" pitchFamily="34" charset="0"/>
              </a:defRPr>
            </a:lvl7pPr>
            <a:lvl8pPr marL="3429000" indent="-228600" defTabSz="457200" eaLnBrk="0" fontAlgn="base" hangingPunct="0">
              <a:spcBef>
                <a:spcPct val="0"/>
              </a:spcBef>
              <a:spcAft>
                <a:spcPct val="0"/>
              </a:spcAft>
              <a:buClr>
                <a:srgbClr val="000000"/>
              </a:buClr>
              <a:buSzPct val="100000"/>
              <a:buFont typeface="Arial" pitchFamily="34" charset="0"/>
              <a:defRPr>
                <a:solidFill>
                  <a:schemeClr val="bg1"/>
                </a:solidFill>
                <a:latin typeface="Arial" pitchFamily="34" charset="0"/>
                <a:cs typeface="Arial" pitchFamily="34" charset="0"/>
              </a:defRPr>
            </a:lvl8pPr>
            <a:lvl9pPr marL="3886200" indent="-228600" defTabSz="457200" eaLnBrk="0" fontAlgn="base" hangingPunct="0">
              <a:spcBef>
                <a:spcPct val="0"/>
              </a:spcBef>
              <a:spcAft>
                <a:spcPct val="0"/>
              </a:spcAft>
              <a:buClr>
                <a:srgbClr val="000000"/>
              </a:buClr>
              <a:buSzPct val="100000"/>
              <a:buFont typeface="Arial" pitchFamily="34" charset="0"/>
              <a:defRPr>
                <a:solidFill>
                  <a:schemeClr val="bg1"/>
                </a:solidFill>
                <a:latin typeface="Arial" pitchFamily="34" charset="0"/>
                <a:cs typeface="Arial" pitchFamily="34" charset="0"/>
              </a:defRPr>
            </a:lvl9pPr>
          </a:lstStyle>
          <a:p>
            <a:pPr eaLnBrk="1" hangingPunct="1"/>
            <a:endParaRPr lang="en-US" dirty="0"/>
          </a:p>
        </p:txBody>
      </p:sp>
      <p:sp>
        <p:nvSpPr>
          <p:cNvPr id="120835" name="Rectangle 2"/>
          <p:cNvSpPr>
            <a:spLocks noGrp="1" noChangeArrowheads="1"/>
          </p:cNvSpPr>
          <p:nvPr>
            <p:ph type="body"/>
          </p:nvPr>
        </p:nvSpPr>
        <p:spPr>
          <a:xfrm>
            <a:off x="685800" y="4343400"/>
            <a:ext cx="5483225" cy="41116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dirty="0" smtClean="0">
              <a:latin typeface="Times New Roman" pitchFamily="18"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a:ln/>
        </p:spPr>
      </p:sp>
      <p:sp>
        <p:nvSpPr>
          <p:cNvPr id="66563" name="Notes Placeholder 2"/>
          <p:cNvSpPr>
            <a:spLocks noGrp="1"/>
          </p:cNvSpPr>
          <p:nvPr>
            <p:ph type="body" idx="1"/>
          </p:nvPr>
        </p:nvSpPr>
        <p:spPr>
          <a:noFill/>
          <a:ln/>
        </p:spPr>
        <p:txBody>
          <a:bodyPr/>
          <a:lstStyle/>
          <a:p>
            <a:endParaRPr lang="ar-SA" smtClean="0">
              <a:latin typeface="Arial" pitchFamily="34" charset="0"/>
            </a:endParaRPr>
          </a:p>
        </p:txBody>
      </p:sp>
      <p:sp>
        <p:nvSpPr>
          <p:cNvPr id="66564" name="Slide Number Placeholder 3"/>
          <p:cNvSpPr>
            <a:spLocks noGrp="1"/>
          </p:cNvSpPr>
          <p:nvPr>
            <p:ph type="sldNum" sz="quarter" idx="5"/>
          </p:nvPr>
        </p:nvSpPr>
        <p:spPr>
          <a:noFill/>
        </p:spPr>
        <p:txBody>
          <a:bodyPr/>
          <a:lstStyle/>
          <a:p>
            <a:fld id="{B11E90BF-50E4-4211-893C-A11B72D6A56F}" type="slidenum">
              <a:rPr lang="en-US" smtClean="0">
                <a:latin typeface="Arial" pitchFamily="34" charset="0"/>
              </a:rPr>
              <a:pPr/>
              <a:t>10</a:t>
            </a:fld>
            <a:endParaRPr lang="en-US" smtClean="0">
              <a:latin typeface="Arial"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28E80666-FB37-4B36-9149-507F3B0178E3}" type="datetimeFigureOut">
              <a:rPr lang="en-US" smtClean="0"/>
              <a:pPr/>
              <a:t>1/29/2016</a:t>
            </a:fld>
            <a:endParaRPr lang="en-US"/>
          </a:p>
        </p:txBody>
      </p:sp>
      <p:sp>
        <p:nvSpPr>
          <p:cNvPr id="17" name="Footer Placeholder 16"/>
          <p:cNvSpPr>
            <a:spLocks noGrp="1"/>
          </p:cNvSpPr>
          <p:nvPr>
            <p:ph type="ftr" sz="quarter" idx="11"/>
          </p:nvPr>
        </p:nvSpPr>
        <p:spPr>
          <a:xfrm>
            <a:off x="5410200" y="4205288"/>
            <a:ext cx="1295400" cy="457200"/>
          </a:xfrm>
        </p:spPr>
        <p:txBody>
          <a:bodyPr/>
          <a:lstStyle/>
          <a:p>
            <a:endParaRPr lang="en-US"/>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D7E63A33-8271-4DD0-9C48-789913D7C115}"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8E80666-FB37-4B36-9149-507F3B0178E3}" type="datetimeFigureOut">
              <a:rPr lang="en-US" smtClean="0"/>
              <a:pPr/>
              <a:t>1/29/2016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E63A33-8271-4DD0-9C48-789913D7C11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8E80666-FB37-4B36-9149-507F3B0178E3}" type="datetimeFigureOut">
              <a:rPr lang="en-US" smtClean="0"/>
              <a:pPr/>
              <a:t>1/29/2016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E63A33-8271-4DD0-9C48-789913D7C11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8E80666-FB37-4B36-9149-507F3B0178E3}" type="datetimeFigureOut">
              <a:rPr lang="en-US" smtClean="0"/>
              <a:pPr/>
              <a:t>1/29/2016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E63A33-8271-4DD0-9C48-789913D7C11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28E80666-FB37-4B36-9149-507F3B0178E3}" type="datetimeFigureOut">
              <a:rPr lang="en-US" smtClean="0"/>
              <a:pPr/>
              <a:t>1/29/2016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E63A33-8271-4DD0-9C48-789913D7C115}"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8E80666-FB37-4B36-9149-507F3B0178E3}" type="datetimeFigureOut">
              <a:rPr lang="en-US" smtClean="0"/>
              <a:pPr/>
              <a:t>1/29/2016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E63A33-8271-4DD0-9C48-789913D7C11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28E80666-FB37-4B36-9149-507F3B0178E3}" type="datetimeFigureOut">
              <a:rPr lang="en-US" smtClean="0"/>
              <a:pPr/>
              <a:t>1/29/2016</a:t>
            </a:fld>
            <a:endParaRPr lang="en-US"/>
          </a:p>
        </p:txBody>
      </p:sp>
      <p:sp>
        <p:nvSpPr>
          <p:cNvPr id="27" name="Slide Number Placeholder 26"/>
          <p:cNvSpPr>
            <a:spLocks noGrp="1"/>
          </p:cNvSpPr>
          <p:nvPr>
            <p:ph type="sldNum" sz="quarter" idx="11"/>
          </p:nvPr>
        </p:nvSpPr>
        <p:spPr/>
        <p:txBody>
          <a:bodyPr rtlCol="0"/>
          <a:lstStyle/>
          <a:p>
            <a:fld id="{D7E63A33-8271-4DD0-9C48-789913D7C115}" type="slidenum">
              <a:rPr lang="en-US" smtClean="0"/>
              <a:pPr/>
              <a:t>‹#›</a:t>
            </a:fld>
            <a:endParaRPr lang="en-US"/>
          </a:p>
        </p:txBody>
      </p:sp>
      <p:sp>
        <p:nvSpPr>
          <p:cNvPr id="28" name="Footer Placeholder 27"/>
          <p:cNvSpPr>
            <a:spLocks noGrp="1"/>
          </p:cNvSpPr>
          <p:nvPr>
            <p:ph type="ftr" sz="quarter" idx="12"/>
          </p:nvPr>
        </p:nvSpPr>
        <p:spPr/>
        <p:txBody>
          <a:bodyPr rtlCol="0"/>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28E80666-FB37-4B36-9149-507F3B0178E3}" type="datetimeFigureOut">
              <a:rPr lang="en-US" smtClean="0"/>
              <a:pPr/>
              <a:t>1/29/2016</a:t>
            </a:fld>
            <a:endParaRPr lang="en-US"/>
          </a:p>
        </p:txBody>
      </p:sp>
      <p:sp>
        <p:nvSpPr>
          <p:cNvPr id="4" name="Footer Placeholder 3"/>
          <p:cNvSpPr>
            <a:spLocks noGrp="1"/>
          </p:cNvSpPr>
          <p:nvPr>
            <p:ph type="ftr" sz="quarter" idx="11"/>
          </p:nvPr>
        </p:nvSpPr>
        <p:spPr>
          <a:xfrm>
            <a:off x="5257800" y="612648"/>
            <a:ext cx="1325880" cy="457200"/>
          </a:xfrm>
        </p:spPr>
        <p:txBody>
          <a:bodyPr/>
          <a:lstStyle/>
          <a:p>
            <a:endParaRPr lang="en-US"/>
          </a:p>
        </p:txBody>
      </p:sp>
      <p:sp>
        <p:nvSpPr>
          <p:cNvPr id="5" name="Slide Number Placeholder 4"/>
          <p:cNvSpPr>
            <a:spLocks noGrp="1"/>
          </p:cNvSpPr>
          <p:nvPr>
            <p:ph type="sldNum" sz="quarter" idx="12"/>
          </p:nvPr>
        </p:nvSpPr>
        <p:spPr>
          <a:xfrm>
            <a:off x="8174736" y="2272"/>
            <a:ext cx="762000" cy="365760"/>
          </a:xfrm>
        </p:spPr>
        <p:txBody>
          <a:bodyPr/>
          <a:lstStyle/>
          <a:p>
            <a:fld id="{D7E63A33-8271-4DD0-9C48-789913D7C11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8E80666-FB37-4B36-9149-507F3B0178E3}" type="datetimeFigureOut">
              <a:rPr lang="en-US" smtClean="0"/>
              <a:pPr/>
              <a:t>1/29/2016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7E63A33-8271-4DD0-9C48-789913D7C11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8E80666-FB37-4B36-9149-507F3B0178E3}" type="datetimeFigureOut">
              <a:rPr lang="en-US" smtClean="0"/>
              <a:pPr/>
              <a:t>1/29/2016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E63A33-8271-4DD0-9C48-789913D7C11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28E80666-FB37-4B36-9149-507F3B0178E3}" type="datetimeFigureOut">
              <a:rPr lang="en-US" smtClean="0"/>
              <a:pPr/>
              <a:t>1/29/2016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E63A33-8271-4DD0-9C48-789913D7C115}"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28E80666-FB37-4B36-9149-507F3B0178E3}" type="datetimeFigureOut">
              <a:rPr lang="en-US" smtClean="0"/>
              <a:pPr/>
              <a:t>1/29/2016</a:t>
            </a:fld>
            <a:endParaRPr lang="en-US" dirty="0"/>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US" dirty="0"/>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D7E63A33-8271-4DD0-9C48-789913D7C115}"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985" r:id="rId1"/>
    <p:sldLayoutId id="2147483986" r:id="rId2"/>
    <p:sldLayoutId id="2147483987" r:id="rId3"/>
    <p:sldLayoutId id="2147483988" r:id="rId4"/>
    <p:sldLayoutId id="2147483989" r:id="rId5"/>
    <p:sldLayoutId id="2147483990" r:id="rId6"/>
    <p:sldLayoutId id="2147483991" r:id="rId7"/>
    <p:sldLayoutId id="2147483992" r:id="rId8"/>
    <p:sldLayoutId id="2147483993" r:id="rId9"/>
    <p:sldLayoutId id="2147483994" r:id="rId10"/>
    <p:sldLayoutId id="2147483995" r:id="rId11"/>
  </p:sldLayoutIdLst>
  <p:txStyles>
    <p:titleStyle>
      <a:lvl1pPr algn="l" rtl="1" eaLnBrk="1" latinLnBrk="0" hangingPunct="1">
        <a:spcBef>
          <a:spcPct val="0"/>
        </a:spcBef>
        <a:buNone/>
        <a:defRPr kumimoji="0" sz="4000" kern="1200">
          <a:solidFill>
            <a:schemeClr val="tx2"/>
          </a:solidFill>
          <a:latin typeface="+mj-lt"/>
          <a:ea typeface="+mj-ea"/>
          <a:cs typeface="+mj-cs"/>
        </a:defRPr>
      </a:lvl1pPr>
    </p:titleStyle>
    <p:bodyStyle>
      <a:lvl1pPr marL="365760" indent="-256032" algn="r" rtl="1"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r" rtl="1"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r" rtl="1"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r" rtl="1"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r" rtl="1"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r" rtl="1"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r" rtl="1"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r" rtl="1"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r" rtl="1"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6.xml"/><Relationship Id="rId1" Type="http://schemas.openxmlformats.org/officeDocument/2006/relationships/tags" Target="../tags/tag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4.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5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179512" y="260648"/>
            <a:ext cx="8458200" cy="1470025"/>
          </a:xfrm>
        </p:spPr>
        <p:txBody>
          <a:bodyPr>
            <a:normAutofit/>
          </a:bodyPr>
          <a:lstStyle/>
          <a:p>
            <a:pPr algn="l" rtl="0"/>
            <a:r>
              <a:rPr lang="en-GB" dirty="0" smtClean="0">
                <a:latin typeface="Times New Roman" pitchFamily="18" charset="0"/>
                <a:cs typeface="Times New Roman" pitchFamily="18" charset="0"/>
              </a:rPr>
              <a:t>CS1201:</a:t>
            </a:r>
            <a:br>
              <a:rPr lang="en-GB" dirty="0" smtClean="0">
                <a:latin typeface="Times New Roman" pitchFamily="18" charset="0"/>
                <a:cs typeface="Times New Roman" pitchFamily="18" charset="0"/>
              </a:rPr>
            </a:br>
            <a:r>
              <a:rPr lang="en-GB" dirty="0" smtClean="0">
                <a:latin typeface="Times New Roman" pitchFamily="18" charset="0"/>
                <a:cs typeface="Times New Roman" pitchFamily="18" charset="0"/>
              </a:rPr>
              <a:t> Programming Language 2</a:t>
            </a:r>
            <a:endParaRPr lang="en-GB" dirty="0"/>
          </a:p>
        </p:txBody>
      </p:sp>
      <p:sp>
        <p:nvSpPr>
          <p:cNvPr id="4" name="Subtitle 3"/>
          <p:cNvSpPr>
            <a:spLocks noGrp="1"/>
          </p:cNvSpPr>
          <p:nvPr>
            <p:ph type="subTitle" idx="1"/>
          </p:nvPr>
        </p:nvSpPr>
        <p:spPr>
          <a:xfrm>
            <a:off x="457200" y="3899938"/>
            <a:ext cx="6275040" cy="1752600"/>
          </a:xfrm>
        </p:spPr>
        <p:txBody>
          <a:bodyPr>
            <a:normAutofit/>
          </a:bodyPr>
          <a:lstStyle/>
          <a:p>
            <a:pPr algn="l" rtl="0"/>
            <a:r>
              <a:rPr lang="en-GB" sz="4400" dirty="0" smtClean="0"/>
              <a:t>Classes and objects</a:t>
            </a:r>
            <a:endParaRPr lang="ar-SA" sz="4400" dirty="0"/>
          </a:p>
        </p:txBody>
      </p:sp>
    </p:spTree>
    <p:extLst>
      <p:ext uri="{BB962C8B-B14F-4D97-AF65-F5344CB8AC3E}">
        <p14:creationId xmlns:p14="http://schemas.microsoft.com/office/powerpoint/2010/main" val="31451573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467544" y="548680"/>
            <a:ext cx="8229600" cy="1066800"/>
          </a:xfrm>
        </p:spPr>
        <p:txBody>
          <a:bodyPr>
            <a:normAutofit/>
          </a:bodyPr>
          <a:lstStyle/>
          <a:p>
            <a:pPr algn="ctr" rtl="0" eaLnBrk="1" hangingPunct="1"/>
            <a:r>
              <a:rPr lang="en-US" sz="3600" dirty="0">
                <a:effectLst>
                  <a:outerShdw blurRad="38100" dist="38100" dir="2700000" algn="tl">
                    <a:srgbClr val="C0C0C0"/>
                  </a:outerShdw>
                </a:effectLst>
                <a:latin typeface="Arial" charset="0"/>
                <a:ea typeface="宋体" charset="-122"/>
                <a:cs typeface="+mn-cs"/>
              </a:rPr>
              <a:t>Classes</a:t>
            </a:r>
          </a:p>
        </p:txBody>
      </p:sp>
      <p:sp>
        <p:nvSpPr>
          <p:cNvPr id="19459" name="Rectangle 3"/>
          <p:cNvSpPr>
            <a:spLocks noGrp="1" noChangeArrowheads="1"/>
          </p:cNvSpPr>
          <p:nvPr>
            <p:ph idx="1"/>
          </p:nvPr>
        </p:nvSpPr>
        <p:spPr/>
        <p:txBody>
          <a:bodyPr/>
          <a:lstStyle/>
          <a:p>
            <a:pPr algn="l" rtl="0" eaLnBrk="1" hangingPunct="1"/>
            <a:r>
              <a:rPr lang="en-US" dirty="0" smtClean="0"/>
              <a:t>Class definition:</a:t>
            </a:r>
          </a:p>
          <a:p>
            <a:pPr lvl="1" algn="l" rtl="0" eaLnBrk="1" hangingPunct="1"/>
            <a:r>
              <a:rPr lang="en-US" dirty="0" smtClean="0"/>
              <a:t>Defines a data type; no memory is allocated</a:t>
            </a:r>
          </a:p>
          <a:p>
            <a:pPr lvl="1" algn="l" rtl="0" eaLnBrk="1" hangingPunct="1"/>
            <a:r>
              <a:rPr lang="en-US" dirty="0" smtClean="0"/>
              <a:t>Don’t forget the semicolon after the closing brace</a:t>
            </a:r>
          </a:p>
          <a:p>
            <a:pPr lvl="1" algn="l" rtl="0"/>
            <a:r>
              <a:rPr lang="en-US" dirty="0" smtClean="0"/>
              <a:t>Each containing </a:t>
            </a:r>
            <a:r>
              <a:rPr lang="en-US" dirty="0" smtClean="0">
                <a:solidFill>
                  <a:schemeClr val="accent1"/>
                </a:solidFill>
              </a:rPr>
              <a:t>data members</a:t>
            </a:r>
            <a:r>
              <a:rPr lang="en-US" dirty="0" smtClean="0"/>
              <a:t> and </a:t>
            </a:r>
            <a:r>
              <a:rPr lang="en-US" dirty="0" smtClean="0">
                <a:solidFill>
                  <a:schemeClr val="accent1"/>
                </a:solidFill>
              </a:rPr>
              <a:t>member functions</a:t>
            </a:r>
            <a:r>
              <a:rPr lang="en-US" dirty="0" smtClean="0"/>
              <a:t>.</a:t>
            </a:r>
          </a:p>
          <a:p>
            <a:pPr marL="411480" lvl="1" indent="0" algn="l" rtl="0">
              <a:buNone/>
            </a:pPr>
            <a:endParaRPr lang="en-US" dirty="0" smtClean="0"/>
          </a:p>
          <a:p>
            <a:pPr algn="l" rtl="0" eaLnBrk="1" hangingPunct="1"/>
            <a:r>
              <a:rPr lang="en-US" dirty="0" smtClean="0"/>
              <a:t>Syntax:</a:t>
            </a:r>
          </a:p>
        </p:txBody>
      </p:sp>
      <p:pic>
        <p:nvPicPr>
          <p:cNvPr id="19461" name="Picture 8"/>
          <p:cNvPicPr>
            <a:picLocks noChangeAspect="1" noChangeArrowheads="1"/>
          </p:cNvPicPr>
          <p:nvPr/>
        </p:nvPicPr>
        <p:blipFill>
          <a:blip r:embed="rId3" cstate="print"/>
          <a:srcRect/>
          <a:stretch>
            <a:fillRect/>
          </a:stretch>
        </p:blipFill>
        <p:spPr bwMode="auto">
          <a:xfrm>
            <a:off x="3851920" y="5229944"/>
            <a:ext cx="3124200" cy="1295400"/>
          </a:xfrm>
          <a:prstGeom prst="rect">
            <a:avLst/>
          </a:prstGeom>
          <a:noFill/>
          <a:ln w="9525">
            <a:noFill/>
            <a:miter lim="800000"/>
            <a:headEnd/>
            <a:tailEnd/>
          </a:ln>
        </p:spPr>
      </p:pic>
    </p:spTree>
    <p:extLst>
      <p:ext uri="{BB962C8B-B14F-4D97-AF65-F5344CB8AC3E}">
        <p14:creationId xmlns:p14="http://schemas.microsoft.com/office/powerpoint/2010/main" val="27855673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2"/>
          <p:cNvSpPr>
            <a:spLocks noGrp="1" noChangeArrowheads="1"/>
          </p:cNvSpPr>
          <p:nvPr>
            <p:ph type="title"/>
          </p:nvPr>
        </p:nvSpPr>
        <p:spPr>
          <a:xfrm>
            <a:off x="533400" y="404664"/>
            <a:ext cx="8229600" cy="715962"/>
          </a:xfrm>
        </p:spPr>
        <p:txBody>
          <a:bodyPr>
            <a:normAutofit/>
          </a:bodyPr>
          <a:lstStyle/>
          <a:p>
            <a:pPr algn="ctr" rtl="0" eaLnBrk="1" hangingPunct="1"/>
            <a:r>
              <a:rPr lang="en-US" altLang="zh-CN" sz="3600" dirty="0">
                <a:effectLst>
                  <a:outerShdw blurRad="38100" dist="38100" dir="2700000" algn="tl">
                    <a:srgbClr val="C0C0C0"/>
                  </a:outerShdw>
                </a:effectLst>
                <a:latin typeface="Arial" charset="0"/>
                <a:ea typeface="宋体" charset="-122"/>
                <a:cs typeface="+mn-cs"/>
              </a:rPr>
              <a:t>Define a Class Type</a:t>
            </a:r>
          </a:p>
        </p:txBody>
      </p:sp>
      <p:sp>
        <p:nvSpPr>
          <p:cNvPr id="8196" name="Rectangle 3"/>
          <p:cNvSpPr>
            <a:spLocks noGrp="1" noChangeArrowheads="1"/>
          </p:cNvSpPr>
          <p:nvPr>
            <p:ph idx="1"/>
          </p:nvPr>
        </p:nvSpPr>
        <p:spPr>
          <a:xfrm>
            <a:off x="304800" y="1676400"/>
            <a:ext cx="4038600" cy="4495800"/>
          </a:xfrm>
        </p:spPr>
        <p:style>
          <a:lnRef idx="1">
            <a:schemeClr val="accent4"/>
          </a:lnRef>
          <a:fillRef idx="2">
            <a:schemeClr val="accent4"/>
          </a:fillRef>
          <a:effectRef idx="1">
            <a:schemeClr val="accent4"/>
          </a:effectRef>
          <a:fontRef idx="minor">
            <a:schemeClr val="dk1"/>
          </a:fontRef>
        </p:style>
        <p:txBody>
          <a:bodyPr/>
          <a:lstStyle/>
          <a:p>
            <a:pPr algn="l" rtl="0" eaLnBrk="1" hangingPunct="1">
              <a:buFontTx/>
              <a:buNone/>
            </a:pPr>
            <a:endParaRPr lang="en-US" altLang="zh-CN" sz="2400" b="1" dirty="0" smtClean="0">
              <a:solidFill>
                <a:schemeClr val="accent2"/>
              </a:solidFill>
              <a:ea typeface="SimSun" pitchFamily="2" charset="-122"/>
            </a:endParaRPr>
          </a:p>
          <a:p>
            <a:pPr algn="l" rtl="0" eaLnBrk="1" hangingPunct="1">
              <a:buFontTx/>
              <a:buNone/>
            </a:pPr>
            <a:r>
              <a:rPr lang="en-US" altLang="zh-CN" sz="2400" b="1" dirty="0" smtClean="0">
                <a:solidFill>
                  <a:schemeClr val="accent2"/>
                </a:solidFill>
                <a:ea typeface="SimSun" pitchFamily="2" charset="-122"/>
              </a:rPr>
              <a:t>	</a:t>
            </a:r>
            <a:r>
              <a:rPr lang="en-US" altLang="zh-CN" sz="2400" b="1" dirty="0" smtClean="0">
                <a:solidFill>
                  <a:srgbClr val="0070C0"/>
                </a:solidFill>
                <a:latin typeface="Times New Roman" panose="02020603050405020304" pitchFamily="18" charset="0"/>
                <a:ea typeface="SimSun" pitchFamily="2" charset="-122"/>
                <a:cs typeface="Times New Roman" panose="02020603050405020304" pitchFamily="18" charset="0"/>
              </a:rPr>
              <a:t>class</a:t>
            </a:r>
            <a:r>
              <a:rPr lang="en-US" altLang="zh-CN" sz="2400" b="1" dirty="0" smtClean="0">
                <a:solidFill>
                  <a:schemeClr val="accent2"/>
                </a:solidFill>
                <a:latin typeface="Times New Roman" panose="02020603050405020304" pitchFamily="18" charset="0"/>
                <a:ea typeface="SimSun" pitchFamily="2" charset="-122"/>
                <a:cs typeface="Times New Roman" panose="02020603050405020304" pitchFamily="18" charset="0"/>
              </a:rPr>
              <a:t> </a:t>
            </a:r>
            <a:r>
              <a:rPr lang="en-US" altLang="zh-CN" sz="2400" i="1" dirty="0" err="1" smtClean="0">
                <a:solidFill>
                  <a:schemeClr val="tx1">
                    <a:lumMod val="95000"/>
                    <a:lumOff val="5000"/>
                  </a:schemeClr>
                </a:solidFill>
                <a:latin typeface="Times New Roman" panose="02020603050405020304" pitchFamily="18" charset="0"/>
                <a:ea typeface="SimSun" pitchFamily="2" charset="-122"/>
                <a:cs typeface="Times New Roman" panose="02020603050405020304" pitchFamily="18" charset="0"/>
              </a:rPr>
              <a:t>class_name</a:t>
            </a:r>
            <a:r>
              <a:rPr lang="en-US" altLang="zh-CN" sz="2400" dirty="0" smtClean="0">
                <a:solidFill>
                  <a:schemeClr val="accent2"/>
                </a:solidFill>
                <a:latin typeface="Times New Roman" panose="02020603050405020304" pitchFamily="18" charset="0"/>
                <a:ea typeface="SimSun" pitchFamily="2" charset="-122"/>
                <a:cs typeface="Times New Roman" panose="02020603050405020304" pitchFamily="18" charset="0"/>
              </a:rPr>
              <a:t> </a:t>
            </a:r>
          </a:p>
          <a:p>
            <a:pPr algn="l" rtl="0" eaLnBrk="1" hangingPunct="1">
              <a:buFontTx/>
              <a:buNone/>
            </a:pPr>
            <a:r>
              <a:rPr lang="en-US" altLang="zh-CN" sz="2400" b="1" dirty="0" smtClean="0">
                <a:solidFill>
                  <a:schemeClr val="accent2"/>
                </a:solidFill>
                <a:latin typeface="Times New Roman" panose="02020603050405020304" pitchFamily="18" charset="0"/>
                <a:ea typeface="SimSun" pitchFamily="2" charset="-122"/>
                <a:cs typeface="Times New Roman" panose="02020603050405020304" pitchFamily="18" charset="0"/>
              </a:rPr>
              <a:t>	</a:t>
            </a:r>
            <a:r>
              <a:rPr lang="en-US" altLang="zh-CN" sz="2400" b="1" dirty="0" smtClean="0">
                <a:solidFill>
                  <a:srgbClr val="0070C0"/>
                </a:solidFill>
                <a:latin typeface="Times New Roman" panose="02020603050405020304" pitchFamily="18" charset="0"/>
                <a:ea typeface="SimSun" pitchFamily="2" charset="-122"/>
                <a:cs typeface="Times New Roman" panose="02020603050405020304" pitchFamily="18" charset="0"/>
              </a:rPr>
              <a:t>{</a:t>
            </a:r>
            <a:r>
              <a:rPr lang="en-US" altLang="zh-CN" sz="2400" dirty="0" smtClean="0">
                <a:solidFill>
                  <a:schemeClr val="accent2"/>
                </a:solidFill>
                <a:latin typeface="Times New Roman" panose="02020603050405020304" pitchFamily="18" charset="0"/>
                <a:ea typeface="SimSun" pitchFamily="2" charset="-122"/>
                <a:cs typeface="Times New Roman" panose="02020603050405020304" pitchFamily="18" charset="0"/>
              </a:rPr>
              <a:t> </a:t>
            </a:r>
          </a:p>
          <a:p>
            <a:pPr algn="l" rtl="0" eaLnBrk="1" hangingPunct="1">
              <a:buFontTx/>
              <a:buNone/>
            </a:pPr>
            <a:r>
              <a:rPr lang="en-US" altLang="zh-CN" sz="2400" i="1" dirty="0" smtClean="0">
                <a:solidFill>
                  <a:schemeClr val="accent2"/>
                </a:solidFill>
                <a:latin typeface="Times New Roman" panose="02020603050405020304" pitchFamily="18" charset="0"/>
                <a:ea typeface="SimSun" pitchFamily="2" charset="-122"/>
                <a:cs typeface="Times New Roman" panose="02020603050405020304" pitchFamily="18" charset="0"/>
              </a:rPr>
              <a:t>		</a:t>
            </a:r>
            <a:r>
              <a:rPr lang="en-US" altLang="zh-CN" sz="2400" dirty="0" err="1" smtClean="0">
                <a:solidFill>
                  <a:srgbClr val="FF0000"/>
                </a:solidFill>
                <a:latin typeface="Times New Roman" pitchFamily="18" charset="0"/>
                <a:ea typeface="SimSun" pitchFamily="2" charset="-122"/>
                <a:cs typeface="Times New Roman" panose="02020603050405020304" pitchFamily="18" charset="0"/>
              </a:rPr>
              <a:t>permission_label</a:t>
            </a:r>
            <a:r>
              <a:rPr lang="en-US" altLang="zh-CN" sz="2400" dirty="0" smtClean="0">
                <a:solidFill>
                  <a:srgbClr val="FF0000"/>
                </a:solidFill>
                <a:latin typeface="Times New Roman" panose="02020603050405020304" pitchFamily="18" charset="0"/>
                <a:ea typeface="SimSun" pitchFamily="2" charset="-122"/>
                <a:cs typeface="Times New Roman" panose="02020603050405020304" pitchFamily="18" charset="0"/>
              </a:rPr>
              <a:t>:</a:t>
            </a:r>
            <a:r>
              <a:rPr lang="en-US" altLang="zh-CN" sz="2400" dirty="0" smtClean="0">
                <a:solidFill>
                  <a:schemeClr val="accent2"/>
                </a:solidFill>
                <a:latin typeface="Times New Roman" panose="02020603050405020304" pitchFamily="18" charset="0"/>
                <a:ea typeface="SimSun" pitchFamily="2" charset="-122"/>
                <a:cs typeface="Times New Roman" panose="02020603050405020304" pitchFamily="18" charset="0"/>
              </a:rPr>
              <a:t> </a:t>
            </a:r>
          </a:p>
          <a:p>
            <a:pPr algn="l" rtl="0" eaLnBrk="1" hangingPunct="1">
              <a:buFontTx/>
              <a:buNone/>
            </a:pPr>
            <a:r>
              <a:rPr lang="en-US" altLang="zh-CN" sz="2400" i="1" dirty="0" smtClean="0">
                <a:solidFill>
                  <a:schemeClr val="accent2"/>
                </a:solidFill>
                <a:latin typeface="Times New Roman" panose="02020603050405020304" pitchFamily="18" charset="0"/>
                <a:ea typeface="SimSun" pitchFamily="2" charset="-122"/>
                <a:cs typeface="Times New Roman" panose="02020603050405020304" pitchFamily="18" charset="0"/>
              </a:rPr>
              <a:t>		       </a:t>
            </a:r>
            <a:r>
              <a:rPr lang="en-US" altLang="zh-CN" sz="2400" i="1" dirty="0" smtClean="0">
                <a:solidFill>
                  <a:schemeClr val="tx1">
                    <a:lumMod val="95000"/>
                    <a:lumOff val="5000"/>
                  </a:schemeClr>
                </a:solidFill>
                <a:latin typeface="Times New Roman" panose="02020603050405020304" pitchFamily="18" charset="0"/>
                <a:ea typeface="SimSun" pitchFamily="2" charset="-122"/>
                <a:cs typeface="Times New Roman" panose="02020603050405020304" pitchFamily="18" charset="0"/>
              </a:rPr>
              <a:t>member</a:t>
            </a:r>
            <a:r>
              <a:rPr lang="en-US" altLang="zh-CN" sz="2400" b="1" dirty="0" smtClean="0">
                <a:solidFill>
                  <a:schemeClr val="tx1">
                    <a:lumMod val="95000"/>
                    <a:lumOff val="5000"/>
                  </a:schemeClr>
                </a:solidFill>
                <a:latin typeface="Times New Roman" panose="02020603050405020304" pitchFamily="18" charset="0"/>
                <a:ea typeface="SimSun" pitchFamily="2" charset="-122"/>
                <a:cs typeface="Times New Roman" panose="02020603050405020304" pitchFamily="18" charset="0"/>
              </a:rPr>
              <a:t>;</a:t>
            </a:r>
            <a:r>
              <a:rPr lang="en-US" altLang="zh-CN" sz="2400" dirty="0" smtClean="0">
                <a:solidFill>
                  <a:schemeClr val="accent2"/>
                </a:solidFill>
                <a:latin typeface="Times New Roman" panose="02020603050405020304" pitchFamily="18" charset="0"/>
                <a:ea typeface="SimSun" pitchFamily="2" charset="-122"/>
                <a:cs typeface="Times New Roman" panose="02020603050405020304" pitchFamily="18" charset="0"/>
              </a:rPr>
              <a:t> </a:t>
            </a:r>
          </a:p>
          <a:p>
            <a:pPr algn="l" rtl="0" eaLnBrk="1" hangingPunct="1">
              <a:buFontTx/>
              <a:buNone/>
            </a:pPr>
            <a:endParaRPr lang="en-US" altLang="zh-CN" sz="2400" dirty="0" smtClean="0">
              <a:solidFill>
                <a:schemeClr val="accent2"/>
              </a:solidFill>
              <a:latin typeface="Times New Roman" panose="02020603050405020304" pitchFamily="18" charset="0"/>
              <a:ea typeface="SimSun" pitchFamily="2" charset="-122"/>
              <a:cs typeface="Times New Roman" panose="02020603050405020304" pitchFamily="18" charset="0"/>
            </a:endParaRPr>
          </a:p>
          <a:p>
            <a:pPr algn="l" rtl="0" eaLnBrk="1" hangingPunct="1">
              <a:buFontTx/>
              <a:buNone/>
            </a:pPr>
            <a:r>
              <a:rPr lang="en-US" altLang="zh-CN" sz="2400" i="1" dirty="0" smtClean="0">
                <a:solidFill>
                  <a:schemeClr val="accent2"/>
                </a:solidFill>
                <a:latin typeface="Times New Roman" panose="02020603050405020304" pitchFamily="18" charset="0"/>
                <a:ea typeface="SimSun" pitchFamily="2" charset="-122"/>
                <a:cs typeface="Times New Roman" panose="02020603050405020304" pitchFamily="18" charset="0"/>
              </a:rPr>
              <a:t>		</a:t>
            </a:r>
            <a:r>
              <a:rPr lang="en-US" altLang="zh-CN" sz="2400" dirty="0" err="1" smtClean="0">
                <a:solidFill>
                  <a:srgbClr val="FF0000"/>
                </a:solidFill>
                <a:latin typeface="Times New Roman" pitchFamily="18" charset="0"/>
                <a:ea typeface="SimSun" pitchFamily="2" charset="-122"/>
                <a:cs typeface="Times New Roman" panose="02020603050405020304" pitchFamily="18" charset="0"/>
              </a:rPr>
              <a:t>permission_label</a:t>
            </a:r>
            <a:r>
              <a:rPr lang="en-US" altLang="zh-CN" sz="2400" dirty="0" smtClean="0">
                <a:solidFill>
                  <a:srgbClr val="FF0000"/>
                </a:solidFill>
                <a:latin typeface="Times New Roman" panose="02020603050405020304" pitchFamily="18" charset="0"/>
                <a:ea typeface="SimSun" pitchFamily="2" charset="-122"/>
                <a:cs typeface="Times New Roman" panose="02020603050405020304" pitchFamily="18" charset="0"/>
              </a:rPr>
              <a:t>:</a:t>
            </a:r>
            <a:r>
              <a:rPr lang="en-US" altLang="zh-CN" sz="2400" dirty="0" smtClean="0">
                <a:solidFill>
                  <a:schemeClr val="accent2"/>
                </a:solidFill>
                <a:latin typeface="Times New Roman" panose="02020603050405020304" pitchFamily="18" charset="0"/>
                <a:ea typeface="SimSun" pitchFamily="2" charset="-122"/>
                <a:cs typeface="Times New Roman" panose="02020603050405020304" pitchFamily="18" charset="0"/>
              </a:rPr>
              <a:t> </a:t>
            </a:r>
          </a:p>
          <a:p>
            <a:pPr algn="l" rtl="0" eaLnBrk="1" hangingPunct="1">
              <a:buFontTx/>
              <a:buNone/>
            </a:pPr>
            <a:r>
              <a:rPr lang="en-US" altLang="zh-CN" sz="2400" i="1" dirty="0" smtClean="0">
                <a:solidFill>
                  <a:schemeClr val="accent2"/>
                </a:solidFill>
                <a:latin typeface="Times New Roman" panose="02020603050405020304" pitchFamily="18" charset="0"/>
                <a:ea typeface="SimSun" pitchFamily="2" charset="-122"/>
                <a:cs typeface="Times New Roman" panose="02020603050405020304" pitchFamily="18" charset="0"/>
              </a:rPr>
              <a:t>		       </a:t>
            </a:r>
            <a:r>
              <a:rPr lang="en-US" altLang="zh-CN" sz="2400" i="1" dirty="0" smtClean="0">
                <a:solidFill>
                  <a:schemeClr val="tx1">
                    <a:lumMod val="95000"/>
                    <a:lumOff val="5000"/>
                  </a:schemeClr>
                </a:solidFill>
                <a:latin typeface="Times New Roman" panose="02020603050405020304" pitchFamily="18" charset="0"/>
                <a:ea typeface="SimSun" pitchFamily="2" charset="-122"/>
                <a:cs typeface="Times New Roman" panose="02020603050405020304" pitchFamily="18" charset="0"/>
              </a:rPr>
              <a:t>member</a:t>
            </a:r>
            <a:r>
              <a:rPr lang="en-US" altLang="zh-CN" sz="2400" b="1" dirty="0" smtClean="0">
                <a:solidFill>
                  <a:schemeClr val="tx1">
                    <a:lumMod val="95000"/>
                    <a:lumOff val="5000"/>
                  </a:schemeClr>
                </a:solidFill>
                <a:latin typeface="Times New Roman" panose="02020603050405020304" pitchFamily="18" charset="0"/>
                <a:ea typeface="SimSun" pitchFamily="2" charset="-122"/>
                <a:cs typeface="Times New Roman" panose="02020603050405020304" pitchFamily="18" charset="0"/>
              </a:rPr>
              <a:t>;</a:t>
            </a:r>
            <a:r>
              <a:rPr lang="en-US" altLang="zh-CN" sz="2400" b="1" dirty="0" smtClean="0">
                <a:solidFill>
                  <a:schemeClr val="accent2"/>
                </a:solidFill>
                <a:latin typeface="Times New Roman" panose="02020603050405020304" pitchFamily="18" charset="0"/>
                <a:ea typeface="SimSun" pitchFamily="2" charset="-122"/>
                <a:cs typeface="Times New Roman" panose="02020603050405020304" pitchFamily="18" charset="0"/>
              </a:rPr>
              <a:t> </a:t>
            </a:r>
          </a:p>
          <a:p>
            <a:pPr algn="l" rtl="0" eaLnBrk="1" hangingPunct="1">
              <a:buFontTx/>
              <a:buNone/>
            </a:pPr>
            <a:r>
              <a:rPr lang="en-US" altLang="zh-CN" sz="2400" b="1" dirty="0" smtClean="0">
                <a:solidFill>
                  <a:schemeClr val="accent2"/>
                </a:solidFill>
                <a:latin typeface="Times New Roman" panose="02020603050405020304" pitchFamily="18" charset="0"/>
                <a:ea typeface="SimSun" pitchFamily="2" charset="-122"/>
                <a:cs typeface="Times New Roman" panose="02020603050405020304" pitchFamily="18" charset="0"/>
              </a:rPr>
              <a:t>		... </a:t>
            </a:r>
          </a:p>
          <a:p>
            <a:pPr algn="l" rtl="0" eaLnBrk="1" hangingPunct="1">
              <a:buFontTx/>
              <a:buNone/>
            </a:pPr>
            <a:r>
              <a:rPr lang="en-US" altLang="zh-CN" sz="2400" b="1" dirty="0" smtClean="0">
                <a:solidFill>
                  <a:srgbClr val="0070C0"/>
                </a:solidFill>
                <a:latin typeface="Times New Roman" panose="02020603050405020304" pitchFamily="18" charset="0"/>
                <a:ea typeface="SimSun" pitchFamily="2" charset="-122"/>
                <a:cs typeface="Times New Roman" panose="02020603050405020304" pitchFamily="18" charset="0"/>
              </a:rPr>
              <a:t>	};</a:t>
            </a:r>
            <a:r>
              <a:rPr lang="en-US" altLang="zh-CN" sz="2400" dirty="0" smtClean="0">
                <a:solidFill>
                  <a:srgbClr val="0070C0"/>
                </a:solidFill>
                <a:latin typeface="Times New Roman" panose="02020603050405020304" pitchFamily="18" charset="0"/>
                <a:ea typeface="SimSun" pitchFamily="2" charset="-122"/>
                <a:cs typeface="Times New Roman" panose="02020603050405020304" pitchFamily="18" charset="0"/>
              </a:rPr>
              <a:t> </a:t>
            </a:r>
          </a:p>
        </p:txBody>
      </p:sp>
      <p:sp>
        <p:nvSpPr>
          <p:cNvPr id="28676" name="Rectangle 4"/>
          <p:cNvSpPr>
            <a:spLocks noChangeArrowheads="1"/>
          </p:cNvSpPr>
          <p:nvPr/>
        </p:nvSpPr>
        <p:spPr bwMode="auto">
          <a:xfrm>
            <a:off x="4932040" y="1600200"/>
            <a:ext cx="3830960" cy="4349080"/>
          </a:xfrm>
          <a:prstGeom prst="rect">
            <a:avLst/>
          </a:prstGeom>
          <a:ln>
            <a:headEnd/>
            <a:tailEnd/>
          </a:ln>
        </p:spPr>
        <p:style>
          <a:lnRef idx="1">
            <a:schemeClr val="accent4"/>
          </a:lnRef>
          <a:fillRef idx="2">
            <a:schemeClr val="accent4"/>
          </a:fillRef>
          <a:effectRef idx="1">
            <a:schemeClr val="accent4"/>
          </a:effectRef>
          <a:fontRef idx="minor">
            <a:schemeClr val="dk1"/>
          </a:fontRef>
        </p:style>
        <p:txBody>
          <a:bodyPr/>
          <a:lstStyle/>
          <a:p>
            <a:pPr marL="342900" indent="-342900" algn="l" rtl="0">
              <a:spcBef>
                <a:spcPct val="20000"/>
              </a:spcBef>
            </a:pPr>
            <a:r>
              <a:rPr lang="en-US" altLang="zh-CN" sz="2400" b="1" dirty="0">
                <a:solidFill>
                  <a:srgbClr val="0070C0"/>
                </a:solidFill>
                <a:latin typeface="Times New Roman" panose="02020603050405020304" pitchFamily="18" charset="0"/>
                <a:ea typeface="SimSun" pitchFamily="2" charset="-122"/>
                <a:cs typeface="Times New Roman" panose="02020603050405020304" pitchFamily="18" charset="0"/>
              </a:rPr>
              <a:t>class</a:t>
            </a:r>
            <a:r>
              <a:rPr lang="en-US" altLang="zh-CN" sz="2400" dirty="0">
                <a:solidFill>
                  <a:srgbClr val="0070C0"/>
                </a:solidFill>
                <a:latin typeface="Times New Roman" panose="02020603050405020304" pitchFamily="18" charset="0"/>
                <a:ea typeface="SimSun" pitchFamily="2" charset="-122"/>
                <a:cs typeface="Times New Roman" panose="02020603050405020304" pitchFamily="18" charset="0"/>
              </a:rPr>
              <a:t> </a:t>
            </a:r>
            <a:r>
              <a:rPr lang="en-US" altLang="zh-CN" sz="2400" dirty="0">
                <a:latin typeface="Times New Roman" panose="02020603050405020304" pitchFamily="18" charset="0"/>
                <a:ea typeface="SimSun" pitchFamily="2" charset="-122"/>
                <a:cs typeface="Times New Roman" panose="02020603050405020304" pitchFamily="18" charset="0"/>
              </a:rPr>
              <a:t>Rectangle</a:t>
            </a:r>
          </a:p>
          <a:p>
            <a:pPr marL="342900" indent="-342900" algn="l" rtl="0">
              <a:spcBef>
                <a:spcPct val="20000"/>
              </a:spcBef>
            </a:pPr>
            <a:r>
              <a:rPr lang="en-US" altLang="zh-CN" sz="2400" dirty="0">
                <a:solidFill>
                  <a:srgbClr val="0070C0"/>
                </a:solidFill>
                <a:latin typeface="Times New Roman" panose="02020603050405020304" pitchFamily="18" charset="0"/>
                <a:ea typeface="SimSun" pitchFamily="2" charset="-122"/>
                <a:cs typeface="Times New Roman" panose="02020603050405020304" pitchFamily="18" charset="0"/>
              </a:rPr>
              <a:t>{</a:t>
            </a:r>
          </a:p>
          <a:p>
            <a:pPr marL="342900" indent="-342900" algn="l" rtl="0">
              <a:spcBef>
                <a:spcPct val="20000"/>
              </a:spcBef>
            </a:pPr>
            <a:r>
              <a:rPr lang="en-US" altLang="zh-CN" sz="2400" dirty="0">
                <a:solidFill>
                  <a:srgbClr val="FF0000"/>
                </a:solidFill>
                <a:latin typeface="Times New Roman" panose="02020603050405020304" pitchFamily="18" charset="0"/>
                <a:ea typeface="SimSun" pitchFamily="2" charset="-122"/>
                <a:cs typeface="Times New Roman" panose="02020603050405020304" pitchFamily="18" charset="0"/>
              </a:rPr>
              <a:t>	private:</a:t>
            </a:r>
          </a:p>
          <a:p>
            <a:pPr marL="342900" indent="-342900" algn="l" rtl="0">
              <a:spcBef>
                <a:spcPct val="20000"/>
              </a:spcBef>
            </a:pPr>
            <a:r>
              <a:rPr lang="en-US" altLang="zh-CN" sz="2400" dirty="0">
                <a:latin typeface="Times New Roman" panose="02020603050405020304" pitchFamily="18" charset="0"/>
                <a:ea typeface="SimSun" pitchFamily="2" charset="-122"/>
                <a:cs typeface="Times New Roman" panose="02020603050405020304" pitchFamily="18" charset="0"/>
              </a:rPr>
              <a:t>	   </a:t>
            </a:r>
            <a:r>
              <a:rPr lang="en-US" altLang="zh-CN" sz="2400" dirty="0" smtClean="0">
                <a:latin typeface="Times New Roman" panose="02020603050405020304" pitchFamily="18" charset="0"/>
                <a:ea typeface="SimSun" pitchFamily="2" charset="-122"/>
                <a:cs typeface="Times New Roman" panose="02020603050405020304" pitchFamily="18" charset="0"/>
              </a:rPr>
              <a:t>float </a:t>
            </a:r>
            <a:r>
              <a:rPr lang="en-US" altLang="zh-CN" sz="2400" dirty="0">
                <a:latin typeface="Times New Roman" panose="02020603050405020304" pitchFamily="18" charset="0"/>
                <a:ea typeface="SimSun" pitchFamily="2" charset="-122"/>
                <a:cs typeface="Times New Roman" panose="02020603050405020304" pitchFamily="18" charset="0"/>
              </a:rPr>
              <a:t>width;</a:t>
            </a:r>
          </a:p>
          <a:p>
            <a:pPr marL="342900" indent="-342900" algn="l" rtl="0">
              <a:spcBef>
                <a:spcPct val="20000"/>
              </a:spcBef>
            </a:pPr>
            <a:r>
              <a:rPr lang="en-US" altLang="zh-CN" sz="2400" dirty="0">
                <a:latin typeface="Times New Roman" panose="02020603050405020304" pitchFamily="18" charset="0"/>
                <a:ea typeface="SimSun" pitchFamily="2" charset="-122"/>
                <a:cs typeface="Times New Roman" panose="02020603050405020304" pitchFamily="18" charset="0"/>
              </a:rPr>
              <a:t>	   </a:t>
            </a:r>
            <a:r>
              <a:rPr lang="en-US" altLang="zh-CN" sz="2400" dirty="0" smtClean="0">
                <a:latin typeface="Times New Roman" panose="02020603050405020304" pitchFamily="18" charset="0"/>
                <a:ea typeface="SimSun" pitchFamily="2" charset="-122"/>
                <a:cs typeface="Times New Roman" panose="02020603050405020304" pitchFamily="18" charset="0"/>
              </a:rPr>
              <a:t>float length</a:t>
            </a:r>
            <a:r>
              <a:rPr lang="en-US" altLang="zh-CN" sz="2400" dirty="0">
                <a:latin typeface="Times New Roman" panose="02020603050405020304" pitchFamily="18" charset="0"/>
                <a:ea typeface="SimSun" pitchFamily="2" charset="-122"/>
                <a:cs typeface="Times New Roman" panose="02020603050405020304" pitchFamily="18" charset="0"/>
              </a:rPr>
              <a:t>;</a:t>
            </a:r>
          </a:p>
          <a:p>
            <a:pPr marL="342900" indent="-342900" algn="l" rtl="0">
              <a:spcBef>
                <a:spcPct val="20000"/>
              </a:spcBef>
            </a:pPr>
            <a:r>
              <a:rPr lang="en-US" altLang="zh-CN" sz="2400" dirty="0">
                <a:latin typeface="Times New Roman" panose="02020603050405020304" pitchFamily="18" charset="0"/>
                <a:ea typeface="SimSun" pitchFamily="2" charset="-122"/>
                <a:cs typeface="Times New Roman" panose="02020603050405020304" pitchFamily="18" charset="0"/>
              </a:rPr>
              <a:t>	</a:t>
            </a:r>
            <a:r>
              <a:rPr lang="en-US" altLang="zh-CN" sz="2400" dirty="0">
                <a:solidFill>
                  <a:srgbClr val="FF0000"/>
                </a:solidFill>
                <a:latin typeface="Times New Roman" panose="02020603050405020304" pitchFamily="18" charset="0"/>
                <a:ea typeface="SimSun" pitchFamily="2" charset="-122"/>
                <a:cs typeface="Times New Roman" panose="02020603050405020304" pitchFamily="18" charset="0"/>
              </a:rPr>
              <a:t>public:</a:t>
            </a:r>
          </a:p>
          <a:p>
            <a:pPr marL="342900" indent="-342900" algn="l" rtl="0">
              <a:spcBef>
                <a:spcPct val="20000"/>
              </a:spcBef>
            </a:pPr>
            <a:r>
              <a:rPr lang="en-US" altLang="zh-CN" sz="2400" dirty="0">
                <a:latin typeface="Times New Roman" panose="02020603050405020304" pitchFamily="18" charset="0"/>
                <a:ea typeface="SimSun" pitchFamily="2" charset="-122"/>
                <a:cs typeface="Times New Roman" panose="02020603050405020304" pitchFamily="18" charset="0"/>
              </a:rPr>
              <a:t>	   void </a:t>
            </a:r>
            <a:r>
              <a:rPr lang="en-US" altLang="zh-CN" sz="2400" dirty="0" err="1" smtClean="0">
                <a:latin typeface="Times New Roman" panose="02020603050405020304" pitchFamily="18" charset="0"/>
                <a:ea typeface="SimSun" pitchFamily="2" charset="-122"/>
                <a:cs typeface="Times New Roman" panose="02020603050405020304" pitchFamily="18" charset="0"/>
              </a:rPr>
              <a:t>setWidth</a:t>
            </a:r>
            <a:r>
              <a:rPr lang="en-US" altLang="zh-CN" sz="2400" dirty="0" smtClean="0">
                <a:latin typeface="Times New Roman" panose="02020603050405020304" pitchFamily="18" charset="0"/>
                <a:ea typeface="SimSun" pitchFamily="2" charset="-122"/>
                <a:cs typeface="Times New Roman" panose="02020603050405020304" pitchFamily="18" charset="0"/>
              </a:rPr>
              <a:t>(float w);</a:t>
            </a:r>
          </a:p>
          <a:p>
            <a:pPr marL="342900" indent="-342900" algn="l" rtl="0">
              <a:spcBef>
                <a:spcPct val="20000"/>
              </a:spcBef>
            </a:pPr>
            <a:r>
              <a:rPr lang="en-US" altLang="zh-CN" sz="2400" dirty="0" smtClean="0">
                <a:latin typeface="Times New Roman" panose="02020603050405020304" pitchFamily="18" charset="0"/>
                <a:ea typeface="SimSun" pitchFamily="2" charset="-122"/>
                <a:cs typeface="Times New Roman" panose="02020603050405020304" pitchFamily="18" charset="0"/>
              </a:rPr>
              <a:t>	   void </a:t>
            </a:r>
            <a:r>
              <a:rPr lang="en-US" altLang="zh-CN" sz="2400" dirty="0" err="1" smtClean="0">
                <a:latin typeface="Times New Roman" panose="02020603050405020304" pitchFamily="18" charset="0"/>
                <a:ea typeface="SimSun" pitchFamily="2" charset="-122"/>
                <a:cs typeface="Times New Roman" panose="02020603050405020304" pitchFamily="18" charset="0"/>
              </a:rPr>
              <a:t>setLength</a:t>
            </a:r>
            <a:r>
              <a:rPr lang="en-US" altLang="zh-CN" sz="2400" dirty="0" smtClean="0">
                <a:latin typeface="Times New Roman" panose="02020603050405020304" pitchFamily="18" charset="0"/>
                <a:ea typeface="SimSun" pitchFamily="2" charset="-122"/>
                <a:cs typeface="Times New Roman" panose="02020603050405020304" pitchFamily="18" charset="0"/>
              </a:rPr>
              <a:t>(float  l);</a:t>
            </a:r>
            <a:endParaRPr lang="en-US" altLang="zh-CN" sz="2400" dirty="0">
              <a:latin typeface="Times New Roman" panose="02020603050405020304" pitchFamily="18" charset="0"/>
              <a:ea typeface="SimSun" pitchFamily="2" charset="-122"/>
              <a:cs typeface="Times New Roman" panose="02020603050405020304" pitchFamily="18" charset="0"/>
            </a:endParaRPr>
          </a:p>
          <a:p>
            <a:pPr marL="342900" indent="-342900" algn="l" rtl="0">
              <a:spcBef>
                <a:spcPct val="20000"/>
              </a:spcBef>
            </a:pPr>
            <a:r>
              <a:rPr lang="en-US" altLang="zh-CN" sz="2400" dirty="0">
                <a:latin typeface="Times New Roman" panose="02020603050405020304" pitchFamily="18" charset="0"/>
                <a:ea typeface="SimSun" pitchFamily="2" charset="-122"/>
                <a:cs typeface="Times New Roman" panose="02020603050405020304" pitchFamily="18" charset="0"/>
              </a:rPr>
              <a:t>	   </a:t>
            </a:r>
            <a:r>
              <a:rPr lang="en-US" altLang="zh-CN" sz="2400" dirty="0" smtClean="0">
                <a:latin typeface="Times New Roman" panose="02020603050405020304" pitchFamily="18" charset="0"/>
                <a:ea typeface="SimSun" pitchFamily="2" charset="-122"/>
                <a:cs typeface="Times New Roman" panose="02020603050405020304" pitchFamily="18" charset="0"/>
              </a:rPr>
              <a:t>float </a:t>
            </a:r>
            <a:r>
              <a:rPr lang="en-US" altLang="zh-CN" sz="2400" dirty="0" err="1" smtClean="0">
                <a:latin typeface="Times New Roman" panose="02020603050405020304" pitchFamily="18" charset="0"/>
                <a:ea typeface="SimSun" pitchFamily="2" charset="-122"/>
                <a:cs typeface="Times New Roman" panose="02020603050405020304" pitchFamily="18" charset="0"/>
              </a:rPr>
              <a:t>calcArea</a:t>
            </a:r>
            <a:r>
              <a:rPr lang="en-US" altLang="zh-CN" sz="2400" dirty="0">
                <a:latin typeface="Times New Roman" panose="02020603050405020304" pitchFamily="18" charset="0"/>
                <a:ea typeface="SimSun" pitchFamily="2" charset="-122"/>
                <a:cs typeface="Times New Roman" panose="02020603050405020304" pitchFamily="18" charset="0"/>
              </a:rPr>
              <a:t>();</a:t>
            </a:r>
          </a:p>
          <a:p>
            <a:pPr marL="342900" indent="-342900" algn="l" rtl="0">
              <a:spcBef>
                <a:spcPct val="20000"/>
              </a:spcBef>
            </a:pPr>
            <a:r>
              <a:rPr lang="en-US" altLang="zh-CN" sz="2400" dirty="0">
                <a:solidFill>
                  <a:srgbClr val="0070C0"/>
                </a:solidFill>
                <a:latin typeface="Times New Roman" panose="02020603050405020304" pitchFamily="18" charset="0"/>
                <a:ea typeface="SimSun" pitchFamily="2" charset="-122"/>
                <a:cs typeface="Times New Roman" panose="02020603050405020304" pitchFamily="18" charset="0"/>
              </a:rPr>
              <a:t>};</a:t>
            </a:r>
          </a:p>
        </p:txBody>
      </p:sp>
      <p:grpSp>
        <p:nvGrpSpPr>
          <p:cNvPr id="3" name="Group 16"/>
          <p:cNvGrpSpPr>
            <a:grpSpLocks/>
          </p:cNvGrpSpPr>
          <p:nvPr/>
        </p:nvGrpSpPr>
        <p:grpSpPr bwMode="auto">
          <a:xfrm flipH="1">
            <a:off x="7092280" y="3068761"/>
            <a:ext cx="648072" cy="576263"/>
            <a:chOff x="2352" y="2064"/>
            <a:chExt cx="912" cy="363"/>
          </a:xfrm>
        </p:grpSpPr>
        <p:sp>
          <p:nvSpPr>
            <p:cNvPr id="8210" name="Line 8"/>
            <p:cNvSpPr>
              <a:spLocks noChangeShapeType="1"/>
            </p:cNvSpPr>
            <p:nvPr/>
          </p:nvSpPr>
          <p:spPr bwMode="auto">
            <a:xfrm>
              <a:off x="2352" y="2064"/>
              <a:ext cx="912" cy="35"/>
            </a:xfrm>
            <a:prstGeom prst="line">
              <a:avLst/>
            </a:prstGeom>
            <a:ln>
              <a:headEnd/>
              <a:tailEnd type="triangle" w="med" len="med"/>
            </a:ln>
          </p:spPr>
          <p:style>
            <a:lnRef idx="3">
              <a:schemeClr val="accent3"/>
            </a:lnRef>
            <a:fillRef idx="0">
              <a:schemeClr val="accent3"/>
            </a:fillRef>
            <a:effectRef idx="2">
              <a:schemeClr val="accent3"/>
            </a:effectRef>
            <a:fontRef idx="minor">
              <a:schemeClr val="tx1"/>
            </a:fontRef>
          </p:style>
          <p:txBody>
            <a:bodyPr/>
            <a:lstStyle/>
            <a:p>
              <a:pPr algn="l" rtl="0"/>
              <a:endParaRPr lang="ar-SA"/>
            </a:p>
          </p:txBody>
        </p:sp>
        <p:sp>
          <p:nvSpPr>
            <p:cNvPr id="8211" name="Line 12"/>
            <p:cNvSpPr>
              <a:spLocks noChangeShapeType="1"/>
            </p:cNvSpPr>
            <p:nvPr/>
          </p:nvSpPr>
          <p:spPr bwMode="auto">
            <a:xfrm>
              <a:off x="2352" y="2064"/>
              <a:ext cx="604" cy="363"/>
            </a:xfrm>
            <a:prstGeom prst="line">
              <a:avLst/>
            </a:prstGeom>
            <a:ln>
              <a:headEnd/>
              <a:tailEnd type="triangle" w="med" len="med"/>
            </a:ln>
          </p:spPr>
          <p:style>
            <a:lnRef idx="3">
              <a:schemeClr val="accent3"/>
            </a:lnRef>
            <a:fillRef idx="0">
              <a:schemeClr val="accent3"/>
            </a:fillRef>
            <a:effectRef idx="2">
              <a:schemeClr val="accent3"/>
            </a:effectRef>
            <a:fontRef idx="minor">
              <a:schemeClr val="tx1"/>
            </a:fontRef>
          </p:style>
          <p:txBody>
            <a:bodyPr/>
            <a:lstStyle/>
            <a:p>
              <a:pPr algn="l" rtl="0"/>
              <a:endParaRPr lang="ar-SA"/>
            </a:p>
          </p:txBody>
        </p:sp>
      </p:grpSp>
      <p:grpSp>
        <p:nvGrpSpPr>
          <p:cNvPr id="4" name="Group 15"/>
          <p:cNvGrpSpPr>
            <a:grpSpLocks/>
          </p:cNvGrpSpPr>
          <p:nvPr/>
        </p:nvGrpSpPr>
        <p:grpSpPr bwMode="auto">
          <a:xfrm rot="2922931" flipH="1">
            <a:off x="7568065" y="4594615"/>
            <a:ext cx="841558" cy="1583752"/>
            <a:chOff x="2112" y="2167"/>
            <a:chExt cx="1613" cy="774"/>
          </a:xfrm>
        </p:grpSpPr>
        <p:sp>
          <p:nvSpPr>
            <p:cNvPr id="8208" name="Line 13"/>
            <p:cNvSpPr>
              <a:spLocks noChangeShapeType="1"/>
            </p:cNvSpPr>
            <p:nvPr/>
          </p:nvSpPr>
          <p:spPr bwMode="auto">
            <a:xfrm>
              <a:off x="2112" y="2880"/>
              <a:ext cx="1613" cy="61"/>
            </a:xfrm>
            <a:prstGeom prst="line">
              <a:avLst/>
            </a:prstGeom>
            <a:ln>
              <a:headEnd/>
              <a:tailEnd type="triangle" w="med" len="med"/>
            </a:ln>
          </p:spPr>
          <p:style>
            <a:lnRef idx="3">
              <a:schemeClr val="accent3"/>
            </a:lnRef>
            <a:fillRef idx="0">
              <a:schemeClr val="accent3"/>
            </a:fillRef>
            <a:effectRef idx="2">
              <a:schemeClr val="accent3"/>
            </a:effectRef>
            <a:fontRef idx="minor">
              <a:schemeClr val="tx1"/>
            </a:fontRef>
          </p:style>
          <p:txBody>
            <a:bodyPr/>
            <a:lstStyle/>
            <a:p>
              <a:pPr algn="l" rtl="0"/>
              <a:endParaRPr lang="ar-SA"/>
            </a:p>
          </p:txBody>
        </p:sp>
        <p:sp>
          <p:nvSpPr>
            <p:cNvPr id="8209" name="Line 14"/>
            <p:cNvSpPr>
              <a:spLocks noChangeShapeType="1"/>
            </p:cNvSpPr>
            <p:nvPr/>
          </p:nvSpPr>
          <p:spPr bwMode="auto">
            <a:xfrm flipV="1">
              <a:off x="2112" y="2167"/>
              <a:ext cx="1526" cy="713"/>
            </a:xfrm>
            <a:prstGeom prst="line">
              <a:avLst/>
            </a:prstGeom>
            <a:ln>
              <a:headEnd/>
              <a:tailEnd type="triangle" w="med" len="med"/>
            </a:ln>
          </p:spPr>
          <p:style>
            <a:lnRef idx="3">
              <a:schemeClr val="accent3"/>
            </a:lnRef>
            <a:fillRef idx="0">
              <a:schemeClr val="accent3"/>
            </a:fillRef>
            <a:effectRef idx="2">
              <a:schemeClr val="accent3"/>
            </a:effectRef>
            <a:fontRef idx="minor">
              <a:schemeClr val="tx1"/>
            </a:fontRef>
          </p:style>
          <p:txBody>
            <a:bodyPr/>
            <a:lstStyle/>
            <a:p>
              <a:pPr algn="l" rtl="0"/>
              <a:endParaRPr lang="ar-SA"/>
            </a:p>
          </p:txBody>
        </p:sp>
      </p:grpSp>
      <p:grpSp>
        <p:nvGrpSpPr>
          <p:cNvPr id="5" name="Group 23"/>
          <p:cNvGrpSpPr>
            <a:grpSpLocks/>
          </p:cNvGrpSpPr>
          <p:nvPr/>
        </p:nvGrpSpPr>
        <p:grpSpPr bwMode="auto">
          <a:xfrm>
            <a:off x="211138" y="3200400"/>
            <a:ext cx="855662" cy="1828800"/>
            <a:chOff x="133" y="2016"/>
            <a:chExt cx="539" cy="1152"/>
          </a:xfrm>
        </p:grpSpPr>
        <p:sp>
          <p:nvSpPr>
            <p:cNvPr id="8206" name="Text Box 17"/>
            <p:cNvSpPr txBox="1">
              <a:spLocks noChangeArrowheads="1"/>
            </p:cNvSpPr>
            <p:nvPr/>
          </p:nvSpPr>
          <p:spPr bwMode="auto">
            <a:xfrm>
              <a:off x="133" y="2457"/>
              <a:ext cx="443" cy="231"/>
            </a:xfrm>
            <a:prstGeom prst="rect">
              <a:avLst/>
            </a:prstGeom>
            <a:noFill/>
            <a:ln w="9525">
              <a:noFill/>
              <a:miter lim="800000"/>
              <a:headEnd/>
              <a:tailEnd/>
            </a:ln>
          </p:spPr>
          <p:txBody>
            <a:bodyPr wrap="none">
              <a:spAutoFit/>
            </a:bodyPr>
            <a:lstStyle/>
            <a:p>
              <a:pPr algn="l" rtl="0"/>
              <a:r>
                <a:rPr lang="en-US" altLang="zh-CN">
                  <a:latin typeface="Comic Sans MS" pitchFamily="66" charset="0"/>
                  <a:ea typeface="SimSun" pitchFamily="2" charset="-122"/>
                </a:rPr>
                <a:t>Body</a:t>
              </a:r>
            </a:p>
          </p:txBody>
        </p:sp>
        <p:sp>
          <p:nvSpPr>
            <p:cNvPr id="8207" name="AutoShape 18"/>
            <p:cNvSpPr>
              <a:spLocks/>
            </p:cNvSpPr>
            <p:nvPr/>
          </p:nvSpPr>
          <p:spPr bwMode="auto">
            <a:xfrm>
              <a:off x="624" y="2016"/>
              <a:ext cx="48" cy="1152"/>
            </a:xfrm>
            <a:prstGeom prst="leftBrace">
              <a:avLst>
                <a:gd name="adj1" fmla="val 200000"/>
                <a:gd name="adj2" fmla="val 50000"/>
              </a:avLst>
            </a:prstGeom>
            <a:noFill/>
            <a:ln w="38100">
              <a:solidFill>
                <a:schemeClr val="hlink"/>
              </a:solidFill>
              <a:round/>
              <a:headEnd/>
              <a:tailEnd/>
            </a:ln>
          </p:spPr>
          <p:txBody>
            <a:bodyPr wrap="none" anchor="ctr"/>
            <a:lstStyle/>
            <a:p>
              <a:pPr algn="l" rtl="0"/>
              <a:endParaRPr lang="zh-CN" altLang="en-US">
                <a:ea typeface="SimSun" pitchFamily="2" charset="-122"/>
              </a:endParaRPr>
            </a:p>
          </p:txBody>
        </p:sp>
      </p:grpSp>
      <p:grpSp>
        <p:nvGrpSpPr>
          <p:cNvPr id="6" name="Group 22"/>
          <p:cNvGrpSpPr>
            <a:grpSpLocks/>
          </p:cNvGrpSpPr>
          <p:nvPr/>
        </p:nvGrpSpPr>
        <p:grpSpPr bwMode="auto">
          <a:xfrm>
            <a:off x="304800" y="1676400"/>
            <a:ext cx="2057400" cy="533400"/>
            <a:chOff x="192" y="1056"/>
            <a:chExt cx="1296" cy="336"/>
          </a:xfrm>
        </p:grpSpPr>
        <p:sp>
          <p:nvSpPr>
            <p:cNvPr id="8203" name="Text Box 19"/>
            <p:cNvSpPr txBox="1">
              <a:spLocks noChangeArrowheads="1"/>
            </p:cNvSpPr>
            <p:nvPr/>
          </p:nvSpPr>
          <p:spPr bwMode="auto">
            <a:xfrm>
              <a:off x="192" y="1056"/>
              <a:ext cx="613" cy="231"/>
            </a:xfrm>
            <a:prstGeom prst="rect">
              <a:avLst/>
            </a:prstGeom>
            <a:noFill/>
            <a:ln w="9525">
              <a:noFill/>
              <a:miter lim="800000"/>
              <a:headEnd/>
              <a:tailEnd/>
            </a:ln>
          </p:spPr>
          <p:txBody>
            <a:bodyPr wrap="none">
              <a:spAutoFit/>
            </a:bodyPr>
            <a:lstStyle/>
            <a:p>
              <a:pPr algn="l" rtl="0"/>
              <a:r>
                <a:rPr lang="en-US" altLang="zh-CN" dirty="0">
                  <a:solidFill>
                    <a:srgbClr val="7030A0"/>
                  </a:solidFill>
                  <a:latin typeface="Comic Sans MS" pitchFamily="66" charset="0"/>
                  <a:ea typeface="SimSun" pitchFamily="2" charset="-122"/>
                </a:rPr>
                <a:t>Header</a:t>
              </a:r>
            </a:p>
          </p:txBody>
        </p:sp>
        <p:sp>
          <p:nvSpPr>
            <p:cNvPr id="8204" name="Line 20"/>
            <p:cNvSpPr>
              <a:spLocks noChangeShapeType="1"/>
            </p:cNvSpPr>
            <p:nvPr/>
          </p:nvSpPr>
          <p:spPr bwMode="auto">
            <a:xfrm>
              <a:off x="624" y="1248"/>
              <a:ext cx="48" cy="144"/>
            </a:xfrm>
            <a:prstGeom prst="line">
              <a:avLst/>
            </a:prstGeom>
            <a:ln>
              <a:headEnd/>
              <a:tailEnd type="triangle" w="med" len="med"/>
            </a:ln>
          </p:spPr>
          <p:style>
            <a:lnRef idx="3">
              <a:schemeClr val="accent3"/>
            </a:lnRef>
            <a:fillRef idx="0">
              <a:schemeClr val="accent3"/>
            </a:fillRef>
            <a:effectRef idx="2">
              <a:schemeClr val="accent3"/>
            </a:effectRef>
            <a:fontRef idx="minor">
              <a:schemeClr val="tx1"/>
            </a:fontRef>
          </p:style>
          <p:txBody>
            <a:bodyPr/>
            <a:lstStyle/>
            <a:p>
              <a:pPr algn="l" rtl="0"/>
              <a:endParaRPr lang="ar-SA"/>
            </a:p>
          </p:txBody>
        </p:sp>
        <p:sp>
          <p:nvSpPr>
            <p:cNvPr id="8205" name="Line 21"/>
            <p:cNvSpPr>
              <a:spLocks noChangeShapeType="1"/>
            </p:cNvSpPr>
            <p:nvPr/>
          </p:nvSpPr>
          <p:spPr bwMode="auto">
            <a:xfrm>
              <a:off x="624" y="1248"/>
              <a:ext cx="864" cy="144"/>
            </a:xfrm>
            <a:prstGeom prst="line">
              <a:avLst/>
            </a:prstGeom>
            <a:ln>
              <a:headEnd/>
              <a:tailEnd type="triangle" w="med" len="med"/>
            </a:ln>
          </p:spPr>
          <p:style>
            <a:lnRef idx="3">
              <a:schemeClr val="accent3"/>
            </a:lnRef>
            <a:fillRef idx="0">
              <a:schemeClr val="accent3"/>
            </a:fillRef>
            <a:effectRef idx="2">
              <a:schemeClr val="accent3"/>
            </a:effectRef>
            <a:fontRef idx="minor">
              <a:schemeClr val="tx1"/>
            </a:fontRef>
          </p:style>
          <p:txBody>
            <a:bodyPr/>
            <a:lstStyle/>
            <a:p>
              <a:pPr algn="l" rtl="0"/>
              <a:endParaRPr lang="ar-SA"/>
            </a:p>
          </p:txBody>
        </p:sp>
      </p:grpSp>
      <p:sp>
        <p:nvSpPr>
          <p:cNvPr id="24" name="TextBox 23"/>
          <p:cNvSpPr txBox="1"/>
          <p:nvPr/>
        </p:nvSpPr>
        <p:spPr>
          <a:xfrm>
            <a:off x="6732240" y="2564904"/>
            <a:ext cx="1800200" cy="369332"/>
          </a:xfrm>
          <a:prstGeom prst="rect">
            <a:avLst/>
          </a:prstGeom>
        </p:spPr>
        <p:style>
          <a:lnRef idx="2">
            <a:schemeClr val="accent1"/>
          </a:lnRef>
          <a:fillRef idx="1">
            <a:schemeClr val="lt1"/>
          </a:fillRef>
          <a:effectRef idx="0">
            <a:schemeClr val="accent1"/>
          </a:effectRef>
          <a:fontRef idx="minor">
            <a:schemeClr val="dk1"/>
          </a:fontRef>
        </p:style>
        <p:txBody>
          <a:bodyPr wrap="square" rtlCol="1">
            <a:spAutoFit/>
          </a:bodyPr>
          <a:lstStyle/>
          <a:p>
            <a:r>
              <a:rPr lang="en-US" dirty="0">
                <a:solidFill>
                  <a:srgbClr val="7030A0"/>
                </a:solidFill>
                <a:latin typeface="Comic Sans MS" pitchFamily="66" charset="0"/>
                <a:ea typeface="SimSun" pitchFamily="2" charset="-122"/>
              </a:rPr>
              <a:t>Data Members</a:t>
            </a:r>
            <a:endParaRPr lang="ar-SA" dirty="0">
              <a:solidFill>
                <a:srgbClr val="7030A0"/>
              </a:solidFill>
              <a:latin typeface="Comic Sans MS" pitchFamily="66" charset="0"/>
              <a:ea typeface="SimSun" pitchFamily="2" charset="-122"/>
            </a:endParaRPr>
          </a:p>
        </p:txBody>
      </p:sp>
      <p:sp>
        <p:nvSpPr>
          <p:cNvPr id="25" name="TextBox 24"/>
          <p:cNvSpPr txBox="1"/>
          <p:nvPr/>
        </p:nvSpPr>
        <p:spPr>
          <a:xfrm>
            <a:off x="6156176" y="6237312"/>
            <a:ext cx="2190528" cy="369332"/>
          </a:xfrm>
          <a:prstGeom prst="rect">
            <a:avLst/>
          </a:prstGeom>
        </p:spPr>
        <p:style>
          <a:lnRef idx="2">
            <a:schemeClr val="accent4"/>
          </a:lnRef>
          <a:fillRef idx="1">
            <a:schemeClr val="lt1"/>
          </a:fillRef>
          <a:effectRef idx="0">
            <a:schemeClr val="accent4"/>
          </a:effectRef>
          <a:fontRef idx="minor">
            <a:schemeClr val="dk1"/>
          </a:fontRef>
        </p:style>
        <p:txBody>
          <a:bodyPr wrap="square" rtlCol="1">
            <a:spAutoFit/>
          </a:bodyPr>
          <a:lstStyle/>
          <a:p>
            <a:r>
              <a:rPr lang="en-US" dirty="0">
                <a:solidFill>
                  <a:srgbClr val="7030A0"/>
                </a:solidFill>
                <a:latin typeface="Comic Sans MS" pitchFamily="66" charset="0"/>
                <a:ea typeface="SimSun" pitchFamily="2" charset="-122"/>
              </a:rPr>
              <a:t>Member</a:t>
            </a:r>
            <a:r>
              <a:rPr lang="ar-SA" dirty="0">
                <a:solidFill>
                  <a:srgbClr val="7030A0"/>
                </a:solidFill>
                <a:latin typeface="Comic Sans MS" pitchFamily="66" charset="0"/>
                <a:ea typeface="SimSun" pitchFamily="2" charset="-122"/>
              </a:rPr>
              <a:t> </a:t>
            </a:r>
            <a:r>
              <a:rPr lang="en-US" dirty="0">
                <a:solidFill>
                  <a:srgbClr val="7030A0"/>
                </a:solidFill>
                <a:latin typeface="Comic Sans MS" pitchFamily="66" charset="0"/>
                <a:ea typeface="SimSun" pitchFamily="2" charset="-122"/>
              </a:rPr>
              <a:t>Functions</a:t>
            </a:r>
            <a:endParaRPr lang="ar-SA" dirty="0">
              <a:solidFill>
                <a:srgbClr val="7030A0"/>
              </a:solidFill>
              <a:latin typeface="Comic Sans MS" pitchFamily="66" charset="0"/>
              <a:ea typeface="SimSun" pitchFamily="2" charset="-122"/>
            </a:endParaRPr>
          </a:p>
        </p:txBody>
      </p:sp>
      <p:sp>
        <p:nvSpPr>
          <p:cNvPr id="26" name="Line 13"/>
          <p:cNvSpPr>
            <a:spLocks noChangeShapeType="1"/>
          </p:cNvSpPr>
          <p:nvPr/>
        </p:nvSpPr>
        <p:spPr bwMode="auto">
          <a:xfrm rot="2922931" flipH="1" flipV="1">
            <a:off x="7401640" y="5182544"/>
            <a:ext cx="773452" cy="806917"/>
          </a:xfrm>
          <a:prstGeom prst="line">
            <a:avLst/>
          </a:prstGeom>
          <a:ln>
            <a:headEnd/>
            <a:tailEnd type="triangle" w="med" len="med"/>
          </a:ln>
        </p:spPr>
        <p:style>
          <a:lnRef idx="3">
            <a:schemeClr val="accent3"/>
          </a:lnRef>
          <a:fillRef idx="0">
            <a:schemeClr val="accent3"/>
          </a:fillRef>
          <a:effectRef idx="2">
            <a:schemeClr val="accent3"/>
          </a:effectRef>
          <a:fontRef idx="minor">
            <a:schemeClr val="tx1"/>
          </a:fontRef>
        </p:style>
        <p:txBody>
          <a:bodyPr/>
          <a:lstStyle/>
          <a:p>
            <a:pPr algn="l" rtl="0"/>
            <a:endParaRPr lang="ar-SA"/>
          </a:p>
        </p:txBody>
      </p:sp>
    </p:spTree>
    <p:extLst>
      <p:ext uri="{BB962C8B-B14F-4D97-AF65-F5344CB8AC3E}">
        <p14:creationId xmlns:p14="http://schemas.microsoft.com/office/powerpoint/2010/main" val="38976015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left)">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55" presetClass="entr" presetSubtype="0" fill="hold" grpId="0" nodeType="clickEffect">
                                  <p:stCondLst>
                                    <p:cond delay="0"/>
                                  </p:stCondLst>
                                  <p:childTnLst>
                                    <p:set>
                                      <p:cBhvr>
                                        <p:cTn id="16" dur="1" fill="hold">
                                          <p:stCondLst>
                                            <p:cond delay="0"/>
                                          </p:stCondLst>
                                        </p:cTn>
                                        <p:tgtEl>
                                          <p:spTgt spid="28676"/>
                                        </p:tgtEl>
                                        <p:attrNameLst>
                                          <p:attrName>style.visibility</p:attrName>
                                        </p:attrNameLst>
                                      </p:cBhvr>
                                      <p:to>
                                        <p:strVal val="visible"/>
                                      </p:to>
                                    </p:set>
                                    <p:anim calcmode="lin" valueType="num">
                                      <p:cBhvr>
                                        <p:cTn id="17" dur="1000" fill="hold"/>
                                        <p:tgtEl>
                                          <p:spTgt spid="28676"/>
                                        </p:tgtEl>
                                        <p:attrNameLst>
                                          <p:attrName>ppt_w</p:attrName>
                                        </p:attrNameLst>
                                      </p:cBhvr>
                                      <p:tavLst>
                                        <p:tav tm="0">
                                          <p:val>
                                            <p:strVal val="#ppt_w*0.70"/>
                                          </p:val>
                                        </p:tav>
                                        <p:tav tm="100000">
                                          <p:val>
                                            <p:strVal val="#ppt_w"/>
                                          </p:val>
                                        </p:tav>
                                      </p:tavLst>
                                    </p:anim>
                                    <p:anim calcmode="lin" valueType="num">
                                      <p:cBhvr>
                                        <p:cTn id="18" dur="1000" fill="hold"/>
                                        <p:tgtEl>
                                          <p:spTgt spid="28676"/>
                                        </p:tgtEl>
                                        <p:attrNameLst>
                                          <p:attrName>ppt_h</p:attrName>
                                        </p:attrNameLst>
                                      </p:cBhvr>
                                      <p:tavLst>
                                        <p:tav tm="0">
                                          <p:val>
                                            <p:strVal val="#ppt_h"/>
                                          </p:val>
                                        </p:tav>
                                        <p:tav tm="100000">
                                          <p:val>
                                            <p:strVal val="#ppt_h"/>
                                          </p:val>
                                        </p:tav>
                                      </p:tavLst>
                                    </p:anim>
                                    <p:animEffect transition="in" filter="fade">
                                      <p:cBhvr>
                                        <p:cTn id="19" dur="1000"/>
                                        <p:tgtEl>
                                          <p:spTgt spid="28676"/>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8" fill="hold" nodeType="clickEffect">
                                  <p:stCondLst>
                                    <p:cond delay="0"/>
                                  </p:stCondLst>
                                  <p:childTnLst>
                                    <p:set>
                                      <p:cBhvr>
                                        <p:cTn id="23" dur="1" fill="hold">
                                          <p:stCondLst>
                                            <p:cond delay="0"/>
                                          </p:stCondLst>
                                        </p:cTn>
                                        <p:tgtEl>
                                          <p:spTgt spid="3"/>
                                        </p:tgtEl>
                                        <p:attrNameLst>
                                          <p:attrName>style.visibility</p:attrName>
                                        </p:attrNameLst>
                                      </p:cBhvr>
                                      <p:to>
                                        <p:strVal val="visible"/>
                                      </p:to>
                                    </p:set>
                                    <p:animEffect transition="in" filter="wipe(left)">
                                      <p:cBhvr>
                                        <p:cTn id="24" dur="500"/>
                                        <p:tgtEl>
                                          <p:spTgt spid="3"/>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8" fill="hold" nodeType="clickEffect">
                                  <p:stCondLst>
                                    <p:cond delay="0"/>
                                  </p:stCondLst>
                                  <p:childTnLst>
                                    <p:set>
                                      <p:cBhvr>
                                        <p:cTn id="28" dur="1" fill="hold">
                                          <p:stCondLst>
                                            <p:cond delay="0"/>
                                          </p:stCondLst>
                                        </p:cTn>
                                        <p:tgtEl>
                                          <p:spTgt spid="4"/>
                                        </p:tgtEl>
                                        <p:attrNameLst>
                                          <p:attrName>style.visibility</p:attrName>
                                        </p:attrNameLst>
                                      </p:cBhvr>
                                      <p:to>
                                        <p:strVal val="visible"/>
                                      </p:to>
                                    </p:set>
                                    <p:animEffect transition="in" filter="wipe(left)">
                                      <p:cBhvr>
                                        <p:cTn id="2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6"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476672"/>
            <a:ext cx="8229600" cy="720080"/>
          </a:xfrm>
        </p:spPr>
        <p:txBody>
          <a:bodyPr>
            <a:normAutofit/>
          </a:bodyPr>
          <a:lstStyle/>
          <a:p>
            <a:pPr algn="ctr" rtl="0"/>
            <a:r>
              <a:rPr lang="en-GB" sz="3600" dirty="0">
                <a:effectLst>
                  <a:outerShdw blurRad="38100" dist="38100" dir="2700000" algn="tl">
                    <a:srgbClr val="C0C0C0"/>
                  </a:outerShdw>
                </a:effectLst>
                <a:latin typeface="Arial" charset="0"/>
                <a:ea typeface="宋体" charset="-122"/>
                <a:cs typeface="+mn-cs"/>
              </a:rPr>
              <a:t>CLASSES</a:t>
            </a:r>
          </a:p>
        </p:txBody>
      </p:sp>
      <p:sp>
        <p:nvSpPr>
          <p:cNvPr id="3" name="Content Placeholder 2"/>
          <p:cNvSpPr>
            <a:spLocks noGrp="1"/>
          </p:cNvSpPr>
          <p:nvPr>
            <p:ph idx="1"/>
          </p:nvPr>
        </p:nvSpPr>
        <p:spPr/>
        <p:txBody>
          <a:bodyPr>
            <a:normAutofit fontScale="92500"/>
          </a:bodyPr>
          <a:lstStyle/>
          <a:p>
            <a:pPr marL="82296" indent="0" algn="l" rtl="0">
              <a:spcBef>
                <a:spcPts val="1125"/>
              </a:spcBef>
              <a:buClrTx/>
              <a:buNone/>
              <a:defRPr/>
            </a:pPr>
            <a:endParaRPr lang="en-GB" dirty="0" smtClean="0">
              <a:solidFill>
                <a:srgbClr val="000000"/>
              </a:solidFill>
            </a:endParaRPr>
          </a:p>
          <a:p>
            <a:pPr marL="82296" indent="0" algn="l" rtl="0">
              <a:spcBef>
                <a:spcPts val="1125"/>
              </a:spcBef>
              <a:buClrTx/>
              <a:buNone/>
              <a:defRPr/>
            </a:pPr>
            <a:r>
              <a:rPr lang="en-GB" dirty="0">
                <a:solidFill>
                  <a:srgbClr val="000000"/>
                </a:solidFill>
              </a:rPr>
              <a:t>	</a:t>
            </a:r>
            <a:endParaRPr lang="en-GB" dirty="0" smtClean="0">
              <a:solidFill>
                <a:srgbClr val="000000"/>
              </a:solidFill>
            </a:endParaRPr>
          </a:p>
          <a:p>
            <a:pPr marL="82296" indent="0" algn="l" rtl="0">
              <a:spcBef>
                <a:spcPts val="1125"/>
              </a:spcBef>
              <a:buClrTx/>
              <a:buNone/>
              <a:defRPr/>
            </a:pPr>
            <a:endParaRPr lang="en-GB" dirty="0">
              <a:solidFill>
                <a:srgbClr val="000000"/>
              </a:solidFill>
            </a:endParaRPr>
          </a:p>
          <a:p>
            <a:pPr marL="82296" indent="0" algn="l" rtl="0">
              <a:spcBef>
                <a:spcPts val="1125"/>
              </a:spcBef>
              <a:buClrTx/>
              <a:buNone/>
              <a:defRPr/>
            </a:pPr>
            <a:endParaRPr lang="en-GB" dirty="0" smtClean="0">
              <a:solidFill>
                <a:srgbClr val="000000"/>
              </a:solidFill>
            </a:endParaRPr>
          </a:p>
          <a:p>
            <a:pPr marL="82296" indent="0" algn="l" rtl="0">
              <a:spcBef>
                <a:spcPts val="1125"/>
              </a:spcBef>
              <a:buClrTx/>
              <a:buNone/>
              <a:defRPr/>
            </a:pPr>
            <a:endParaRPr lang="en-GB" dirty="0">
              <a:solidFill>
                <a:srgbClr val="000000"/>
              </a:solidFill>
            </a:endParaRPr>
          </a:p>
          <a:p>
            <a:pPr marL="82296" indent="0" algn="l" rtl="0">
              <a:spcBef>
                <a:spcPts val="1125"/>
              </a:spcBef>
              <a:buClrTx/>
              <a:buNone/>
              <a:defRPr/>
            </a:pPr>
            <a:endParaRPr lang="en-GB" dirty="0">
              <a:solidFill>
                <a:srgbClr val="000000"/>
              </a:solidFill>
            </a:endParaRPr>
          </a:p>
          <a:p>
            <a:pPr algn="l" rtl="0">
              <a:spcBef>
                <a:spcPts val="1125"/>
              </a:spcBef>
              <a:defRPr/>
            </a:pPr>
            <a:r>
              <a:rPr lang="en-GB" dirty="0">
                <a:solidFill>
                  <a:srgbClr val="000000"/>
                </a:solidFill>
              </a:rPr>
              <a:t> </a:t>
            </a:r>
            <a:r>
              <a:rPr lang="en-GB" dirty="0" smtClean="0">
                <a:solidFill>
                  <a:srgbClr val="000000"/>
                </a:solidFill>
              </a:rPr>
              <a:t>class </a:t>
            </a:r>
            <a:r>
              <a:rPr lang="en-GB" dirty="0" err="1" smtClean="0">
                <a:solidFill>
                  <a:srgbClr val="000000"/>
                </a:solidFill>
              </a:rPr>
              <a:t>MembersList</a:t>
            </a:r>
            <a:r>
              <a:rPr lang="en-GB" dirty="0" smtClean="0">
                <a:solidFill>
                  <a:srgbClr val="000000"/>
                </a:solidFill>
              </a:rPr>
              <a:t> </a:t>
            </a:r>
            <a:r>
              <a:rPr lang="en-GB" dirty="0">
                <a:solidFill>
                  <a:srgbClr val="000000"/>
                </a:solidFill>
              </a:rPr>
              <a:t>consists </a:t>
            </a:r>
            <a:r>
              <a:rPr lang="en-GB" dirty="0" smtClean="0">
                <a:solidFill>
                  <a:srgbClr val="000000"/>
                </a:solidFill>
              </a:rPr>
              <a:t>of </a:t>
            </a:r>
            <a:r>
              <a:rPr lang="en-GB" b="1" dirty="0">
                <a:solidFill>
                  <a:srgbClr val="000000"/>
                </a:solidFill>
              </a:rPr>
              <a:t>variable</a:t>
            </a:r>
            <a:r>
              <a:rPr lang="en-GB" dirty="0">
                <a:solidFill>
                  <a:srgbClr val="000000"/>
                </a:solidFill>
              </a:rPr>
              <a:t> (attribute) </a:t>
            </a:r>
            <a:r>
              <a:rPr lang="en-GB" dirty="0" smtClean="0">
                <a:solidFill>
                  <a:srgbClr val="000000"/>
                </a:solidFill>
              </a:rPr>
              <a:t>and/or </a:t>
            </a:r>
            <a:r>
              <a:rPr lang="en-GB" b="1" dirty="0">
                <a:solidFill>
                  <a:srgbClr val="000000"/>
                </a:solidFill>
              </a:rPr>
              <a:t>functions</a:t>
            </a:r>
            <a:r>
              <a:rPr lang="en-GB" dirty="0">
                <a:solidFill>
                  <a:srgbClr val="000000"/>
                </a:solidFill>
              </a:rPr>
              <a:t> (method</a:t>
            </a:r>
            <a:r>
              <a:rPr lang="en-GB" dirty="0" smtClean="0">
                <a:solidFill>
                  <a:srgbClr val="000000"/>
                </a:solidFill>
              </a:rPr>
              <a:t>) </a:t>
            </a:r>
            <a:r>
              <a:rPr lang="en-GB" b="1" dirty="0">
                <a:solidFill>
                  <a:srgbClr val="000000"/>
                </a:solidFill>
              </a:rPr>
              <a:t>declarations</a:t>
            </a:r>
            <a:r>
              <a:rPr lang="en-GB" dirty="0" smtClean="0">
                <a:solidFill>
                  <a:srgbClr val="000000"/>
                </a:solidFill>
              </a:rPr>
              <a:t> </a:t>
            </a:r>
            <a:r>
              <a:rPr lang="en-GB" dirty="0">
                <a:solidFill>
                  <a:srgbClr val="000000"/>
                </a:solidFill>
              </a:rPr>
              <a:t>.</a:t>
            </a:r>
            <a:endParaRPr lang="en-GB" dirty="0" smtClean="0">
              <a:solidFill>
                <a:srgbClr val="000000"/>
              </a:solidFill>
            </a:endParaRPr>
          </a:p>
          <a:p>
            <a:pPr algn="l" rtl="0">
              <a:spcBef>
                <a:spcPts val="1125"/>
              </a:spcBef>
              <a:defRPr/>
            </a:pPr>
            <a:endParaRPr lang="en-GB" dirty="0">
              <a:solidFill>
                <a:srgbClr val="003399"/>
              </a:solidFill>
            </a:endParaRPr>
          </a:p>
          <a:p>
            <a:pPr algn="l" rtl="0"/>
            <a:endParaRPr lang="en-GB" dirty="0"/>
          </a:p>
        </p:txBody>
      </p:sp>
      <p:sp>
        <p:nvSpPr>
          <p:cNvPr id="4" name="TextBox 3"/>
          <p:cNvSpPr txBox="1"/>
          <p:nvPr/>
        </p:nvSpPr>
        <p:spPr>
          <a:xfrm>
            <a:off x="1043608" y="1196752"/>
            <a:ext cx="6021774" cy="4267835"/>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marL="82296" indent="0" algn="just">
              <a:spcBef>
                <a:spcPts val="1125"/>
              </a:spcBef>
              <a:buClrTx/>
              <a:buNone/>
              <a:defRPr/>
            </a:pPr>
            <a:r>
              <a:rPr lang="en-GB" dirty="0">
                <a:solidFill>
                  <a:srgbClr val="333399"/>
                </a:solidFill>
              </a:rPr>
              <a:t>class</a:t>
            </a:r>
            <a:r>
              <a:rPr lang="en-GB" dirty="0">
                <a:solidFill>
                  <a:srgbClr val="000000"/>
                </a:solidFill>
              </a:rPr>
              <a:t>  </a:t>
            </a:r>
            <a:r>
              <a:rPr lang="en-GB" dirty="0" smtClean="0">
                <a:solidFill>
                  <a:srgbClr val="000000"/>
                </a:solidFill>
              </a:rPr>
              <a:t>car </a:t>
            </a:r>
            <a:r>
              <a:rPr lang="en-GB" dirty="0" smtClean="0">
                <a:solidFill>
                  <a:srgbClr val="00B050"/>
                </a:solidFill>
              </a:rPr>
              <a:t>//name</a:t>
            </a:r>
            <a:endParaRPr lang="en-GB" dirty="0">
              <a:solidFill>
                <a:srgbClr val="00B050"/>
              </a:solidFill>
            </a:endParaRPr>
          </a:p>
          <a:p>
            <a:pPr marL="82296" indent="0" algn="just">
              <a:spcBef>
                <a:spcPts val="1125"/>
              </a:spcBef>
              <a:buClrTx/>
              <a:buNone/>
              <a:defRPr/>
            </a:pPr>
            <a:r>
              <a:rPr lang="en-GB" dirty="0">
                <a:solidFill>
                  <a:srgbClr val="000000"/>
                </a:solidFill>
              </a:rPr>
              <a:t>	{</a:t>
            </a:r>
          </a:p>
          <a:p>
            <a:pPr marL="82296" indent="0" algn="just">
              <a:spcBef>
                <a:spcPts val="1125"/>
              </a:spcBef>
              <a:buClrTx/>
              <a:buNone/>
              <a:defRPr/>
            </a:pPr>
            <a:r>
              <a:rPr lang="en-GB" dirty="0">
                <a:solidFill>
                  <a:srgbClr val="000000"/>
                </a:solidFill>
              </a:rPr>
              <a:t>	</a:t>
            </a:r>
            <a:r>
              <a:rPr lang="en-GB" dirty="0" smtClean="0">
                <a:solidFill>
                  <a:srgbClr val="000000"/>
                </a:solidFill>
              </a:rPr>
              <a:t>String </a:t>
            </a:r>
            <a:r>
              <a:rPr lang="en-GB" dirty="0" err="1" smtClean="0">
                <a:solidFill>
                  <a:srgbClr val="000000"/>
                </a:solidFill>
              </a:rPr>
              <a:t>color</a:t>
            </a:r>
            <a:r>
              <a:rPr lang="en-GB" dirty="0" smtClean="0">
                <a:solidFill>
                  <a:srgbClr val="000000"/>
                </a:solidFill>
              </a:rPr>
              <a:t> ;</a:t>
            </a:r>
          </a:p>
          <a:p>
            <a:pPr marL="82296" indent="0" algn="just">
              <a:spcBef>
                <a:spcPts val="1125"/>
              </a:spcBef>
              <a:buClrTx/>
              <a:buNone/>
              <a:defRPr/>
            </a:pPr>
            <a:r>
              <a:rPr lang="en-GB" dirty="0" smtClean="0">
                <a:solidFill>
                  <a:srgbClr val="000000"/>
                </a:solidFill>
              </a:rPr>
              <a:t>	String model;</a:t>
            </a:r>
          </a:p>
          <a:p>
            <a:pPr marL="82296" indent="0" algn="just">
              <a:spcBef>
                <a:spcPts val="1125"/>
              </a:spcBef>
              <a:buClrTx/>
              <a:buNone/>
              <a:defRPr/>
            </a:pPr>
            <a:r>
              <a:rPr lang="en-US" dirty="0" smtClean="0">
                <a:solidFill>
                  <a:srgbClr val="000000"/>
                </a:solidFill>
              </a:rPr>
              <a:t>	Double price ;</a:t>
            </a:r>
          </a:p>
          <a:p>
            <a:pPr marL="82296" indent="0" algn="just">
              <a:spcBef>
                <a:spcPts val="1125"/>
              </a:spcBef>
              <a:buClrTx/>
              <a:buNone/>
              <a:defRPr/>
            </a:pPr>
            <a:r>
              <a:rPr lang="en-US" dirty="0" smtClean="0">
                <a:solidFill>
                  <a:srgbClr val="000000"/>
                </a:solidFill>
              </a:rPr>
              <a:t>Void print (){</a:t>
            </a:r>
          </a:p>
          <a:p>
            <a:pPr marL="82296" indent="0" algn="just">
              <a:spcBef>
                <a:spcPts val="1125"/>
              </a:spcBef>
              <a:buClrTx/>
              <a:buNone/>
              <a:defRPr/>
            </a:pPr>
            <a:r>
              <a:rPr lang="en-US" dirty="0" err="1" smtClean="0">
                <a:solidFill>
                  <a:srgbClr val="000000"/>
                </a:solidFill>
              </a:rPr>
              <a:t>Cout</a:t>
            </a:r>
            <a:r>
              <a:rPr lang="en-US" dirty="0" smtClean="0">
                <a:solidFill>
                  <a:srgbClr val="000000"/>
                </a:solidFill>
              </a:rPr>
              <a:t> &lt;&lt;“ the car information “&lt;&lt; color &lt;&lt;model&lt;&lt; price&lt;&lt; </a:t>
            </a:r>
            <a:r>
              <a:rPr lang="en-US" dirty="0" err="1" smtClean="0">
                <a:solidFill>
                  <a:srgbClr val="000000"/>
                </a:solidFill>
              </a:rPr>
              <a:t>endl</a:t>
            </a:r>
            <a:r>
              <a:rPr lang="en-US" dirty="0" smtClean="0">
                <a:solidFill>
                  <a:srgbClr val="000000"/>
                </a:solidFill>
              </a:rPr>
              <a:t>; </a:t>
            </a:r>
          </a:p>
          <a:p>
            <a:pPr marL="82296" indent="0" algn="just">
              <a:spcBef>
                <a:spcPts val="1125"/>
              </a:spcBef>
              <a:buClrTx/>
              <a:buNone/>
              <a:defRPr/>
            </a:pPr>
            <a:r>
              <a:rPr lang="en-US" dirty="0" smtClean="0">
                <a:solidFill>
                  <a:srgbClr val="000000"/>
                </a:solidFill>
              </a:rPr>
              <a:t>}</a:t>
            </a:r>
          </a:p>
          <a:p>
            <a:pPr marL="82296" indent="0" algn="just">
              <a:spcBef>
                <a:spcPts val="1125"/>
              </a:spcBef>
              <a:buClrTx/>
              <a:buNone/>
              <a:defRPr/>
            </a:pPr>
            <a:r>
              <a:rPr lang="en-GB" dirty="0" smtClean="0">
                <a:solidFill>
                  <a:srgbClr val="FF0000"/>
                </a:solidFill>
              </a:rPr>
              <a:t>            };</a:t>
            </a:r>
            <a:endParaRPr lang="ar-SA" dirty="0">
              <a:solidFill>
                <a:srgbClr val="FF0000"/>
              </a:solidFill>
            </a:endParaRPr>
          </a:p>
          <a:p>
            <a:endParaRPr lang="en-GB" dirty="0"/>
          </a:p>
        </p:txBody>
      </p:sp>
    </p:spTree>
    <p:extLst>
      <p:ext uri="{BB962C8B-B14F-4D97-AF65-F5344CB8AC3E}">
        <p14:creationId xmlns:p14="http://schemas.microsoft.com/office/powerpoint/2010/main" val="14851326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467544" y="620688"/>
            <a:ext cx="8229600" cy="1066800"/>
          </a:xfrm>
        </p:spPr>
        <p:txBody>
          <a:bodyPr>
            <a:normAutofit/>
          </a:bodyPr>
          <a:lstStyle/>
          <a:p>
            <a:pPr algn="ctr" rtl="0"/>
            <a:r>
              <a:rPr lang="en-US" sz="3600" dirty="0">
                <a:effectLst>
                  <a:outerShdw blurRad="38100" dist="38100" dir="2700000" algn="tl">
                    <a:srgbClr val="C0C0C0"/>
                  </a:outerShdw>
                </a:effectLst>
                <a:latin typeface="Arial" charset="0"/>
                <a:ea typeface="宋体" charset="-122"/>
                <a:cs typeface="+mn-cs"/>
              </a:rPr>
              <a:t>Members Declaration</a:t>
            </a:r>
          </a:p>
        </p:txBody>
      </p:sp>
      <p:sp>
        <p:nvSpPr>
          <p:cNvPr id="20483" name="Rectangle 3"/>
          <p:cNvSpPr>
            <a:spLocks noGrp="1" noChangeArrowheads="1"/>
          </p:cNvSpPr>
          <p:nvPr>
            <p:ph idx="1"/>
          </p:nvPr>
        </p:nvSpPr>
        <p:spPr>
          <a:xfrm>
            <a:off x="457200" y="1916832"/>
            <a:ext cx="8229600" cy="4657704"/>
          </a:xfrm>
        </p:spPr>
        <p:txBody>
          <a:bodyPr>
            <a:normAutofit/>
          </a:bodyPr>
          <a:lstStyle/>
          <a:p>
            <a:pPr marL="342900" lvl="2" indent="-342900" algn="l" rtl="0"/>
            <a:r>
              <a:rPr lang="en-US" dirty="0" smtClean="0">
                <a:solidFill>
                  <a:schemeClr val="tx1"/>
                </a:solidFill>
              </a:rPr>
              <a:t>Each class containing </a:t>
            </a:r>
            <a:r>
              <a:rPr lang="en-US" b="1" dirty="0" smtClean="0">
                <a:solidFill>
                  <a:schemeClr val="tx1"/>
                </a:solidFill>
              </a:rPr>
              <a:t>data members </a:t>
            </a:r>
            <a:r>
              <a:rPr lang="en-US" dirty="0" smtClean="0">
                <a:solidFill>
                  <a:schemeClr val="tx1"/>
                </a:solidFill>
              </a:rPr>
              <a:t>and </a:t>
            </a:r>
            <a:r>
              <a:rPr lang="en-US" b="1" dirty="0" smtClean="0">
                <a:solidFill>
                  <a:schemeClr val="tx1"/>
                </a:solidFill>
              </a:rPr>
              <a:t>member functions</a:t>
            </a:r>
            <a:endParaRPr lang="en-US" sz="2800" dirty="0" smtClean="0">
              <a:solidFill>
                <a:schemeClr val="tx1"/>
              </a:solidFill>
            </a:endParaRPr>
          </a:p>
          <a:p>
            <a:pPr algn="l" rtl="0" eaLnBrk="1" hangingPunct="1"/>
            <a:r>
              <a:rPr lang="en-US" sz="2800" dirty="0" smtClean="0">
                <a:solidFill>
                  <a:srgbClr val="0070C0"/>
                </a:solidFill>
              </a:rPr>
              <a:t>Data :</a:t>
            </a:r>
          </a:p>
          <a:p>
            <a:pPr lvl="1" algn="l" rtl="0"/>
            <a:r>
              <a:rPr lang="en-US" sz="2400" dirty="0" smtClean="0"/>
              <a:t>If a member of a </a:t>
            </a:r>
            <a:r>
              <a:rPr lang="en-US" sz="2400" dirty="0" smtClean="0">
                <a:latin typeface="Courier New" pitchFamily="49" charset="0"/>
              </a:rPr>
              <a:t>class</a:t>
            </a:r>
            <a:r>
              <a:rPr lang="en-US" sz="2400" dirty="0" smtClean="0"/>
              <a:t> is </a:t>
            </a:r>
            <a:r>
              <a:rPr lang="en-US" sz="2400" b="1" dirty="0" smtClean="0"/>
              <a:t>a variable</a:t>
            </a:r>
          </a:p>
          <a:p>
            <a:pPr lvl="2" algn="l" rtl="0"/>
            <a:r>
              <a:rPr lang="en-US" sz="2000" dirty="0" smtClean="0">
                <a:solidFill>
                  <a:schemeClr val="tx1"/>
                </a:solidFill>
              </a:rPr>
              <a:t>It is declared like any other variable</a:t>
            </a:r>
          </a:p>
          <a:p>
            <a:pPr lvl="2" algn="l" rtl="0"/>
            <a:r>
              <a:rPr lang="en-US" sz="2000" dirty="0" smtClean="0">
                <a:solidFill>
                  <a:schemeClr val="tx1"/>
                </a:solidFill>
              </a:rPr>
              <a:t>You </a:t>
            </a:r>
            <a:r>
              <a:rPr lang="en-US" sz="2000" b="1" dirty="0" smtClean="0">
                <a:solidFill>
                  <a:schemeClr val="tx1"/>
                </a:solidFill>
              </a:rPr>
              <a:t>cannot </a:t>
            </a:r>
            <a:r>
              <a:rPr lang="en-US" sz="2000" dirty="0" smtClean="0">
                <a:solidFill>
                  <a:schemeClr val="tx1"/>
                </a:solidFill>
              </a:rPr>
              <a:t>initialize a variable when you declare it</a:t>
            </a:r>
          </a:p>
          <a:p>
            <a:pPr algn="l" rtl="0" eaLnBrk="1" hangingPunct="1"/>
            <a:r>
              <a:rPr lang="en-US" sz="2800" dirty="0" smtClean="0">
                <a:solidFill>
                  <a:srgbClr val="0070C0"/>
                </a:solidFill>
              </a:rPr>
              <a:t>functions:</a:t>
            </a:r>
          </a:p>
          <a:p>
            <a:pPr lvl="1" algn="l" rtl="0"/>
            <a:r>
              <a:rPr lang="en-US" sz="2400" dirty="0" smtClean="0"/>
              <a:t>If a member of a </a:t>
            </a:r>
            <a:r>
              <a:rPr lang="en-US" sz="2400" dirty="0" smtClean="0">
                <a:latin typeface="Courier New" pitchFamily="49" charset="0"/>
              </a:rPr>
              <a:t>class</a:t>
            </a:r>
            <a:r>
              <a:rPr lang="en-US" sz="2400" dirty="0" smtClean="0"/>
              <a:t> is </a:t>
            </a:r>
            <a:r>
              <a:rPr lang="en-US" sz="2400" b="1" dirty="0" smtClean="0"/>
              <a:t>a function</a:t>
            </a:r>
          </a:p>
          <a:p>
            <a:pPr lvl="2" algn="l" rtl="0"/>
            <a:r>
              <a:rPr lang="en-US" sz="2000" dirty="0" smtClean="0">
                <a:solidFill>
                  <a:schemeClr val="tx1"/>
                </a:solidFill>
              </a:rPr>
              <a:t>Only  Function prototype is listed.</a:t>
            </a:r>
          </a:p>
          <a:p>
            <a:pPr lvl="2" algn="l" rtl="0"/>
            <a:r>
              <a:rPr lang="en-US" sz="2000" dirty="0" smtClean="0">
                <a:solidFill>
                  <a:schemeClr val="tx1"/>
                </a:solidFill>
              </a:rPr>
              <a:t>Or, the  body of a member function is defined inside a class declaration, it is declared inline.</a:t>
            </a:r>
          </a:p>
          <a:p>
            <a:pPr lvl="2" algn="l" rtl="0"/>
            <a:endParaRPr lang="en-US" sz="2000" dirty="0" smtClean="0"/>
          </a:p>
        </p:txBody>
      </p:sp>
    </p:spTree>
    <p:extLst>
      <p:ext uri="{BB962C8B-B14F-4D97-AF65-F5344CB8AC3E}">
        <p14:creationId xmlns:p14="http://schemas.microsoft.com/office/powerpoint/2010/main" val="1730171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79512" y="332656"/>
            <a:ext cx="8229600" cy="936104"/>
          </a:xfrm>
        </p:spPr>
        <p:txBody>
          <a:bodyPr>
            <a:normAutofit/>
          </a:bodyPr>
          <a:lstStyle/>
          <a:p>
            <a:pPr algn="ctr" rtl="0"/>
            <a:r>
              <a:rPr lang="en-GB" sz="3600" dirty="0">
                <a:effectLst>
                  <a:outerShdw blurRad="38100" dist="38100" dir="2700000" algn="tl">
                    <a:srgbClr val="C0C0C0"/>
                  </a:outerShdw>
                </a:effectLst>
                <a:latin typeface="Arial" charset="0"/>
                <a:ea typeface="宋体" charset="-122"/>
                <a:cs typeface="+mn-cs"/>
              </a:rPr>
              <a:t>Classes</a:t>
            </a:r>
          </a:p>
        </p:txBody>
      </p:sp>
      <p:sp>
        <p:nvSpPr>
          <p:cNvPr id="6" name="Content Placeholder 5"/>
          <p:cNvSpPr>
            <a:spLocks noGrp="1"/>
          </p:cNvSpPr>
          <p:nvPr>
            <p:ph idx="1"/>
          </p:nvPr>
        </p:nvSpPr>
        <p:spPr>
          <a:xfrm>
            <a:off x="457200" y="1196752"/>
            <a:ext cx="8229600" cy="5377784"/>
          </a:xfrm>
        </p:spPr>
        <p:txBody>
          <a:bodyPr>
            <a:normAutofit fontScale="92500" lnSpcReduction="20000"/>
          </a:bodyPr>
          <a:lstStyle/>
          <a:p>
            <a:pPr algn="l" rtl="0">
              <a:spcBef>
                <a:spcPts val="1125"/>
              </a:spcBef>
              <a:defRPr/>
            </a:pPr>
            <a:r>
              <a:rPr lang="en-GB" dirty="0">
                <a:solidFill>
                  <a:srgbClr val="000000"/>
                </a:solidFill>
              </a:rPr>
              <a:t>Members of a class are classified into one of three categories: </a:t>
            </a:r>
            <a:endParaRPr lang="en-GB" dirty="0" smtClean="0">
              <a:solidFill>
                <a:srgbClr val="000000"/>
              </a:solidFill>
            </a:endParaRPr>
          </a:p>
          <a:p>
            <a:pPr lvl="1" algn="l" rtl="0">
              <a:spcBef>
                <a:spcPts val="1125"/>
              </a:spcBef>
              <a:defRPr/>
            </a:pPr>
            <a:r>
              <a:rPr lang="en-GB" b="1" dirty="0" smtClean="0">
                <a:solidFill>
                  <a:srgbClr val="000000"/>
                </a:solidFill>
              </a:rPr>
              <a:t>Private</a:t>
            </a:r>
            <a:r>
              <a:rPr lang="en-GB" dirty="0" smtClean="0">
                <a:solidFill>
                  <a:srgbClr val="000000"/>
                </a:solidFill>
              </a:rPr>
              <a:t> (</a:t>
            </a:r>
            <a:r>
              <a:rPr lang="en-GB" i="1" dirty="0" smtClean="0">
                <a:solidFill>
                  <a:srgbClr val="FF0000"/>
                </a:solidFill>
              </a:rPr>
              <a:t>default</a:t>
            </a:r>
            <a:r>
              <a:rPr lang="en-GB" dirty="0" smtClean="0">
                <a:solidFill>
                  <a:srgbClr val="000000"/>
                </a:solidFill>
              </a:rPr>
              <a:t>) : </a:t>
            </a:r>
            <a:r>
              <a:rPr lang="en-GB" dirty="0">
                <a:solidFill>
                  <a:srgbClr val="000000"/>
                </a:solidFill>
              </a:rPr>
              <a:t>not accessible outside the class.</a:t>
            </a:r>
          </a:p>
          <a:p>
            <a:pPr lvl="1" algn="l" rtl="0">
              <a:spcBef>
                <a:spcPts val="1125"/>
              </a:spcBef>
              <a:defRPr/>
            </a:pPr>
            <a:r>
              <a:rPr lang="en-GB" b="1" dirty="0" smtClean="0">
                <a:solidFill>
                  <a:srgbClr val="000000"/>
                </a:solidFill>
              </a:rPr>
              <a:t>Protected</a:t>
            </a:r>
            <a:r>
              <a:rPr lang="en-GB" dirty="0" smtClean="0">
                <a:solidFill>
                  <a:srgbClr val="000000"/>
                </a:solidFill>
              </a:rPr>
              <a:t>: </a:t>
            </a:r>
            <a:r>
              <a:rPr lang="en-GB" dirty="0">
                <a:solidFill>
                  <a:srgbClr val="000000"/>
                </a:solidFill>
              </a:rPr>
              <a:t>not accessible outside the class</a:t>
            </a:r>
            <a:r>
              <a:rPr lang="en-GB" dirty="0" smtClean="0">
                <a:solidFill>
                  <a:srgbClr val="000000"/>
                </a:solidFill>
              </a:rPr>
              <a:t>.</a:t>
            </a:r>
          </a:p>
          <a:p>
            <a:pPr lvl="1" algn="l" rtl="0">
              <a:spcBef>
                <a:spcPts val="1125"/>
              </a:spcBef>
              <a:defRPr/>
            </a:pPr>
            <a:r>
              <a:rPr lang="en-GB" b="1" dirty="0" smtClean="0">
                <a:solidFill>
                  <a:srgbClr val="000000"/>
                </a:solidFill>
              </a:rPr>
              <a:t>Public</a:t>
            </a:r>
            <a:r>
              <a:rPr lang="en-GB" dirty="0" smtClean="0">
                <a:solidFill>
                  <a:srgbClr val="000000"/>
                </a:solidFill>
              </a:rPr>
              <a:t>: </a:t>
            </a:r>
            <a:r>
              <a:rPr lang="en-GB" dirty="0">
                <a:solidFill>
                  <a:srgbClr val="000000"/>
                </a:solidFill>
              </a:rPr>
              <a:t>accessible outside the class</a:t>
            </a:r>
            <a:r>
              <a:rPr lang="en-GB" dirty="0" smtClean="0">
                <a:solidFill>
                  <a:srgbClr val="000000"/>
                </a:solidFill>
              </a:rPr>
              <a:t>.</a:t>
            </a:r>
            <a:endParaRPr lang="en-GB" dirty="0">
              <a:solidFill>
                <a:srgbClr val="000000"/>
              </a:solidFill>
            </a:endParaRPr>
          </a:p>
          <a:p>
            <a:pPr algn="l" rtl="0">
              <a:spcBef>
                <a:spcPts val="1125"/>
              </a:spcBef>
              <a:defRPr/>
            </a:pPr>
            <a:r>
              <a:rPr lang="en-GB" b="1" i="1" dirty="0" smtClean="0">
                <a:solidFill>
                  <a:schemeClr val="accent2">
                    <a:lumMod val="60000"/>
                    <a:lumOff val="40000"/>
                  </a:schemeClr>
                </a:solidFill>
              </a:rPr>
              <a:t>Note: </a:t>
            </a:r>
          </a:p>
          <a:p>
            <a:pPr lvl="1" algn="l" rtl="0">
              <a:spcBef>
                <a:spcPts val="1125"/>
              </a:spcBef>
              <a:defRPr/>
            </a:pPr>
            <a:r>
              <a:rPr lang="en-GB" sz="2400" i="1" dirty="0" smtClean="0">
                <a:solidFill>
                  <a:srgbClr val="000000"/>
                </a:solidFill>
              </a:rPr>
              <a:t>The </a:t>
            </a:r>
            <a:r>
              <a:rPr lang="en-GB" sz="2400" i="1" dirty="0" smtClean="0">
                <a:solidFill>
                  <a:srgbClr val="0070C0"/>
                </a:solidFill>
              </a:rPr>
              <a:t>keyword </a:t>
            </a:r>
            <a:r>
              <a:rPr lang="en-GB" sz="2400" i="1" dirty="0" smtClean="0">
                <a:solidFill>
                  <a:srgbClr val="000000"/>
                </a:solidFill>
              </a:rPr>
              <a:t>of category name  is followed by </a:t>
            </a:r>
            <a:r>
              <a:rPr lang="en-GB" sz="2400" i="1" dirty="0" smtClean="0">
                <a:solidFill>
                  <a:srgbClr val="0070C0"/>
                </a:solidFill>
              </a:rPr>
              <a:t>colon (:) </a:t>
            </a:r>
            <a:r>
              <a:rPr lang="en-GB" sz="2400" i="1" dirty="0" smtClean="0">
                <a:solidFill>
                  <a:srgbClr val="000000"/>
                </a:solidFill>
              </a:rPr>
              <a:t>.</a:t>
            </a:r>
          </a:p>
          <a:p>
            <a:pPr lvl="1" algn="l" rtl="0">
              <a:spcBef>
                <a:spcPts val="1125"/>
              </a:spcBef>
              <a:defRPr/>
            </a:pPr>
            <a:r>
              <a:rPr lang="en-GB" i="1" dirty="0" smtClean="0">
                <a:solidFill>
                  <a:srgbClr val="000000"/>
                </a:solidFill>
              </a:rPr>
              <a:t>In </a:t>
            </a:r>
            <a:r>
              <a:rPr lang="en-GB" i="1" dirty="0">
                <a:solidFill>
                  <a:srgbClr val="000000"/>
                </a:solidFill>
              </a:rPr>
              <a:t>the definition of a class</a:t>
            </a:r>
            <a:r>
              <a:rPr lang="en-GB" i="1" dirty="0">
                <a:solidFill>
                  <a:srgbClr val="FF0000"/>
                </a:solidFill>
              </a:rPr>
              <a:t>, you cannot initialize a variable when you declare it</a:t>
            </a:r>
            <a:r>
              <a:rPr lang="en-GB" i="1" dirty="0" smtClean="0">
                <a:solidFill>
                  <a:srgbClr val="000000"/>
                </a:solidFill>
              </a:rPr>
              <a:t>.</a:t>
            </a:r>
          </a:p>
          <a:p>
            <a:pPr lvl="1" algn="l" rtl="0">
              <a:spcBef>
                <a:spcPts val="1125"/>
              </a:spcBef>
              <a:defRPr/>
            </a:pPr>
            <a:r>
              <a:rPr lang="en-GB" i="1" dirty="0" smtClean="0">
                <a:solidFill>
                  <a:srgbClr val="000000"/>
                </a:solidFill>
              </a:rPr>
              <a:t> </a:t>
            </a:r>
            <a:r>
              <a:rPr lang="en-GB" i="1" dirty="0">
                <a:solidFill>
                  <a:srgbClr val="000000"/>
                </a:solidFill>
              </a:rPr>
              <a:t>In C++, a class is a definition. No memory is allocated for the class itself; memory is allocated for the class objects (class instances) when you declare them</a:t>
            </a:r>
            <a:r>
              <a:rPr lang="en-GB" i="1" dirty="0" smtClean="0">
                <a:solidFill>
                  <a:srgbClr val="000000"/>
                </a:solidFill>
              </a:rPr>
              <a:t>.</a:t>
            </a:r>
          </a:p>
          <a:p>
            <a:pPr marL="402336" lvl="1" indent="0" algn="l" rtl="0">
              <a:spcBef>
                <a:spcPts val="1125"/>
              </a:spcBef>
              <a:buNone/>
              <a:defRPr/>
            </a:pPr>
            <a:endParaRPr lang="en-GB" i="1" dirty="0">
              <a:solidFill>
                <a:srgbClr val="000000"/>
              </a:solidFill>
            </a:endParaRPr>
          </a:p>
          <a:p>
            <a:pPr algn="l" rtl="0">
              <a:buClrTx/>
              <a:defRPr/>
            </a:pPr>
            <a:endParaRPr lang="en-GB" i="1" dirty="0">
              <a:solidFill>
                <a:srgbClr val="000000"/>
              </a:solidFill>
            </a:endParaRPr>
          </a:p>
          <a:p>
            <a:pPr algn="l" rtl="0">
              <a:buClrTx/>
              <a:defRPr/>
            </a:pPr>
            <a:endParaRPr lang="en-GB" dirty="0">
              <a:solidFill>
                <a:schemeClr val="accent1">
                  <a:lumMod val="50000"/>
                </a:schemeClr>
              </a:solidFill>
            </a:endParaRPr>
          </a:p>
          <a:p>
            <a:pPr algn="l" rtl="0"/>
            <a:endParaRPr lang="en-GB" dirty="0"/>
          </a:p>
        </p:txBody>
      </p:sp>
      <p:sp>
        <p:nvSpPr>
          <p:cNvPr id="39939" name="Slide Number Placeholder 2"/>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1pPr>
            <a:lvl2pPr marL="742950" indent="-28575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2pPr>
            <a:lvl3pPr marL="1143000" indent="-2286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3pPr>
            <a:lvl4pPr marL="1600200" indent="-2286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4pPr>
            <a:lvl5pPr marL="2057400" indent="-2286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5pPr>
            <a:lvl6pPr marL="2514600" indent="-228600" defTabSz="457200" eaLnBrk="0" fontAlgn="base" hangingPunct="0">
              <a:spcBef>
                <a:spcPct val="0"/>
              </a:spcBef>
              <a:spcAft>
                <a:spcPct val="0"/>
              </a:spcAft>
              <a:buClr>
                <a:srgbClr val="000000"/>
              </a:buClr>
              <a:buSzPct val="100000"/>
              <a:buFont typeface="Arial"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6pPr>
            <a:lvl7pPr marL="2971800" indent="-228600" defTabSz="457200" eaLnBrk="0" fontAlgn="base" hangingPunct="0">
              <a:spcBef>
                <a:spcPct val="0"/>
              </a:spcBef>
              <a:spcAft>
                <a:spcPct val="0"/>
              </a:spcAft>
              <a:buClr>
                <a:srgbClr val="000000"/>
              </a:buClr>
              <a:buSzPct val="100000"/>
              <a:buFont typeface="Arial"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7pPr>
            <a:lvl8pPr marL="3429000" indent="-228600" defTabSz="457200" eaLnBrk="0" fontAlgn="base" hangingPunct="0">
              <a:spcBef>
                <a:spcPct val="0"/>
              </a:spcBef>
              <a:spcAft>
                <a:spcPct val="0"/>
              </a:spcAft>
              <a:buClr>
                <a:srgbClr val="000000"/>
              </a:buClr>
              <a:buSzPct val="100000"/>
              <a:buFont typeface="Arial"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8pPr>
            <a:lvl9pPr marL="3886200" indent="-228600" defTabSz="457200" eaLnBrk="0" fontAlgn="base" hangingPunct="0">
              <a:spcBef>
                <a:spcPct val="0"/>
              </a:spcBef>
              <a:spcAft>
                <a:spcPct val="0"/>
              </a:spcAft>
              <a:buClr>
                <a:srgbClr val="000000"/>
              </a:buClr>
              <a:buSzPct val="100000"/>
              <a:buFont typeface="Arial"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9pPr>
          </a:lstStyle>
          <a:p>
            <a:pPr eaLnBrk="1" hangingPunct="1">
              <a:buFont typeface="Arial" pitchFamily="34" charset="0"/>
              <a:buNone/>
            </a:pPr>
            <a:fld id="{39194C56-5102-4B5E-87E9-92FAD9565996}" type="slidenum">
              <a:rPr lang="en-GB" smtClean="0">
                <a:solidFill>
                  <a:srgbClr val="000000"/>
                </a:solidFill>
              </a:rPr>
              <a:pPr eaLnBrk="1" hangingPunct="1">
                <a:buFont typeface="Arial" pitchFamily="34" charset="0"/>
                <a:buNone/>
              </a:pPr>
              <a:t>14</a:t>
            </a:fld>
            <a:endParaRPr lang="en-GB" smtClean="0">
              <a:solidFill>
                <a:srgbClr val="000000"/>
              </a:solidFill>
            </a:endParaRPr>
          </a:p>
        </p:txBody>
      </p:sp>
    </p:spTree>
    <p:extLst>
      <p:ext uri="{BB962C8B-B14F-4D97-AF65-F5344CB8AC3E}">
        <p14:creationId xmlns:p14="http://schemas.microsoft.com/office/powerpoint/2010/main" val="3690666647"/>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Rot="1" noChangeArrowheads="1"/>
          </p:cNvSpPr>
          <p:nvPr>
            <p:ph type="title"/>
          </p:nvPr>
        </p:nvSpPr>
        <p:spPr>
          <a:xfrm>
            <a:off x="539552" y="620688"/>
            <a:ext cx="8229600" cy="1066800"/>
          </a:xfrm>
        </p:spPr>
        <p:txBody>
          <a:bodyPr>
            <a:normAutofit/>
          </a:bodyPr>
          <a:lstStyle/>
          <a:p>
            <a:pPr algn="ctr" rtl="0"/>
            <a:r>
              <a:rPr lang="en-US" sz="3600" dirty="0">
                <a:effectLst>
                  <a:outerShdw blurRad="38100" dist="38100" dir="2700000" algn="tl">
                    <a:srgbClr val="C0C0C0"/>
                  </a:outerShdw>
                </a:effectLst>
                <a:latin typeface="Arial" charset="0"/>
                <a:ea typeface="宋体" charset="-122"/>
                <a:cs typeface="+mn-cs"/>
              </a:rPr>
              <a:t>Accessing Class Members</a:t>
            </a:r>
          </a:p>
        </p:txBody>
      </p:sp>
      <p:sp>
        <p:nvSpPr>
          <p:cNvPr id="16387" name="Rectangle 3"/>
          <p:cNvSpPr>
            <a:spLocks noGrp="1" noRot="1" noChangeArrowheads="1"/>
          </p:cNvSpPr>
          <p:nvPr>
            <p:ph idx="1"/>
          </p:nvPr>
        </p:nvSpPr>
        <p:spPr>
          <a:xfrm>
            <a:off x="457200" y="2060848"/>
            <a:ext cx="8229600" cy="4513688"/>
          </a:xfrm>
        </p:spPr>
        <p:txBody>
          <a:bodyPr>
            <a:normAutofit/>
          </a:bodyPr>
          <a:lstStyle/>
          <a:p>
            <a:pPr algn="l" rtl="0"/>
            <a:r>
              <a:rPr lang="en-US" dirty="0" smtClean="0">
                <a:cs typeface="Arial" pitchFamily="34" charset="0"/>
              </a:rPr>
              <a:t>Operators to access class members</a:t>
            </a:r>
          </a:p>
          <a:p>
            <a:pPr lvl="1" algn="l" rtl="0"/>
            <a:r>
              <a:rPr lang="en-US" dirty="0" smtClean="0">
                <a:cs typeface="Arial" pitchFamily="34" charset="0"/>
              </a:rPr>
              <a:t>Dot member selection operator (</a:t>
            </a:r>
            <a:r>
              <a:rPr lang="en-US" b="1" dirty="0" smtClean="0">
                <a:solidFill>
                  <a:srgbClr val="FF0000"/>
                </a:solidFill>
                <a:latin typeface="Courier New" pitchFamily="49" charset="0"/>
                <a:cs typeface="Arial" pitchFamily="34" charset="0"/>
              </a:rPr>
              <a:t>.</a:t>
            </a:r>
            <a:r>
              <a:rPr lang="en-US" dirty="0" smtClean="0">
                <a:cs typeface="Arial" pitchFamily="34" charset="0"/>
              </a:rPr>
              <a:t>)</a:t>
            </a:r>
          </a:p>
          <a:p>
            <a:pPr lvl="2" algn="l" rtl="0"/>
            <a:r>
              <a:rPr lang="en-US" dirty="0" smtClean="0">
                <a:cs typeface="Arial" pitchFamily="34" charset="0"/>
              </a:rPr>
              <a:t>Object</a:t>
            </a:r>
          </a:p>
          <a:p>
            <a:pPr lvl="2" algn="l" rtl="0"/>
            <a:r>
              <a:rPr lang="en-US" dirty="0" smtClean="0">
                <a:cs typeface="Arial" pitchFamily="34" charset="0"/>
              </a:rPr>
              <a:t>Reference to object</a:t>
            </a:r>
          </a:p>
          <a:p>
            <a:pPr lvl="2" algn="l" rtl="0"/>
            <a:endParaRPr lang="en-US" dirty="0" smtClean="0">
              <a:cs typeface="Arial" pitchFamily="34" charset="0"/>
            </a:endParaRPr>
          </a:p>
          <a:p>
            <a:pPr marL="978408" lvl="3" indent="0" algn="l" rtl="0">
              <a:buNone/>
            </a:pPr>
            <a:r>
              <a:rPr lang="en-US" b="1" dirty="0" smtClean="0">
                <a:solidFill>
                  <a:srgbClr val="FF0000"/>
                </a:solidFill>
                <a:cs typeface="Arial" pitchFamily="34" charset="0"/>
              </a:rPr>
              <a:t>Example:</a:t>
            </a:r>
          </a:p>
          <a:p>
            <a:pPr lvl="3" algn="l" rtl="0">
              <a:buNone/>
            </a:pPr>
            <a:r>
              <a:rPr lang="en-US" dirty="0" smtClean="0">
                <a:solidFill>
                  <a:srgbClr val="0070C0"/>
                </a:solidFill>
                <a:cs typeface="Arial" pitchFamily="34" charset="0"/>
              </a:rPr>
              <a:t>Rectangle r;</a:t>
            </a:r>
          </a:p>
          <a:p>
            <a:pPr lvl="3" algn="l" rtl="0">
              <a:buNone/>
            </a:pPr>
            <a:r>
              <a:rPr lang="en-US" dirty="0" err="1" smtClean="0">
                <a:solidFill>
                  <a:srgbClr val="0070C0"/>
                </a:solidFill>
                <a:cs typeface="Arial" pitchFamily="34" charset="0"/>
              </a:rPr>
              <a:t>r.setWidth</a:t>
            </a:r>
            <a:r>
              <a:rPr lang="en-US" dirty="0" smtClean="0">
                <a:solidFill>
                  <a:srgbClr val="0070C0"/>
                </a:solidFill>
                <a:cs typeface="Arial" pitchFamily="34" charset="0"/>
              </a:rPr>
              <a:t>(3);</a:t>
            </a:r>
          </a:p>
          <a:p>
            <a:pPr marL="704088" lvl="2" indent="0" algn="l" rtl="0">
              <a:buNone/>
            </a:pPr>
            <a:endParaRPr lang="en-US" dirty="0" smtClean="0">
              <a:cs typeface="Arial" pitchFamily="34" charset="0"/>
            </a:endParaRPr>
          </a:p>
          <a:p>
            <a:pPr algn="l" rtl="0"/>
            <a:endParaRPr lang="en-US" dirty="0" smtClean="0">
              <a:cs typeface="Arial" pitchFamily="34" charset="0"/>
            </a:endParaRPr>
          </a:p>
        </p:txBody>
      </p:sp>
    </p:spTree>
    <p:extLst>
      <p:ext uri="{BB962C8B-B14F-4D97-AF65-F5344CB8AC3E}">
        <p14:creationId xmlns:p14="http://schemas.microsoft.com/office/powerpoint/2010/main" val="48683019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188640"/>
            <a:ext cx="8229600" cy="864096"/>
          </a:xfrm>
        </p:spPr>
        <p:txBody>
          <a:bodyPr>
            <a:normAutofit/>
          </a:bodyPr>
          <a:lstStyle/>
          <a:p>
            <a:pPr algn="ctr" rtl="0"/>
            <a:r>
              <a:rPr lang="en-GB" sz="3600" dirty="0">
                <a:effectLst>
                  <a:outerShdw blurRad="38100" dist="38100" dir="2700000" algn="tl">
                    <a:srgbClr val="C0C0C0"/>
                  </a:outerShdw>
                </a:effectLst>
                <a:latin typeface="Arial" charset="0"/>
                <a:ea typeface="宋体" charset="-122"/>
                <a:cs typeface="+mn-cs"/>
              </a:rPr>
              <a:t>Example</a:t>
            </a:r>
          </a:p>
        </p:txBody>
      </p:sp>
      <p:sp>
        <p:nvSpPr>
          <p:cNvPr id="3" name="Content Placeholder 2"/>
          <p:cNvSpPr>
            <a:spLocks noGrp="1"/>
          </p:cNvSpPr>
          <p:nvPr>
            <p:ph sz="half" idx="1"/>
          </p:nvPr>
        </p:nvSpPr>
        <p:spPr>
          <a:xfrm>
            <a:off x="-180528" y="980728"/>
            <a:ext cx="4896544" cy="5877272"/>
          </a:xfrm>
        </p:spPr>
        <p:txBody>
          <a:bodyPr>
            <a:normAutofit fontScale="92500"/>
          </a:bodyPr>
          <a:lstStyle/>
          <a:p>
            <a:pPr algn="l" rtl="0">
              <a:spcBef>
                <a:spcPts val="1125"/>
              </a:spcBef>
              <a:buClrTx/>
              <a:buNone/>
            </a:pPr>
            <a:r>
              <a:rPr lang="en-GB" dirty="0" smtClean="0">
                <a:solidFill>
                  <a:srgbClr val="0000FF"/>
                </a:solidFill>
              </a:rPr>
              <a:t>#</a:t>
            </a:r>
            <a:r>
              <a:rPr lang="en-GB" dirty="0">
                <a:solidFill>
                  <a:srgbClr val="0000FF"/>
                </a:solidFill>
              </a:rPr>
              <a:t>include </a:t>
            </a:r>
            <a:r>
              <a:rPr lang="en-GB" dirty="0">
                <a:solidFill>
                  <a:srgbClr val="800000"/>
                </a:solidFill>
              </a:rPr>
              <a:t>&lt;</a:t>
            </a:r>
            <a:r>
              <a:rPr lang="en-GB" dirty="0" err="1">
                <a:solidFill>
                  <a:srgbClr val="800000"/>
                </a:solidFill>
              </a:rPr>
              <a:t>iostream</a:t>
            </a:r>
            <a:r>
              <a:rPr lang="en-GB" dirty="0">
                <a:solidFill>
                  <a:srgbClr val="800000"/>
                </a:solidFill>
              </a:rPr>
              <a:t>&gt;</a:t>
            </a:r>
          </a:p>
          <a:p>
            <a:pPr algn="l" rtl="0">
              <a:spcBef>
                <a:spcPts val="1125"/>
              </a:spcBef>
              <a:buClrTx/>
              <a:buNone/>
            </a:pPr>
            <a:r>
              <a:rPr lang="en-GB" dirty="0">
                <a:solidFill>
                  <a:srgbClr val="0000FF"/>
                </a:solidFill>
              </a:rPr>
              <a:t>using namespace </a:t>
            </a:r>
            <a:r>
              <a:rPr lang="en-GB" dirty="0" err="1">
                <a:solidFill>
                  <a:srgbClr val="000000"/>
                </a:solidFill>
              </a:rPr>
              <a:t>std</a:t>
            </a:r>
            <a:r>
              <a:rPr lang="en-GB" dirty="0">
                <a:solidFill>
                  <a:srgbClr val="000000"/>
                </a:solidFill>
              </a:rPr>
              <a:t>;</a:t>
            </a:r>
          </a:p>
          <a:p>
            <a:pPr algn="l" rtl="0">
              <a:spcBef>
                <a:spcPts val="1125"/>
              </a:spcBef>
              <a:buClrTx/>
              <a:buNone/>
            </a:pPr>
            <a:r>
              <a:rPr lang="en-GB" dirty="0">
                <a:solidFill>
                  <a:srgbClr val="0000FF"/>
                </a:solidFill>
              </a:rPr>
              <a:t>class </a:t>
            </a:r>
            <a:r>
              <a:rPr lang="en-GB" dirty="0" smtClean="0">
                <a:solidFill>
                  <a:srgbClr val="000000"/>
                </a:solidFill>
              </a:rPr>
              <a:t>Cat </a:t>
            </a:r>
            <a:r>
              <a:rPr lang="en-GB" sz="2100" dirty="0">
                <a:solidFill>
                  <a:srgbClr val="000000"/>
                </a:solidFill>
              </a:rPr>
              <a:t>{</a:t>
            </a:r>
          </a:p>
          <a:p>
            <a:pPr algn="l" rtl="0">
              <a:spcBef>
                <a:spcPts val="1125"/>
              </a:spcBef>
              <a:buClrTx/>
              <a:buNone/>
            </a:pPr>
            <a:r>
              <a:rPr lang="en-GB" dirty="0" smtClean="0">
                <a:solidFill>
                  <a:srgbClr val="0000FF"/>
                </a:solidFill>
              </a:rPr>
              <a:t> private</a:t>
            </a:r>
            <a:r>
              <a:rPr lang="en-GB" dirty="0">
                <a:solidFill>
                  <a:srgbClr val="000000"/>
                </a:solidFill>
              </a:rPr>
              <a:t>:</a:t>
            </a:r>
          </a:p>
          <a:p>
            <a:pPr algn="l" rtl="0">
              <a:spcBef>
                <a:spcPts val="1125"/>
              </a:spcBef>
              <a:buClrTx/>
              <a:buNone/>
            </a:pPr>
            <a:r>
              <a:rPr lang="en-GB" dirty="0">
                <a:solidFill>
                  <a:srgbClr val="0000FF"/>
                </a:solidFill>
              </a:rPr>
              <a:t>  	</a:t>
            </a:r>
            <a:r>
              <a:rPr lang="en-GB" dirty="0" err="1">
                <a:solidFill>
                  <a:srgbClr val="0000FF"/>
                </a:solidFill>
              </a:rPr>
              <a:t>int</a:t>
            </a:r>
            <a:r>
              <a:rPr lang="en-GB" dirty="0">
                <a:solidFill>
                  <a:srgbClr val="0000FF"/>
                </a:solidFill>
              </a:rPr>
              <a:t> </a:t>
            </a:r>
            <a:r>
              <a:rPr lang="en-GB" dirty="0">
                <a:solidFill>
                  <a:srgbClr val="000000"/>
                </a:solidFill>
              </a:rPr>
              <a:t>age;</a:t>
            </a:r>
            <a:r>
              <a:rPr lang="en-GB" dirty="0">
                <a:solidFill>
                  <a:srgbClr val="0000FF"/>
                </a:solidFill>
              </a:rPr>
              <a:t>			</a:t>
            </a:r>
          </a:p>
          <a:p>
            <a:pPr algn="l" rtl="0">
              <a:spcBef>
                <a:spcPts val="1125"/>
              </a:spcBef>
              <a:buClrTx/>
              <a:buNone/>
            </a:pPr>
            <a:r>
              <a:rPr lang="en-GB" dirty="0">
                <a:solidFill>
                  <a:srgbClr val="0000FF"/>
                </a:solidFill>
              </a:rPr>
              <a:t>	</a:t>
            </a:r>
            <a:r>
              <a:rPr lang="en-GB" dirty="0" err="1">
                <a:solidFill>
                  <a:srgbClr val="0000FF"/>
                </a:solidFill>
              </a:rPr>
              <a:t>int</a:t>
            </a:r>
            <a:r>
              <a:rPr lang="en-GB" dirty="0">
                <a:solidFill>
                  <a:srgbClr val="0000FF"/>
                </a:solidFill>
              </a:rPr>
              <a:t> </a:t>
            </a:r>
            <a:r>
              <a:rPr lang="en-GB" dirty="0">
                <a:solidFill>
                  <a:srgbClr val="000000"/>
                </a:solidFill>
              </a:rPr>
              <a:t>weight;</a:t>
            </a:r>
          </a:p>
          <a:p>
            <a:pPr algn="l" rtl="0">
              <a:spcBef>
                <a:spcPts val="1125"/>
              </a:spcBef>
              <a:buClrTx/>
              <a:buNone/>
            </a:pPr>
            <a:r>
              <a:rPr lang="en-GB" dirty="0">
                <a:solidFill>
                  <a:srgbClr val="0000FF"/>
                </a:solidFill>
              </a:rPr>
              <a:t>  public</a:t>
            </a:r>
            <a:r>
              <a:rPr lang="en-GB" dirty="0" smtClean="0">
                <a:solidFill>
                  <a:srgbClr val="000000"/>
                </a:solidFill>
              </a:rPr>
              <a:t>:</a:t>
            </a:r>
          </a:p>
          <a:p>
            <a:pPr algn="l" rtl="0">
              <a:spcBef>
                <a:spcPts val="1125"/>
              </a:spcBef>
              <a:buClrTx/>
              <a:buNone/>
            </a:pPr>
            <a:r>
              <a:rPr lang="en-GB" sz="2200" dirty="0" smtClean="0">
                <a:solidFill>
                  <a:srgbClr val="0070C0"/>
                </a:solidFill>
              </a:rPr>
              <a:t>	Char</a:t>
            </a:r>
            <a:r>
              <a:rPr lang="en-GB" sz="2200" b="1" dirty="0" smtClean="0">
                <a:solidFill>
                  <a:srgbClr val="000000"/>
                </a:solidFill>
              </a:rPr>
              <a:t> </a:t>
            </a:r>
            <a:r>
              <a:rPr lang="en-GB" dirty="0" smtClean="0">
                <a:solidFill>
                  <a:srgbClr val="000000"/>
                </a:solidFill>
              </a:rPr>
              <a:t>gender</a:t>
            </a:r>
            <a:r>
              <a:rPr lang="en-GB" b="1" dirty="0" smtClean="0">
                <a:solidFill>
                  <a:srgbClr val="000000"/>
                </a:solidFill>
              </a:rPr>
              <a:t>;</a:t>
            </a:r>
            <a:endParaRPr lang="en-GB" b="1" dirty="0">
              <a:solidFill>
                <a:srgbClr val="0000FF"/>
              </a:solidFill>
            </a:endParaRPr>
          </a:p>
          <a:p>
            <a:pPr algn="l" rtl="0">
              <a:spcBef>
                <a:spcPts val="1125"/>
              </a:spcBef>
              <a:buClrTx/>
              <a:buNone/>
            </a:pPr>
            <a:r>
              <a:rPr lang="en-GB" dirty="0">
                <a:solidFill>
                  <a:srgbClr val="0000FF"/>
                </a:solidFill>
              </a:rPr>
              <a:t>	void </a:t>
            </a:r>
            <a:r>
              <a:rPr lang="en-GB" dirty="0" err="1">
                <a:solidFill>
                  <a:srgbClr val="000000"/>
                </a:solidFill>
              </a:rPr>
              <a:t>setAge</a:t>
            </a:r>
            <a:r>
              <a:rPr lang="en-GB" dirty="0">
                <a:solidFill>
                  <a:srgbClr val="0000FF"/>
                </a:solidFill>
              </a:rPr>
              <a:t> </a:t>
            </a:r>
            <a:r>
              <a:rPr lang="en-GB" dirty="0">
                <a:solidFill>
                  <a:srgbClr val="000000"/>
                </a:solidFill>
              </a:rPr>
              <a:t>(</a:t>
            </a:r>
            <a:r>
              <a:rPr lang="en-GB" dirty="0" err="1">
                <a:solidFill>
                  <a:srgbClr val="0000FF"/>
                </a:solidFill>
              </a:rPr>
              <a:t>int</a:t>
            </a:r>
            <a:r>
              <a:rPr lang="en-GB" dirty="0">
                <a:solidFill>
                  <a:srgbClr val="0000FF"/>
                </a:solidFill>
              </a:rPr>
              <a:t> </a:t>
            </a:r>
            <a:r>
              <a:rPr lang="en-GB" dirty="0" err="1">
                <a:solidFill>
                  <a:srgbClr val="000000"/>
                </a:solidFill>
              </a:rPr>
              <a:t>yrs</a:t>
            </a:r>
            <a:r>
              <a:rPr lang="en-GB" dirty="0">
                <a:solidFill>
                  <a:srgbClr val="000000"/>
                </a:solidFill>
              </a:rPr>
              <a:t>) { age = </a:t>
            </a:r>
            <a:r>
              <a:rPr lang="en-GB" dirty="0" err="1">
                <a:solidFill>
                  <a:srgbClr val="000000"/>
                </a:solidFill>
              </a:rPr>
              <a:t>yrs</a:t>
            </a:r>
            <a:r>
              <a:rPr lang="en-GB" dirty="0">
                <a:solidFill>
                  <a:srgbClr val="000000"/>
                </a:solidFill>
              </a:rPr>
              <a:t>; </a:t>
            </a:r>
            <a:r>
              <a:rPr lang="en-GB" dirty="0" smtClean="0">
                <a:solidFill>
                  <a:srgbClr val="000000"/>
                </a:solidFill>
              </a:rPr>
              <a:t>}</a:t>
            </a:r>
            <a:endParaRPr lang="en-GB" dirty="0">
              <a:solidFill>
                <a:srgbClr val="0000FF"/>
              </a:solidFill>
            </a:endParaRPr>
          </a:p>
          <a:p>
            <a:pPr algn="l" rtl="0">
              <a:spcBef>
                <a:spcPts val="1125"/>
              </a:spcBef>
              <a:buClrTx/>
              <a:buNone/>
            </a:pPr>
            <a:r>
              <a:rPr lang="en-GB" dirty="0">
                <a:solidFill>
                  <a:srgbClr val="0000FF"/>
                </a:solidFill>
              </a:rPr>
              <a:t>	void </a:t>
            </a:r>
            <a:r>
              <a:rPr lang="en-GB" dirty="0" err="1">
                <a:solidFill>
                  <a:srgbClr val="000000"/>
                </a:solidFill>
              </a:rPr>
              <a:t>setWeight</a:t>
            </a:r>
            <a:r>
              <a:rPr lang="en-GB" dirty="0">
                <a:solidFill>
                  <a:srgbClr val="000000"/>
                </a:solidFill>
              </a:rPr>
              <a:t> (</a:t>
            </a:r>
            <a:r>
              <a:rPr lang="en-GB" dirty="0" err="1">
                <a:solidFill>
                  <a:srgbClr val="0000FF"/>
                </a:solidFill>
              </a:rPr>
              <a:t>int</a:t>
            </a:r>
            <a:r>
              <a:rPr lang="en-GB" dirty="0">
                <a:solidFill>
                  <a:srgbClr val="0000FF"/>
                </a:solidFill>
              </a:rPr>
              <a:t> </a:t>
            </a:r>
            <a:r>
              <a:rPr lang="en-GB" dirty="0" err="1">
                <a:solidFill>
                  <a:srgbClr val="000000"/>
                </a:solidFill>
              </a:rPr>
              <a:t>kgs</a:t>
            </a:r>
            <a:r>
              <a:rPr lang="en-GB" dirty="0" smtClean="0">
                <a:solidFill>
                  <a:srgbClr val="000000"/>
                </a:solidFill>
              </a:rPr>
              <a:t>) </a:t>
            </a:r>
            <a:r>
              <a:rPr lang="en-GB" dirty="0">
                <a:solidFill>
                  <a:srgbClr val="000000"/>
                </a:solidFill>
              </a:rPr>
              <a:t>{ weight = </a:t>
            </a:r>
            <a:r>
              <a:rPr lang="en-GB" dirty="0" err="1">
                <a:solidFill>
                  <a:srgbClr val="000000"/>
                </a:solidFill>
              </a:rPr>
              <a:t>kgs</a:t>
            </a:r>
            <a:r>
              <a:rPr lang="en-GB" dirty="0">
                <a:solidFill>
                  <a:srgbClr val="000000"/>
                </a:solidFill>
              </a:rPr>
              <a:t>; }</a:t>
            </a:r>
          </a:p>
          <a:p>
            <a:pPr algn="l" rtl="0">
              <a:spcBef>
                <a:spcPts val="1125"/>
              </a:spcBef>
              <a:buClrTx/>
              <a:buNone/>
            </a:pPr>
            <a:r>
              <a:rPr lang="en-GB" dirty="0">
                <a:solidFill>
                  <a:srgbClr val="0000FF"/>
                </a:solidFill>
              </a:rPr>
              <a:t>	</a:t>
            </a:r>
            <a:r>
              <a:rPr lang="en-GB" dirty="0" err="1">
                <a:solidFill>
                  <a:srgbClr val="0000FF"/>
                </a:solidFill>
              </a:rPr>
              <a:t>int</a:t>
            </a:r>
            <a:r>
              <a:rPr lang="en-GB" dirty="0">
                <a:solidFill>
                  <a:srgbClr val="0000FF"/>
                </a:solidFill>
              </a:rPr>
              <a:t> </a:t>
            </a:r>
            <a:r>
              <a:rPr lang="en-GB" dirty="0" err="1">
                <a:solidFill>
                  <a:srgbClr val="000000"/>
                </a:solidFill>
              </a:rPr>
              <a:t>getAge</a:t>
            </a:r>
            <a:r>
              <a:rPr lang="en-GB" dirty="0">
                <a:solidFill>
                  <a:srgbClr val="000000"/>
                </a:solidFill>
              </a:rPr>
              <a:t>() {</a:t>
            </a:r>
            <a:r>
              <a:rPr lang="en-GB" dirty="0">
                <a:solidFill>
                  <a:srgbClr val="0000FF"/>
                </a:solidFill>
              </a:rPr>
              <a:t> return </a:t>
            </a:r>
            <a:r>
              <a:rPr lang="en-GB" dirty="0">
                <a:solidFill>
                  <a:srgbClr val="000000"/>
                </a:solidFill>
              </a:rPr>
              <a:t>age; }	</a:t>
            </a:r>
            <a:endParaRPr lang="en-GB" dirty="0">
              <a:solidFill>
                <a:srgbClr val="0000FF"/>
              </a:solidFill>
            </a:endParaRPr>
          </a:p>
          <a:p>
            <a:pPr algn="l" rtl="0">
              <a:spcBef>
                <a:spcPts val="1125"/>
              </a:spcBef>
              <a:buClrTx/>
              <a:buNone/>
            </a:pPr>
            <a:r>
              <a:rPr lang="en-GB" dirty="0">
                <a:solidFill>
                  <a:srgbClr val="0000FF"/>
                </a:solidFill>
              </a:rPr>
              <a:t>	</a:t>
            </a:r>
            <a:r>
              <a:rPr lang="en-GB" dirty="0" err="1">
                <a:solidFill>
                  <a:srgbClr val="0000FF"/>
                </a:solidFill>
              </a:rPr>
              <a:t>int</a:t>
            </a:r>
            <a:r>
              <a:rPr lang="en-GB" dirty="0">
                <a:solidFill>
                  <a:srgbClr val="0000FF"/>
                </a:solidFill>
              </a:rPr>
              <a:t> </a:t>
            </a:r>
            <a:r>
              <a:rPr lang="en-GB" dirty="0" err="1">
                <a:solidFill>
                  <a:srgbClr val="000000"/>
                </a:solidFill>
              </a:rPr>
              <a:t>getWeight</a:t>
            </a:r>
            <a:r>
              <a:rPr lang="en-GB" dirty="0">
                <a:solidFill>
                  <a:srgbClr val="000000"/>
                </a:solidFill>
              </a:rPr>
              <a:t>() {</a:t>
            </a:r>
            <a:r>
              <a:rPr lang="en-GB" dirty="0">
                <a:solidFill>
                  <a:srgbClr val="0000FF"/>
                </a:solidFill>
              </a:rPr>
              <a:t> return </a:t>
            </a:r>
            <a:r>
              <a:rPr lang="en-GB" dirty="0">
                <a:solidFill>
                  <a:srgbClr val="000000"/>
                </a:solidFill>
              </a:rPr>
              <a:t>weight; }</a:t>
            </a:r>
            <a:r>
              <a:rPr lang="en-GB" dirty="0">
                <a:solidFill>
                  <a:srgbClr val="0000FF"/>
                </a:solidFill>
              </a:rPr>
              <a:t>  </a:t>
            </a:r>
          </a:p>
          <a:p>
            <a:pPr marL="82296" indent="0" algn="l" rtl="0">
              <a:spcBef>
                <a:spcPts val="1125"/>
              </a:spcBef>
              <a:buClrTx/>
              <a:buNone/>
            </a:pPr>
            <a:r>
              <a:rPr lang="en-GB" sz="3900" dirty="0">
                <a:solidFill>
                  <a:srgbClr val="0000FF"/>
                </a:solidFill>
              </a:rPr>
              <a:t> </a:t>
            </a:r>
            <a:r>
              <a:rPr lang="en-GB" sz="2100" dirty="0">
                <a:solidFill>
                  <a:srgbClr val="000000"/>
                </a:solidFill>
              </a:rPr>
              <a:t>};</a:t>
            </a:r>
            <a:r>
              <a:rPr lang="en-GB" sz="3900" dirty="0" smtClean="0">
                <a:solidFill>
                  <a:srgbClr val="000000"/>
                </a:solidFill>
              </a:rPr>
              <a:t> </a:t>
            </a:r>
            <a:endParaRPr lang="en-GB" sz="3900" dirty="0">
              <a:solidFill>
                <a:srgbClr val="000000"/>
              </a:solidFill>
            </a:endParaRPr>
          </a:p>
          <a:p>
            <a:pPr algn="l" rtl="0"/>
            <a:endParaRPr lang="en-GB" dirty="0"/>
          </a:p>
        </p:txBody>
      </p:sp>
      <p:sp>
        <p:nvSpPr>
          <p:cNvPr id="4" name="Content Placeholder 3"/>
          <p:cNvSpPr>
            <a:spLocks noGrp="1"/>
          </p:cNvSpPr>
          <p:nvPr>
            <p:ph sz="half" idx="2"/>
          </p:nvPr>
        </p:nvSpPr>
        <p:spPr>
          <a:xfrm>
            <a:off x="4572000" y="1124744"/>
            <a:ext cx="4038600" cy="5565461"/>
          </a:xfrm>
        </p:spPr>
        <p:txBody>
          <a:bodyPr>
            <a:normAutofit fontScale="92500"/>
          </a:bodyPr>
          <a:lstStyle/>
          <a:p>
            <a:pPr algn="l" rtl="0">
              <a:spcBef>
                <a:spcPts val="1125"/>
              </a:spcBef>
              <a:buClrTx/>
              <a:buNone/>
            </a:pPr>
            <a:r>
              <a:rPr lang="en-GB" dirty="0" smtClean="0">
                <a:solidFill>
                  <a:srgbClr val="0000FF"/>
                </a:solidFill>
              </a:rPr>
              <a:t>Void </a:t>
            </a:r>
            <a:r>
              <a:rPr lang="en-GB" dirty="0" smtClean="0">
                <a:solidFill>
                  <a:srgbClr val="000000"/>
                </a:solidFill>
              </a:rPr>
              <a:t>main</a:t>
            </a:r>
            <a:r>
              <a:rPr lang="en-GB" dirty="0">
                <a:solidFill>
                  <a:srgbClr val="000000"/>
                </a:solidFill>
              </a:rPr>
              <a:t>( )</a:t>
            </a:r>
            <a:r>
              <a:rPr lang="ar-SA" dirty="0">
                <a:solidFill>
                  <a:srgbClr val="000000"/>
                </a:solidFill>
              </a:rPr>
              <a:t>‏</a:t>
            </a:r>
            <a:endParaRPr lang="en-US" dirty="0">
              <a:solidFill>
                <a:srgbClr val="000000"/>
              </a:solidFill>
            </a:endParaRPr>
          </a:p>
          <a:p>
            <a:pPr algn="l" rtl="0">
              <a:spcBef>
                <a:spcPts val="1125"/>
              </a:spcBef>
              <a:buClrTx/>
              <a:buNone/>
            </a:pPr>
            <a:r>
              <a:rPr lang="en-GB" dirty="0" smtClean="0">
                <a:solidFill>
                  <a:srgbClr val="000000"/>
                </a:solidFill>
              </a:rPr>
              <a:t>{  </a:t>
            </a:r>
          </a:p>
          <a:p>
            <a:pPr algn="l" rtl="0">
              <a:spcBef>
                <a:spcPts val="1125"/>
              </a:spcBef>
              <a:buClrTx/>
              <a:buNone/>
            </a:pPr>
            <a:r>
              <a:rPr lang="en-GB" dirty="0">
                <a:solidFill>
                  <a:srgbClr val="000000"/>
                </a:solidFill>
              </a:rPr>
              <a:t> </a:t>
            </a:r>
            <a:r>
              <a:rPr lang="en-GB" dirty="0" smtClean="0">
                <a:solidFill>
                  <a:srgbClr val="000000"/>
                </a:solidFill>
              </a:rPr>
              <a:t> Cat </a:t>
            </a:r>
            <a:r>
              <a:rPr lang="en-GB" dirty="0" err="1">
                <a:solidFill>
                  <a:srgbClr val="000000"/>
                </a:solidFill>
              </a:rPr>
              <a:t>MyCat</a:t>
            </a:r>
            <a:r>
              <a:rPr lang="en-GB" dirty="0">
                <a:solidFill>
                  <a:srgbClr val="000000"/>
                </a:solidFill>
              </a:rPr>
              <a:t>;</a:t>
            </a:r>
          </a:p>
          <a:p>
            <a:pPr algn="l" rtl="0">
              <a:spcBef>
                <a:spcPts val="1125"/>
              </a:spcBef>
              <a:buClrTx/>
              <a:buNone/>
            </a:pPr>
            <a:r>
              <a:rPr lang="en-GB" dirty="0">
                <a:solidFill>
                  <a:srgbClr val="000000"/>
                </a:solidFill>
              </a:rPr>
              <a:t>  </a:t>
            </a:r>
            <a:r>
              <a:rPr lang="en-GB" dirty="0" err="1">
                <a:solidFill>
                  <a:srgbClr val="000000"/>
                </a:solidFill>
              </a:rPr>
              <a:t>MyCat.setAge</a:t>
            </a:r>
            <a:r>
              <a:rPr lang="en-GB" dirty="0">
                <a:solidFill>
                  <a:srgbClr val="000000"/>
                </a:solidFill>
              </a:rPr>
              <a:t>(3);</a:t>
            </a:r>
          </a:p>
          <a:p>
            <a:pPr algn="l" rtl="0">
              <a:spcBef>
                <a:spcPts val="1125"/>
              </a:spcBef>
              <a:buClrTx/>
              <a:buNone/>
            </a:pPr>
            <a:r>
              <a:rPr lang="en-GB" dirty="0">
                <a:solidFill>
                  <a:srgbClr val="000000"/>
                </a:solidFill>
              </a:rPr>
              <a:t>  </a:t>
            </a:r>
            <a:r>
              <a:rPr lang="en-GB" dirty="0" err="1">
                <a:solidFill>
                  <a:srgbClr val="000000"/>
                </a:solidFill>
              </a:rPr>
              <a:t>MyCat.setWeight</a:t>
            </a:r>
            <a:r>
              <a:rPr lang="en-GB" dirty="0">
                <a:solidFill>
                  <a:srgbClr val="000000"/>
                </a:solidFill>
              </a:rPr>
              <a:t>(2</a:t>
            </a:r>
            <a:r>
              <a:rPr lang="en-GB" dirty="0" smtClean="0">
                <a:solidFill>
                  <a:srgbClr val="000000"/>
                </a:solidFill>
              </a:rPr>
              <a:t>);</a:t>
            </a:r>
          </a:p>
          <a:p>
            <a:pPr algn="l" rtl="0">
              <a:spcBef>
                <a:spcPts val="1125"/>
              </a:spcBef>
              <a:buClrTx/>
              <a:buNone/>
            </a:pPr>
            <a:r>
              <a:rPr lang="en-GB" dirty="0" smtClean="0">
                <a:solidFill>
                  <a:srgbClr val="000000"/>
                </a:solidFill>
              </a:rPr>
              <a:t>  </a:t>
            </a:r>
            <a:r>
              <a:rPr lang="en-GB" dirty="0" err="1" smtClean="0">
                <a:solidFill>
                  <a:srgbClr val="000000"/>
                </a:solidFill>
              </a:rPr>
              <a:t>MyCat.gender</a:t>
            </a:r>
            <a:r>
              <a:rPr lang="en-GB" dirty="0" smtClean="0">
                <a:solidFill>
                  <a:srgbClr val="000000"/>
                </a:solidFill>
              </a:rPr>
              <a:t>=“m”</a:t>
            </a:r>
            <a:endParaRPr lang="en-GB" dirty="0">
              <a:solidFill>
                <a:srgbClr val="000000"/>
              </a:solidFill>
            </a:endParaRPr>
          </a:p>
          <a:p>
            <a:pPr algn="l" rtl="0">
              <a:spcBef>
                <a:spcPts val="1125"/>
              </a:spcBef>
              <a:buClrTx/>
              <a:buNone/>
            </a:pPr>
            <a:r>
              <a:rPr lang="en-GB" dirty="0">
                <a:solidFill>
                  <a:srgbClr val="0000FF"/>
                </a:solidFill>
              </a:rPr>
              <a:t> </a:t>
            </a:r>
            <a:r>
              <a:rPr lang="en-GB" dirty="0" err="1" smtClean="0">
                <a:solidFill>
                  <a:srgbClr val="000000"/>
                </a:solidFill>
              </a:rPr>
              <a:t>cout</a:t>
            </a:r>
            <a:r>
              <a:rPr lang="en-GB" dirty="0" smtClean="0">
                <a:solidFill>
                  <a:srgbClr val="000000"/>
                </a:solidFill>
              </a:rPr>
              <a:t> </a:t>
            </a:r>
            <a:r>
              <a:rPr lang="en-GB" dirty="0">
                <a:solidFill>
                  <a:srgbClr val="000000"/>
                </a:solidFill>
              </a:rPr>
              <a:t>&lt;&lt;</a:t>
            </a:r>
            <a:r>
              <a:rPr lang="en-GB" dirty="0">
                <a:solidFill>
                  <a:srgbClr val="0000FF"/>
                </a:solidFill>
              </a:rPr>
              <a:t> </a:t>
            </a:r>
            <a:r>
              <a:rPr lang="en-GB" dirty="0">
                <a:solidFill>
                  <a:srgbClr val="800000"/>
                </a:solidFill>
              </a:rPr>
              <a:t>"My cat</a:t>
            </a:r>
            <a:r>
              <a:rPr lang="en-GB" dirty="0" smtClean="0">
                <a:solidFill>
                  <a:srgbClr val="800000"/>
                </a:solidFill>
              </a:rPr>
              <a:t>\‘ s </a:t>
            </a:r>
            <a:r>
              <a:rPr lang="en-GB" dirty="0">
                <a:solidFill>
                  <a:srgbClr val="800000"/>
                </a:solidFill>
              </a:rPr>
              <a:t>age is " </a:t>
            </a:r>
            <a:r>
              <a:rPr lang="en-GB" dirty="0">
                <a:solidFill>
                  <a:srgbClr val="000000"/>
                </a:solidFill>
              </a:rPr>
              <a:t>&lt;&lt; </a:t>
            </a:r>
            <a:r>
              <a:rPr lang="en-GB" dirty="0" err="1">
                <a:solidFill>
                  <a:srgbClr val="000000"/>
                </a:solidFill>
              </a:rPr>
              <a:t>MyCat.getAge</a:t>
            </a:r>
            <a:r>
              <a:rPr lang="en-GB" dirty="0">
                <a:solidFill>
                  <a:srgbClr val="000000"/>
                </a:solidFill>
              </a:rPr>
              <a:t>();</a:t>
            </a:r>
          </a:p>
          <a:p>
            <a:pPr algn="l" rtl="0">
              <a:spcBef>
                <a:spcPts val="1125"/>
              </a:spcBef>
              <a:buClrTx/>
              <a:buNone/>
            </a:pPr>
            <a:r>
              <a:rPr lang="en-GB" dirty="0">
                <a:solidFill>
                  <a:srgbClr val="800000"/>
                </a:solidFill>
              </a:rPr>
              <a:t>  </a:t>
            </a:r>
            <a:r>
              <a:rPr lang="en-GB" dirty="0" err="1" smtClean="0">
                <a:solidFill>
                  <a:srgbClr val="000000"/>
                </a:solidFill>
              </a:rPr>
              <a:t>cout</a:t>
            </a:r>
            <a:r>
              <a:rPr lang="en-GB" dirty="0" smtClean="0">
                <a:solidFill>
                  <a:srgbClr val="000000"/>
                </a:solidFill>
              </a:rPr>
              <a:t> </a:t>
            </a:r>
            <a:r>
              <a:rPr lang="en-GB" dirty="0">
                <a:solidFill>
                  <a:srgbClr val="000000"/>
                </a:solidFill>
              </a:rPr>
              <a:t>&lt;&lt;</a:t>
            </a:r>
            <a:r>
              <a:rPr lang="en-GB" dirty="0">
                <a:solidFill>
                  <a:srgbClr val="800000"/>
                </a:solidFill>
              </a:rPr>
              <a:t> " and weighs " </a:t>
            </a:r>
            <a:r>
              <a:rPr lang="en-GB" dirty="0">
                <a:solidFill>
                  <a:srgbClr val="000000"/>
                </a:solidFill>
              </a:rPr>
              <a:t>&lt;&lt; </a:t>
            </a:r>
            <a:r>
              <a:rPr lang="en-GB" dirty="0" err="1">
                <a:solidFill>
                  <a:srgbClr val="000000"/>
                </a:solidFill>
              </a:rPr>
              <a:t>MyCat.getWeight</a:t>
            </a:r>
            <a:r>
              <a:rPr lang="en-GB" dirty="0">
                <a:solidFill>
                  <a:srgbClr val="000000"/>
                </a:solidFill>
              </a:rPr>
              <a:t>() &lt;&lt;</a:t>
            </a:r>
            <a:r>
              <a:rPr lang="en-GB" dirty="0">
                <a:solidFill>
                  <a:srgbClr val="800000"/>
                </a:solidFill>
              </a:rPr>
              <a:t> " kg\n“ </a:t>
            </a:r>
            <a:r>
              <a:rPr lang="en-GB" dirty="0">
                <a:solidFill>
                  <a:srgbClr val="000000"/>
                </a:solidFill>
              </a:rPr>
              <a:t>;</a:t>
            </a:r>
          </a:p>
          <a:p>
            <a:pPr algn="l" rtl="0">
              <a:spcBef>
                <a:spcPts val="1125"/>
              </a:spcBef>
              <a:buClrTx/>
              <a:buNone/>
            </a:pPr>
            <a:r>
              <a:rPr lang="en-GB" dirty="0">
                <a:solidFill>
                  <a:srgbClr val="800000"/>
                </a:solidFill>
              </a:rPr>
              <a:t>  </a:t>
            </a:r>
            <a:r>
              <a:rPr lang="en-GB" dirty="0" err="1">
                <a:solidFill>
                  <a:srgbClr val="000000"/>
                </a:solidFill>
              </a:rPr>
              <a:t>cout</a:t>
            </a:r>
            <a:r>
              <a:rPr lang="en-GB" dirty="0">
                <a:solidFill>
                  <a:srgbClr val="000000"/>
                </a:solidFill>
              </a:rPr>
              <a:t> &lt;&lt; </a:t>
            </a:r>
            <a:r>
              <a:rPr lang="en-GB" dirty="0" smtClean="0">
                <a:solidFill>
                  <a:srgbClr val="000000"/>
                </a:solidFill>
              </a:rPr>
              <a:t>“and its gender “ &lt;&lt; </a:t>
            </a:r>
            <a:r>
              <a:rPr lang="en-GB" dirty="0" err="1" smtClean="0">
                <a:solidFill>
                  <a:srgbClr val="000000"/>
                </a:solidFill>
              </a:rPr>
              <a:t>MyCat.gender</a:t>
            </a:r>
            <a:r>
              <a:rPr lang="en-GB" dirty="0" smtClean="0">
                <a:solidFill>
                  <a:srgbClr val="000000"/>
                </a:solidFill>
              </a:rPr>
              <a:t>;</a:t>
            </a:r>
            <a:endParaRPr lang="en-GB" dirty="0">
              <a:solidFill>
                <a:srgbClr val="000000"/>
              </a:solidFill>
            </a:endParaRPr>
          </a:p>
          <a:p>
            <a:pPr algn="l" rtl="0">
              <a:spcBef>
                <a:spcPts val="1125"/>
              </a:spcBef>
              <a:buClrTx/>
              <a:buNone/>
            </a:pPr>
            <a:r>
              <a:rPr lang="en-GB" dirty="0" smtClean="0">
                <a:solidFill>
                  <a:srgbClr val="000000"/>
                </a:solidFill>
              </a:rPr>
              <a:t>	}</a:t>
            </a:r>
            <a:endParaRPr lang="en-GB" dirty="0">
              <a:solidFill>
                <a:srgbClr val="000000"/>
              </a:solidFill>
            </a:endParaRPr>
          </a:p>
          <a:p>
            <a:pPr algn="l" rtl="0"/>
            <a:endParaRPr lang="en-GB" dirty="0"/>
          </a:p>
        </p:txBody>
      </p:sp>
      <p:sp>
        <p:nvSpPr>
          <p:cNvPr id="40963" name="Slide Number Placeholder 1"/>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1pPr>
            <a:lvl2pPr marL="742950" indent="-28575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2pPr>
            <a:lvl3pPr marL="1143000" indent="-2286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3pPr>
            <a:lvl4pPr marL="1600200" indent="-2286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4pPr>
            <a:lvl5pPr marL="2057400" indent="-2286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5pPr>
            <a:lvl6pPr marL="2514600" indent="-228600" defTabSz="457200" eaLnBrk="0" fontAlgn="base" hangingPunct="0">
              <a:spcBef>
                <a:spcPct val="0"/>
              </a:spcBef>
              <a:spcAft>
                <a:spcPct val="0"/>
              </a:spcAft>
              <a:buClr>
                <a:srgbClr val="000000"/>
              </a:buClr>
              <a:buSzPct val="100000"/>
              <a:buFont typeface="Arial"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6pPr>
            <a:lvl7pPr marL="2971800" indent="-228600" defTabSz="457200" eaLnBrk="0" fontAlgn="base" hangingPunct="0">
              <a:spcBef>
                <a:spcPct val="0"/>
              </a:spcBef>
              <a:spcAft>
                <a:spcPct val="0"/>
              </a:spcAft>
              <a:buClr>
                <a:srgbClr val="000000"/>
              </a:buClr>
              <a:buSzPct val="100000"/>
              <a:buFont typeface="Arial"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7pPr>
            <a:lvl8pPr marL="3429000" indent="-228600" defTabSz="457200" eaLnBrk="0" fontAlgn="base" hangingPunct="0">
              <a:spcBef>
                <a:spcPct val="0"/>
              </a:spcBef>
              <a:spcAft>
                <a:spcPct val="0"/>
              </a:spcAft>
              <a:buClr>
                <a:srgbClr val="000000"/>
              </a:buClr>
              <a:buSzPct val="100000"/>
              <a:buFont typeface="Arial"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8pPr>
            <a:lvl9pPr marL="3886200" indent="-228600" defTabSz="457200" eaLnBrk="0" fontAlgn="base" hangingPunct="0">
              <a:spcBef>
                <a:spcPct val="0"/>
              </a:spcBef>
              <a:spcAft>
                <a:spcPct val="0"/>
              </a:spcAft>
              <a:buClr>
                <a:srgbClr val="000000"/>
              </a:buClr>
              <a:buSzPct val="100000"/>
              <a:buFont typeface="Arial"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9pPr>
          </a:lstStyle>
          <a:p>
            <a:pPr eaLnBrk="1" hangingPunct="1">
              <a:buFont typeface="Arial" pitchFamily="34" charset="0"/>
              <a:buNone/>
            </a:pPr>
            <a:fld id="{718087BA-75C6-4D84-9703-346451CAC2F8}" type="slidenum">
              <a:rPr lang="en-GB" smtClean="0">
                <a:solidFill>
                  <a:srgbClr val="000000"/>
                </a:solidFill>
              </a:rPr>
              <a:pPr eaLnBrk="1" hangingPunct="1">
                <a:buFont typeface="Arial" pitchFamily="34" charset="0"/>
                <a:buNone/>
              </a:pPr>
              <a:t>16</a:t>
            </a:fld>
            <a:endParaRPr lang="en-GB" smtClean="0">
              <a:solidFill>
                <a:srgbClr val="000000"/>
              </a:solidFill>
            </a:endParaRPr>
          </a:p>
        </p:txBody>
      </p:sp>
    </p:spTree>
    <p:extLst>
      <p:ext uri="{BB962C8B-B14F-4D97-AF65-F5344CB8AC3E}">
        <p14:creationId xmlns:p14="http://schemas.microsoft.com/office/powerpoint/2010/main" val="2806999859"/>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5" name="Rectangle 2"/>
          <p:cNvSpPr>
            <a:spLocks noGrp="1" noChangeArrowheads="1"/>
          </p:cNvSpPr>
          <p:nvPr>
            <p:ph type="title"/>
          </p:nvPr>
        </p:nvSpPr>
        <p:spPr>
          <a:xfrm>
            <a:off x="611560" y="260648"/>
            <a:ext cx="7772400" cy="838200"/>
          </a:xfrm>
        </p:spPr>
        <p:txBody>
          <a:bodyPr>
            <a:normAutofit/>
          </a:bodyPr>
          <a:lstStyle/>
          <a:p>
            <a:pPr algn="ctr" rtl="0"/>
            <a:r>
              <a:rPr lang="en-US" sz="3600" dirty="0">
                <a:effectLst>
                  <a:outerShdw blurRad="38100" dist="38100" dir="2700000" algn="tl">
                    <a:srgbClr val="C0C0C0"/>
                  </a:outerShdw>
                </a:effectLst>
                <a:latin typeface="Arial" charset="0"/>
                <a:ea typeface="宋体" charset="-122"/>
                <a:cs typeface="+mn-cs"/>
              </a:rPr>
              <a:t>Accessibility Example1 </a:t>
            </a:r>
          </a:p>
        </p:txBody>
      </p:sp>
      <p:grpSp>
        <p:nvGrpSpPr>
          <p:cNvPr id="2" name="Group 3"/>
          <p:cNvGrpSpPr>
            <a:grpSpLocks/>
          </p:cNvGrpSpPr>
          <p:nvPr/>
        </p:nvGrpSpPr>
        <p:grpSpPr bwMode="auto">
          <a:xfrm>
            <a:off x="5057775" y="1701672"/>
            <a:ext cx="3857683" cy="3529013"/>
            <a:chOff x="138" y="652"/>
            <a:chExt cx="5518" cy="1119"/>
          </a:xfrm>
        </p:grpSpPr>
        <p:sp>
          <p:nvSpPr>
            <p:cNvPr id="207876" name="Rectangle 4"/>
            <p:cNvSpPr>
              <a:spLocks noChangeArrowheads="1"/>
            </p:cNvSpPr>
            <p:nvPr/>
          </p:nvSpPr>
          <p:spPr bwMode="auto">
            <a:xfrm>
              <a:off x="164" y="652"/>
              <a:ext cx="5434" cy="1119"/>
            </a:xfrm>
            <a:prstGeom prst="rect">
              <a:avLst/>
            </a:prstGeom>
            <a:solidFill>
              <a:schemeClr val="bg1"/>
            </a:solidFill>
            <a:ln w="9525">
              <a:solidFill>
                <a:schemeClr val="tx1"/>
              </a:solidFill>
              <a:miter lim="800000"/>
              <a:headEnd/>
              <a:tailEnd/>
            </a:ln>
            <a:effectLst>
              <a:outerShdw dist="107763" dir="2700000" algn="ctr" rotWithShape="0">
                <a:schemeClr val="bg2"/>
              </a:outerShdw>
            </a:effectLst>
          </p:spPr>
          <p:txBody>
            <a:bodyPr wrap="none" anchor="ctr"/>
            <a:lstStyle/>
            <a:p>
              <a:pPr algn="l" rtl="0">
                <a:defRPr/>
              </a:pPr>
              <a:endParaRPr lang="en-US">
                <a:cs typeface="Arial" charset="0"/>
              </a:endParaRPr>
            </a:p>
          </p:txBody>
        </p:sp>
        <p:sp>
          <p:nvSpPr>
            <p:cNvPr id="20498" name="Rectangle 5"/>
            <p:cNvSpPr>
              <a:spLocks noChangeArrowheads="1"/>
            </p:cNvSpPr>
            <p:nvPr/>
          </p:nvSpPr>
          <p:spPr bwMode="auto">
            <a:xfrm>
              <a:off x="138" y="693"/>
              <a:ext cx="5518" cy="644"/>
            </a:xfrm>
            <a:prstGeom prst="rect">
              <a:avLst/>
            </a:prstGeom>
            <a:noFill/>
            <a:ln w="9525">
              <a:noFill/>
              <a:miter lim="800000"/>
              <a:headEnd/>
              <a:tailEnd/>
            </a:ln>
          </p:spPr>
          <p:txBody>
            <a:bodyPr>
              <a:spAutoFit/>
            </a:bodyPr>
            <a:lstStyle/>
            <a:p>
              <a:pPr algn="l" rtl="0"/>
              <a:r>
                <a:rPr lang="en-US" dirty="0" smtClean="0"/>
                <a:t>class Service {</a:t>
              </a:r>
            </a:p>
            <a:p>
              <a:pPr algn="l" rtl="0"/>
              <a:r>
                <a:rPr lang="en-US" dirty="0" smtClean="0"/>
                <a:t> private:</a:t>
              </a:r>
            </a:p>
            <a:p>
              <a:pPr algn="l" rtl="0"/>
              <a:r>
                <a:rPr lang="en-US" dirty="0" smtClean="0"/>
                <a:t> </a:t>
              </a:r>
              <a:r>
                <a:rPr lang="en-US" dirty="0" err="1" smtClean="0"/>
                <a:t>int</a:t>
              </a:r>
              <a:r>
                <a:rPr lang="en-US" dirty="0" smtClean="0"/>
                <a:t> </a:t>
              </a:r>
              <a:r>
                <a:rPr lang="en-US" dirty="0" err="1" smtClean="0"/>
                <a:t>memberTwo</a:t>
              </a:r>
              <a:r>
                <a:rPr lang="en-US" dirty="0" smtClean="0"/>
                <a:t>;</a:t>
              </a:r>
            </a:p>
            <a:p>
              <a:pPr algn="l" rtl="0"/>
              <a:r>
                <a:rPr lang="en-US" dirty="0" smtClean="0"/>
                <a:t> void </a:t>
              </a:r>
              <a:r>
                <a:rPr lang="en-US" dirty="0" err="1" smtClean="0"/>
                <a:t>doTwo</a:t>
              </a:r>
              <a:r>
                <a:rPr lang="en-US" dirty="0" smtClean="0"/>
                <a:t>() {……}</a:t>
              </a:r>
            </a:p>
            <a:p>
              <a:pPr algn="l" rtl="0"/>
              <a:r>
                <a:rPr lang="en-US" dirty="0" smtClean="0"/>
                <a:t>public:</a:t>
              </a:r>
            </a:p>
            <a:p>
              <a:pPr algn="l" rtl="0"/>
              <a:r>
                <a:rPr lang="en-US" dirty="0" err="1" smtClean="0"/>
                <a:t>int</a:t>
              </a:r>
              <a:r>
                <a:rPr lang="en-US" dirty="0" smtClean="0"/>
                <a:t> </a:t>
              </a:r>
              <a:r>
                <a:rPr lang="en-US" dirty="0" err="1" smtClean="0"/>
                <a:t>memberOne</a:t>
              </a:r>
              <a:r>
                <a:rPr lang="en-US" dirty="0" smtClean="0"/>
                <a:t>;</a:t>
              </a:r>
            </a:p>
            <a:p>
              <a:pPr algn="l" rtl="0"/>
              <a:r>
                <a:rPr lang="en-US" dirty="0" smtClean="0"/>
                <a:t>void </a:t>
              </a:r>
              <a:r>
                <a:rPr lang="en-US" dirty="0" err="1" smtClean="0"/>
                <a:t>doOne</a:t>
              </a:r>
              <a:r>
                <a:rPr lang="en-US" dirty="0" smtClean="0"/>
                <a:t>() {…….}};</a:t>
              </a:r>
            </a:p>
          </p:txBody>
        </p:sp>
      </p:grpSp>
      <p:grpSp>
        <p:nvGrpSpPr>
          <p:cNvPr id="3" name="Group 6"/>
          <p:cNvGrpSpPr>
            <a:grpSpLocks/>
          </p:cNvGrpSpPr>
          <p:nvPr/>
        </p:nvGrpSpPr>
        <p:grpSpPr bwMode="auto">
          <a:xfrm>
            <a:off x="0" y="1700808"/>
            <a:ext cx="4071938" cy="4027488"/>
            <a:chOff x="138" y="646"/>
            <a:chExt cx="5527" cy="1286"/>
          </a:xfrm>
        </p:grpSpPr>
        <p:sp>
          <p:nvSpPr>
            <p:cNvPr id="207879" name="Rectangle 7"/>
            <p:cNvSpPr>
              <a:spLocks noChangeArrowheads="1"/>
            </p:cNvSpPr>
            <p:nvPr/>
          </p:nvSpPr>
          <p:spPr bwMode="auto">
            <a:xfrm>
              <a:off x="231" y="646"/>
              <a:ext cx="5434" cy="1119"/>
            </a:xfrm>
            <a:prstGeom prst="rect">
              <a:avLst/>
            </a:prstGeom>
            <a:solidFill>
              <a:schemeClr val="bg1"/>
            </a:solidFill>
            <a:ln w="9525">
              <a:solidFill>
                <a:schemeClr val="tx1"/>
              </a:solidFill>
              <a:miter lim="800000"/>
              <a:headEnd/>
              <a:tailEnd/>
            </a:ln>
            <a:effectLst>
              <a:outerShdw dist="107763" dir="2700000" algn="ctr" rotWithShape="0">
                <a:schemeClr val="bg2"/>
              </a:outerShdw>
            </a:effectLst>
          </p:spPr>
          <p:txBody>
            <a:bodyPr wrap="none" anchor="ctr"/>
            <a:lstStyle/>
            <a:p>
              <a:pPr algn="l" rtl="0">
                <a:defRPr/>
              </a:pPr>
              <a:endParaRPr lang="en-US">
                <a:cs typeface="Arial" charset="0"/>
              </a:endParaRPr>
            </a:p>
          </p:txBody>
        </p:sp>
        <p:sp>
          <p:nvSpPr>
            <p:cNvPr id="20496" name="Rectangle 8"/>
            <p:cNvSpPr>
              <a:spLocks noChangeArrowheads="1"/>
            </p:cNvSpPr>
            <p:nvPr/>
          </p:nvSpPr>
          <p:spPr bwMode="auto">
            <a:xfrm>
              <a:off x="138" y="693"/>
              <a:ext cx="5518" cy="1239"/>
            </a:xfrm>
            <a:prstGeom prst="rect">
              <a:avLst/>
            </a:prstGeom>
            <a:noFill/>
            <a:ln w="9525">
              <a:noFill/>
              <a:miter lim="800000"/>
              <a:headEnd/>
              <a:tailEnd/>
            </a:ln>
          </p:spPr>
          <p:txBody>
            <a:bodyPr>
              <a:spAutoFit/>
            </a:bodyPr>
            <a:lstStyle/>
            <a:p>
              <a:pPr lvl="1" algn="l" rtl="0">
                <a:spcBef>
                  <a:spcPct val="50000"/>
                </a:spcBef>
                <a:buClr>
                  <a:schemeClr val="tx2"/>
                </a:buClr>
                <a:buSzPct val="80000"/>
                <a:tabLst>
                  <a:tab pos="2289175" algn="l"/>
                </a:tabLst>
              </a:pPr>
              <a:r>
                <a:rPr lang="en-US" sz="1600" dirty="0">
                  <a:ea typeface="MS PGothic" pitchFamily="34" charset="-128"/>
                </a:rPr>
                <a:t>…</a:t>
              </a:r>
              <a:endParaRPr lang="en-US" sz="1600" dirty="0">
                <a:latin typeface="Courier New" pitchFamily="49" charset="0"/>
                <a:ea typeface="MS PGothic" pitchFamily="34" charset="-128"/>
              </a:endParaRPr>
            </a:p>
            <a:p>
              <a:pPr lvl="1" algn="l" rtl="0">
                <a:spcBef>
                  <a:spcPct val="50000"/>
                </a:spcBef>
                <a:buClr>
                  <a:schemeClr val="tx2"/>
                </a:buClr>
                <a:buSzPct val="80000"/>
                <a:tabLst>
                  <a:tab pos="2289175" algn="l"/>
                </a:tabLst>
              </a:pPr>
              <a:r>
                <a:rPr lang="en-US" sz="1600" dirty="0">
                  <a:latin typeface="Courier New" pitchFamily="49" charset="0"/>
                  <a:ea typeface="MS PGothic" pitchFamily="34" charset="-128"/>
                </a:rPr>
                <a:t>Service </a:t>
              </a:r>
              <a:r>
                <a:rPr lang="en-US" sz="1600" dirty="0" err="1" smtClean="0">
                  <a:latin typeface="Courier New" pitchFamily="49" charset="0"/>
                  <a:ea typeface="MS PGothic" pitchFamily="34" charset="-128"/>
                </a:rPr>
                <a:t>obj</a:t>
              </a:r>
              <a:r>
                <a:rPr lang="en-US" sz="1600" dirty="0" smtClean="0">
                  <a:latin typeface="Courier New" pitchFamily="49" charset="0"/>
                  <a:ea typeface="MS PGothic" pitchFamily="34" charset="-128"/>
                </a:rPr>
                <a:t>;</a:t>
              </a:r>
              <a:endParaRPr lang="en-US" sz="1600" dirty="0">
                <a:latin typeface="Courier New" pitchFamily="49" charset="0"/>
                <a:ea typeface="MS PGothic" pitchFamily="34" charset="-128"/>
              </a:endParaRPr>
            </a:p>
            <a:p>
              <a:pPr lvl="1" algn="l" rtl="0">
                <a:lnSpc>
                  <a:spcPct val="200000"/>
                </a:lnSpc>
                <a:spcBef>
                  <a:spcPct val="50000"/>
                </a:spcBef>
                <a:buClr>
                  <a:schemeClr val="tx2"/>
                </a:buClr>
                <a:buSzPct val="80000"/>
                <a:tabLst>
                  <a:tab pos="2289175" algn="l"/>
                </a:tabLst>
              </a:pPr>
              <a:r>
                <a:rPr lang="en-US" sz="1600" dirty="0" err="1">
                  <a:latin typeface="Courier New" pitchFamily="49" charset="0"/>
                  <a:ea typeface="MS PGothic" pitchFamily="34" charset="-128"/>
                </a:rPr>
                <a:t>obj.memberOne</a:t>
              </a:r>
              <a:r>
                <a:rPr lang="en-US" sz="1600" dirty="0">
                  <a:latin typeface="Courier New" pitchFamily="49" charset="0"/>
                  <a:ea typeface="MS PGothic" pitchFamily="34" charset="-128"/>
                </a:rPr>
                <a:t> = 10;</a:t>
              </a:r>
            </a:p>
            <a:p>
              <a:pPr lvl="1" algn="l" rtl="0">
                <a:lnSpc>
                  <a:spcPct val="200000"/>
                </a:lnSpc>
                <a:spcBef>
                  <a:spcPct val="50000"/>
                </a:spcBef>
                <a:buClr>
                  <a:schemeClr val="tx2"/>
                </a:buClr>
                <a:buSzPct val="80000"/>
                <a:tabLst>
                  <a:tab pos="2289175" algn="l"/>
                </a:tabLst>
              </a:pPr>
              <a:r>
                <a:rPr lang="en-US" sz="1600" dirty="0" err="1">
                  <a:latin typeface="Courier New" pitchFamily="49" charset="0"/>
                  <a:ea typeface="MS PGothic" pitchFamily="34" charset="-128"/>
                </a:rPr>
                <a:t>obj.memberTwo</a:t>
              </a:r>
              <a:r>
                <a:rPr lang="en-US" sz="1600" dirty="0">
                  <a:latin typeface="Courier New" pitchFamily="49" charset="0"/>
                  <a:ea typeface="MS PGothic" pitchFamily="34" charset="-128"/>
                </a:rPr>
                <a:t> = 20;</a:t>
              </a:r>
            </a:p>
            <a:p>
              <a:pPr lvl="1" algn="l" rtl="0">
                <a:lnSpc>
                  <a:spcPct val="200000"/>
                </a:lnSpc>
                <a:spcBef>
                  <a:spcPct val="50000"/>
                </a:spcBef>
                <a:buClr>
                  <a:schemeClr val="tx2"/>
                </a:buClr>
                <a:buSzPct val="80000"/>
                <a:tabLst>
                  <a:tab pos="2289175" algn="l"/>
                </a:tabLst>
              </a:pPr>
              <a:r>
                <a:rPr lang="en-US" sz="1600" dirty="0" err="1">
                  <a:latin typeface="Courier New" pitchFamily="49" charset="0"/>
                  <a:ea typeface="MS PGothic" pitchFamily="34" charset="-128"/>
                </a:rPr>
                <a:t>obj.doOne</a:t>
              </a:r>
              <a:r>
                <a:rPr lang="en-US" sz="1600" dirty="0">
                  <a:latin typeface="Courier New" pitchFamily="49" charset="0"/>
                  <a:ea typeface="MS PGothic" pitchFamily="34" charset="-128"/>
                </a:rPr>
                <a:t>();</a:t>
              </a:r>
            </a:p>
            <a:p>
              <a:pPr lvl="1" algn="l" rtl="0">
                <a:lnSpc>
                  <a:spcPct val="200000"/>
                </a:lnSpc>
                <a:spcBef>
                  <a:spcPct val="50000"/>
                </a:spcBef>
                <a:buClr>
                  <a:schemeClr val="tx2"/>
                </a:buClr>
                <a:buSzPct val="80000"/>
                <a:tabLst>
                  <a:tab pos="2289175" algn="l"/>
                </a:tabLst>
              </a:pPr>
              <a:r>
                <a:rPr lang="en-US" sz="1600" dirty="0" err="1">
                  <a:latin typeface="Courier New" pitchFamily="49" charset="0"/>
                  <a:ea typeface="MS PGothic" pitchFamily="34" charset="-128"/>
                </a:rPr>
                <a:t>obj.doTwo</a:t>
              </a:r>
              <a:r>
                <a:rPr lang="en-US" sz="1600" dirty="0">
                  <a:latin typeface="Courier New" pitchFamily="49" charset="0"/>
                  <a:ea typeface="MS PGothic" pitchFamily="34" charset="-128"/>
                </a:rPr>
                <a:t>();</a:t>
              </a:r>
            </a:p>
            <a:p>
              <a:pPr lvl="1" algn="l" rtl="0">
                <a:spcBef>
                  <a:spcPct val="50000"/>
                </a:spcBef>
                <a:buClr>
                  <a:schemeClr val="tx2"/>
                </a:buClr>
                <a:buSzPct val="80000"/>
                <a:tabLst>
                  <a:tab pos="2289175" algn="l"/>
                </a:tabLst>
              </a:pPr>
              <a:r>
                <a:rPr lang="en-US" sz="1600" dirty="0">
                  <a:ea typeface="MS PGothic" pitchFamily="34" charset="-128"/>
                </a:rPr>
                <a:t>…</a:t>
              </a:r>
              <a:endParaRPr lang="en-US" sz="1600" dirty="0">
                <a:latin typeface="Courier New" pitchFamily="49" charset="0"/>
                <a:ea typeface="MS PGothic" pitchFamily="34" charset="-128"/>
              </a:endParaRPr>
            </a:p>
            <a:p>
              <a:pPr lvl="1" algn="l" rtl="0">
                <a:spcBef>
                  <a:spcPct val="50000"/>
                </a:spcBef>
                <a:buClr>
                  <a:schemeClr val="tx2"/>
                </a:buClr>
                <a:buSzPct val="80000"/>
                <a:tabLst>
                  <a:tab pos="2289175" algn="l"/>
                </a:tabLst>
              </a:pPr>
              <a:endParaRPr lang="en-US" sz="1600" dirty="0">
                <a:latin typeface="Courier New" pitchFamily="49" charset="0"/>
                <a:ea typeface="MS PGothic" pitchFamily="34" charset="-128"/>
              </a:endParaRPr>
            </a:p>
          </p:txBody>
        </p:sp>
      </p:grpSp>
      <p:sp>
        <p:nvSpPr>
          <p:cNvPr id="207881" name="Freeform 9"/>
          <p:cNvSpPr>
            <a:spLocks/>
          </p:cNvSpPr>
          <p:nvPr/>
        </p:nvSpPr>
        <p:spPr bwMode="auto">
          <a:xfrm rot="534672">
            <a:off x="3402013" y="2527300"/>
            <a:ext cx="450850" cy="527050"/>
          </a:xfrm>
          <a:custGeom>
            <a:avLst/>
            <a:gdLst/>
            <a:ahLst/>
            <a:cxnLst>
              <a:cxn ang="0">
                <a:pos x="0" y="284"/>
              </a:cxn>
              <a:cxn ang="0">
                <a:pos x="112" y="284"/>
              </a:cxn>
              <a:cxn ang="0">
                <a:pos x="160" y="374"/>
              </a:cxn>
              <a:cxn ang="0">
                <a:pos x="266" y="64"/>
              </a:cxn>
              <a:cxn ang="0">
                <a:pos x="412" y="0"/>
              </a:cxn>
              <a:cxn ang="0">
                <a:pos x="150" y="476"/>
              </a:cxn>
              <a:cxn ang="0">
                <a:pos x="0" y="284"/>
              </a:cxn>
            </a:cxnLst>
            <a:rect l="0" t="0" r="r" b="b"/>
            <a:pathLst>
              <a:path w="412" h="476">
                <a:moveTo>
                  <a:pt x="0" y="284"/>
                </a:moveTo>
                <a:lnTo>
                  <a:pt x="112" y="284"/>
                </a:lnTo>
                <a:lnTo>
                  <a:pt x="160" y="374"/>
                </a:lnTo>
                <a:lnTo>
                  <a:pt x="266" y="64"/>
                </a:lnTo>
                <a:lnTo>
                  <a:pt x="412" y="0"/>
                </a:lnTo>
                <a:lnTo>
                  <a:pt x="150" y="476"/>
                </a:lnTo>
                <a:lnTo>
                  <a:pt x="0" y="284"/>
                </a:lnTo>
                <a:close/>
              </a:path>
            </a:pathLst>
          </a:custGeom>
          <a:solidFill>
            <a:schemeClr val="hlink"/>
          </a:solidFill>
          <a:ln w="9525" cap="flat" cmpd="sng">
            <a:solidFill>
              <a:schemeClr val="hlink"/>
            </a:solidFill>
            <a:prstDash val="solid"/>
            <a:miter lim="800000"/>
            <a:headEnd type="none" w="med" len="med"/>
            <a:tailEnd type="none" w="med" len="med"/>
          </a:ln>
          <a:effectLst>
            <a:outerShdw dist="53882" dir="2700000" algn="ctr" rotWithShape="0">
              <a:schemeClr val="bg2"/>
            </a:outerShdw>
          </a:effectLst>
        </p:spPr>
        <p:txBody>
          <a:bodyPr wrap="none"/>
          <a:lstStyle/>
          <a:p>
            <a:pPr algn="l" rtl="0">
              <a:defRPr/>
            </a:pPr>
            <a:endParaRPr lang="en-US">
              <a:cs typeface="Arial" charset="0"/>
            </a:endParaRPr>
          </a:p>
        </p:txBody>
      </p:sp>
      <p:sp>
        <p:nvSpPr>
          <p:cNvPr id="207882" name="Freeform 10"/>
          <p:cNvSpPr>
            <a:spLocks/>
          </p:cNvSpPr>
          <p:nvPr/>
        </p:nvSpPr>
        <p:spPr bwMode="auto">
          <a:xfrm rot="-50793">
            <a:off x="3348038" y="3228975"/>
            <a:ext cx="422275" cy="428625"/>
          </a:xfrm>
          <a:custGeom>
            <a:avLst/>
            <a:gdLst/>
            <a:ahLst/>
            <a:cxnLst>
              <a:cxn ang="0">
                <a:pos x="74" y="12"/>
              </a:cxn>
              <a:cxn ang="0">
                <a:pos x="152" y="12"/>
              </a:cxn>
              <a:cxn ang="0">
                <a:pos x="188" y="166"/>
              </a:cxn>
              <a:cxn ang="0">
                <a:pos x="288" y="0"/>
              </a:cxn>
              <a:cxn ang="0">
                <a:pos x="378" y="0"/>
              </a:cxn>
              <a:cxn ang="0">
                <a:pos x="214" y="214"/>
              </a:cxn>
              <a:cxn ang="0">
                <a:pos x="268" y="388"/>
              </a:cxn>
              <a:cxn ang="0">
                <a:pos x="190" y="386"/>
              </a:cxn>
              <a:cxn ang="0">
                <a:pos x="162" y="256"/>
              </a:cxn>
              <a:cxn ang="0">
                <a:pos x="68" y="398"/>
              </a:cxn>
              <a:cxn ang="0">
                <a:pos x="0" y="398"/>
              </a:cxn>
              <a:cxn ang="0">
                <a:pos x="128" y="220"/>
              </a:cxn>
              <a:cxn ang="0">
                <a:pos x="74" y="12"/>
              </a:cxn>
            </a:cxnLst>
            <a:rect l="0" t="0" r="r" b="b"/>
            <a:pathLst>
              <a:path w="378" h="398">
                <a:moveTo>
                  <a:pt x="74" y="12"/>
                </a:moveTo>
                <a:lnTo>
                  <a:pt x="152" y="12"/>
                </a:lnTo>
                <a:lnTo>
                  <a:pt x="188" y="166"/>
                </a:lnTo>
                <a:lnTo>
                  <a:pt x="288" y="0"/>
                </a:lnTo>
                <a:lnTo>
                  <a:pt x="378" y="0"/>
                </a:lnTo>
                <a:lnTo>
                  <a:pt x="214" y="214"/>
                </a:lnTo>
                <a:lnTo>
                  <a:pt x="268" y="388"/>
                </a:lnTo>
                <a:lnTo>
                  <a:pt x="190" y="386"/>
                </a:lnTo>
                <a:lnTo>
                  <a:pt x="162" y="256"/>
                </a:lnTo>
                <a:lnTo>
                  <a:pt x="68" y="398"/>
                </a:lnTo>
                <a:lnTo>
                  <a:pt x="0" y="398"/>
                </a:lnTo>
                <a:lnTo>
                  <a:pt x="128" y="220"/>
                </a:lnTo>
                <a:lnTo>
                  <a:pt x="74" y="12"/>
                </a:lnTo>
                <a:close/>
              </a:path>
            </a:pathLst>
          </a:custGeom>
          <a:solidFill>
            <a:srgbClr val="F6061D"/>
          </a:solidFill>
          <a:ln w="9525" cap="flat" cmpd="sng">
            <a:solidFill>
              <a:srgbClr val="F6061D"/>
            </a:solidFill>
            <a:prstDash val="solid"/>
            <a:miter lim="800000"/>
            <a:headEnd type="none" w="med" len="med"/>
            <a:tailEnd type="none" w="med" len="med"/>
          </a:ln>
          <a:effectLst>
            <a:outerShdw dist="52363" dir="4557825" algn="ctr" rotWithShape="0">
              <a:schemeClr val="bg2"/>
            </a:outerShdw>
          </a:effectLst>
        </p:spPr>
        <p:txBody>
          <a:bodyPr wrap="none"/>
          <a:lstStyle/>
          <a:p>
            <a:pPr algn="l" rtl="0">
              <a:defRPr/>
            </a:pPr>
            <a:endParaRPr lang="en-US">
              <a:cs typeface="Arial" charset="0"/>
            </a:endParaRPr>
          </a:p>
        </p:txBody>
      </p:sp>
      <p:sp>
        <p:nvSpPr>
          <p:cNvPr id="207883" name="Freeform 11"/>
          <p:cNvSpPr>
            <a:spLocks/>
          </p:cNvSpPr>
          <p:nvPr/>
        </p:nvSpPr>
        <p:spPr bwMode="auto">
          <a:xfrm rot="534672">
            <a:off x="3408363" y="3814763"/>
            <a:ext cx="450850" cy="527050"/>
          </a:xfrm>
          <a:custGeom>
            <a:avLst/>
            <a:gdLst/>
            <a:ahLst/>
            <a:cxnLst>
              <a:cxn ang="0">
                <a:pos x="0" y="284"/>
              </a:cxn>
              <a:cxn ang="0">
                <a:pos x="112" y="284"/>
              </a:cxn>
              <a:cxn ang="0">
                <a:pos x="160" y="374"/>
              </a:cxn>
              <a:cxn ang="0">
                <a:pos x="266" y="64"/>
              </a:cxn>
              <a:cxn ang="0">
                <a:pos x="412" y="0"/>
              </a:cxn>
              <a:cxn ang="0">
                <a:pos x="150" y="476"/>
              </a:cxn>
              <a:cxn ang="0">
                <a:pos x="0" y="284"/>
              </a:cxn>
            </a:cxnLst>
            <a:rect l="0" t="0" r="r" b="b"/>
            <a:pathLst>
              <a:path w="412" h="476">
                <a:moveTo>
                  <a:pt x="0" y="284"/>
                </a:moveTo>
                <a:lnTo>
                  <a:pt x="112" y="284"/>
                </a:lnTo>
                <a:lnTo>
                  <a:pt x="160" y="374"/>
                </a:lnTo>
                <a:lnTo>
                  <a:pt x="266" y="64"/>
                </a:lnTo>
                <a:lnTo>
                  <a:pt x="412" y="0"/>
                </a:lnTo>
                <a:lnTo>
                  <a:pt x="150" y="476"/>
                </a:lnTo>
                <a:lnTo>
                  <a:pt x="0" y="284"/>
                </a:lnTo>
                <a:close/>
              </a:path>
            </a:pathLst>
          </a:custGeom>
          <a:solidFill>
            <a:schemeClr val="hlink"/>
          </a:solidFill>
          <a:ln w="9525" cap="flat" cmpd="sng">
            <a:solidFill>
              <a:schemeClr val="hlink"/>
            </a:solidFill>
            <a:prstDash val="solid"/>
            <a:miter lim="800000"/>
            <a:headEnd type="none" w="med" len="med"/>
            <a:tailEnd type="none" w="med" len="med"/>
          </a:ln>
          <a:effectLst>
            <a:outerShdw dist="53882" dir="2700000" algn="ctr" rotWithShape="0">
              <a:schemeClr val="bg2"/>
            </a:outerShdw>
          </a:effectLst>
        </p:spPr>
        <p:txBody>
          <a:bodyPr wrap="none"/>
          <a:lstStyle/>
          <a:p>
            <a:pPr algn="l" rtl="0">
              <a:defRPr/>
            </a:pPr>
            <a:endParaRPr lang="en-US">
              <a:cs typeface="Arial" charset="0"/>
            </a:endParaRPr>
          </a:p>
        </p:txBody>
      </p:sp>
      <p:sp>
        <p:nvSpPr>
          <p:cNvPr id="207884" name="Freeform 12"/>
          <p:cNvSpPr>
            <a:spLocks/>
          </p:cNvSpPr>
          <p:nvPr/>
        </p:nvSpPr>
        <p:spPr bwMode="auto">
          <a:xfrm rot="-50793">
            <a:off x="3354388" y="4516438"/>
            <a:ext cx="422275" cy="428625"/>
          </a:xfrm>
          <a:custGeom>
            <a:avLst/>
            <a:gdLst/>
            <a:ahLst/>
            <a:cxnLst>
              <a:cxn ang="0">
                <a:pos x="74" y="12"/>
              </a:cxn>
              <a:cxn ang="0">
                <a:pos x="152" y="12"/>
              </a:cxn>
              <a:cxn ang="0">
                <a:pos x="188" y="166"/>
              </a:cxn>
              <a:cxn ang="0">
                <a:pos x="288" y="0"/>
              </a:cxn>
              <a:cxn ang="0">
                <a:pos x="378" y="0"/>
              </a:cxn>
              <a:cxn ang="0">
                <a:pos x="214" y="214"/>
              </a:cxn>
              <a:cxn ang="0">
                <a:pos x="268" y="388"/>
              </a:cxn>
              <a:cxn ang="0">
                <a:pos x="190" y="386"/>
              </a:cxn>
              <a:cxn ang="0">
                <a:pos x="162" y="256"/>
              </a:cxn>
              <a:cxn ang="0">
                <a:pos x="68" y="398"/>
              </a:cxn>
              <a:cxn ang="0">
                <a:pos x="0" y="398"/>
              </a:cxn>
              <a:cxn ang="0">
                <a:pos x="128" y="220"/>
              </a:cxn>
              <a:cxn ang="0">
                <a:pos x="74" y="12"/>
              </a:cxn>
            </a:cxnLst>
            <a:rect l="0" t="0" r="r" b="b"/>
            <a:pathLst>
              <a:path w="378" h="398">
                <a:moveTo>
                  <a:pt x="74" y="12"/>
                </a:moveTo>
                <a:lnTo>
                  <a:pt x="152" y="12"/>
                </a:lnTo>
                <a:lnTo>
                  <a:pt x="188" y="166"/>
                </a:lnTo>
                <a:lnTo>
                  <a:pt x="288" y="0"/>
                </a:lnTo>
                <a:lnTo>
                  <a:pt x="378" y="0"/>
                </a:lnTo>
                <a:lnTo>
                  <a:pt x="214" y="214"/>
                </a:lnTo>
                <a:lnTo>
                  <a:pt x="268" y="388"/>
                </a:lnTo>
                <a:lnTo>
                  <a:pt x="190" y="386"/>
                </a:lnTo>
                <a:lnTo>
                  <a:pt x="162" y="256"/>
                </a:lnTo>
                <a:lnTo>
                  <a:pt x="68" y="398"/>
                </a:lnTo>
                <a:lnTo>
                  <a:pt x="0" y="398"/>
                </a:lnTo>
                <a:lnTo>
                  <a:pt x="128" y="220"/>
                </a:lnTo>
                <a:lnTo>
                  <a:pt x="74" y="12"/>
                </a:lnTo>
                <a:close/>
              </a:path>
            </a:pathLst>
          </a:custGeom>
          <a:solidFill>
            <a:srgbClr val="F6061D"/>
          </a:solidFill>
          <a:ln w="9525" cap="flat" cmpd="sng">
            <a:solidFill>
              <a:srgbClr val="F6061D"/>
            </a:solidFill>
            <a:prstDash val="solid"/>
            <a:miter lim="800000"/>
            <a:headEnd type="none" w="med" len="med"/>
            <a:tailEnd type="none" w="med" len="med"/>
          </a:ln>
          <a:effectLst>
            <a:outerShdw dist="52363" dir="4557825" algn="ctr" rotWithShape="0">
              <a:schemeClr val="bg2"/>
            </a:outerShdw>
          </a:effectLst>
        </p:spPr>
        <p:txBody>
          <a:bodyPr wrap="none"/>
          <a:lstStyle/>
          <a:p>
            <a:pPr algn="l" rtl="0">
              <a:defRPr/>
            </a:pPr>
            <a:endParaRPr lang="en-US">
              <a:cs typeface="Arial" charset="0"/>
            </a:endParaRPr>
          </a:p>
        </p:txBody>
      </p:sp>
      <p:sp>
        <p:nvSpPr>
          <p:cNvPr id="20492" name="Text Box 13"/>
          <p:cNvSpPr txBox="1">
            <a:spLocks noChangeArrowheads="1"/>
          </p:cNvSpPr>
          <p:nvPr/>
        </p:nvSpPr>
        <p:spPr bwMode="auto">
          <a:xfrm>
            <a:off x="1455738" y="5573713"/>
            <a:ext cx="1970411" cy="461665"/>
          </a:xfrm>
          <a:prstGeom prst="rect">
            <a:avLst/>
          </a:prstGeom>
          <a:noFill/>
          <a:ln w="9525">
            <a:noFill/>
            <a:miter lim="800000"/>
            <a:headEnd/>
            <a:tailEnd/>
          </a:ln>
        </p:spPr>
        <p:txBody>
          <a:bodyPr wrap="none">
            <a:spAutoFit/>
          </a:bodyPr>
          <a:lstStyle/>
          <a:p>
            <a:pPr algn="l" rtl="0"/>
            <a:r>
              <a:rPr lang="en-US" sz="2400" dirty="0" smtClean="0">
                <a:latin typeface="Times New Roman" pitchFamily="18" charset="0"/>
              </a:rPr>
              <a:t>Main Program</a:t>
            </a:r>
            <a:endParaRPr lang="en-US" sz="2400" dirty="0">
              <a:latin typeface="Times New Roman" pitchFamily="18" charset="0"/>
            </a:endParaRPr>
          </a:p>
        </p:txBody>
      </p:sp>
      <p:sp>
        <p:nvSpPr>
          <p:cNvPr id="20493" name="Text Box 14"/>
          <p:cNvSpPr txBox="1">
            <a:spLocks noChangeArrowheads="1"/>
          </p:cNvSpPr>
          <p:nvPr/>
        </p:nvSpPr>
        <p:spPr bwMode="auto">
          <a:xfrm>
            <a:off x="6186488" y="5573713"/>
            <a:ext cx="1927131" cy="461665"/>
          </a:xfrm>
          <a:prstGeom prst="rect">
            <a:avLst/>
          </a:prstGeom>
          <a:noFill/>
          <a:ln w="9525">
            <a:noFill/>
            <a:miter lim="800000"/>
            <a:headEnd/>
            <a:tailEnd/>
          </a:ln>
        </p:spPr>
        <p:txBody>
          <a:bodyPr wrap="none">
            <a:spAutoFit/>
          </a:bodyPr>
          <a:lstStyle/>
          <a:p>
            <a:pPr algn="l" rtl="0"/>
            <a:r>
              <a:rPr lang="en-US" sz="2400" dirty="0" smtClean="0">
                <a:latin typeface="Times New Roman" pitchFamily="18" charset="0"/>
              </a:rPr>
              <a:t>Service Class </a:t>
            </a:r>
            <a:endParaRPr lang="en-US" sz="2400" dirty="0">
              <a:latin typeface="Times New Roman" pitchFamily="18" charset="0"/>
            </a:endParaRPr>
          </a:p>
        </p:txBody>
      </p:sp>
      <p:sp>
        <p:nvSpPr>
          <p:cNvPr id="20494" name="Line 15"/>
          <p:cNvSpPr>
            <a:spLocks noChangeShapeType="1"/>
          </p:cNvSpPr>
          <p:nvPr/>
        </p:nvSpPr>
        <p:spPr bwMode="auto">
          <a:xfrm>
            <a:off x="4243388" y="3548063"/>
            <a:ext cx="889000" cy="0"/>
          </a:xfrm>
          <a:prstGeom prst="line">
            <a:avLst/>
          </a:prstGeom>
          <a:noFill/>
          <a:ln w="38100">
            <a:solidFill>
              <a:schemeClr val="tx1"/>
            </a:solidFill>
            <a:prstDash val="sysDot"/>
            <a:miter lim="800000"/>
            <a:headEnd/>
            <a:tailEnd type="triangle" w="med" len="med"/>
          </a:ln>
        </p:spPr>
        <p:txBody>
          <a:bodyPr wrap="none"/>
          <a:lstStyle/>
          <a:p>
            <a:pPr algn="l" rtl="0"/>
            <a:endParaRPr lang="ar-SA"/>
          </a:p>
        </p:txBody>
      </p:sp>
    </p:spTree>
    <p:custDataLst>
      <p:tags r:id="rId1"/>
    </p:custDataLst>
    <p:extLst>
      <p:ext uri="{BB962C8B-B14F-4D97-AF65-F5344CB8AC3E}">
        <p14:creationId xmlns:p14="http://schemas.microsoft.com/office/powerpoint/2010/main" val="1951846165"/>
      </p:ext>
    </p:extLst>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a:xfrm>
            <a:off x="457200" y="274638"/>
            <a:ext cx="8229600" cy="778098"/>
          </a:xfrm>
        </p:spPr>
        <p:txBody>
          <a:bodyPr>
            <a:normAutofit/>
          </a:bodyPr>
          <a:lstStyle/>
          <a:p>
            <a:pPr algn="ctr" rtl="0"/>
            <a:r>
              <a:rPr lang="en-US" sz="3600" dirty="0">
                <a:effectLst>
                  <a:outerShdw blurRad="38100" dist="38100" dir="2700000" algn="tl">
                    <a:srgbClr val="C0C0C0"/>
                  </a:outerShdw>
                </a:effectLst>
                <a:latin typeface="Arial" charset="0"/>
                <a:ea typeface="宋体" charset="-122"/>
                <a:cs typeface="+mn-cs"/>
              </a:rPr>
              <a:t>Accessibility Example2 </a:t>
            </a:r>
            <a:endParaRPr lang="ar-SA" sz="3600" dirty="0">
              <a:effectLst>
                <a:outerShdw blurRad="38100" dist="38100" dir="2700000" algn="tl">
                  <a:srgbClr val="C0C0C0"/>
                </a:outerShdw>
              </a:effectLst>
              <a:latin typeface="Arial" charset="0"/>
              <a:ea typeface="宋体" charset="-122"/>
              <a:cs typeface="+mn-cs"/>
            </a:endParaRPr>
          </a:p>
        </p:txBody>
      </p:sp>
      <p:sp>
        <p:nvSpPr>
          <p:cNvPr id="4097" name="Rectangle 1"/>
          <p:cNvSpPr>
            <a:spLocks noChangeArrowheads="1"/>
          </p:cNvSpPr>
          <p:nvPr/>
        </p:nvSpPr>
        <p:spPr bwMode="auto">
          <a:xfrm>
            <a:off x="251520" y="1576828"/>
            <a:ext cx="8712968" cy="4524315"/>
          </a:xfrm>
          <a:prstGeom prst="rect">
            <a:avLst/>
          </a:prstGeom>
          <a:noFill/>
          <a:ln w="9525">
            <a:noFill/>
            <a:miter lim="800000"/>
            <a:headEnd/>
            <a:tailEnd/>
          </a:ln>
          <a:effectLst/>
        </p:spPr>
        <p:txBody>
          <a:bodyPr vert="horz" wrap="square" lIns="91440" tIns="45720" rIns="91440" bIns="45720" numCol="2"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rgbClr val="0000FF"/>
                </a:solidFill>
                <a:effectLst/>
                <a:latin typeface="Calibri" pitchFamily="34" charset="0"/>
                <a:ea typeface="Calibri" pitchFamily="34" charset="0"/>
                <a:cs typeface="Consolas" pitchFamily="49" charset="0"/>
              </a:rPr>
              <a:t>#include</a:t>
            </a:r>
            <a:r>
              <a:rPr kumimoji="0" lang="en-US" b="0" i="0" u="none" strike="noStrike" cap="none" normalizeH="0" baseline="0" dirty="0" smtClean="0">
                <a:ln>
                  <a:noFill/>
                </a:ln>
                <a:solidFill>
                  <a:schemeClr val="tx1"/>
                </a:solidFill>
                <a:effectLst/>
                <a:latin typeface="Calibri" pitchFamily="34" charset="0"/>
                <a:ea typeface="Calibri" pitchFamily="34" charset="0"/>
                <a:cs typeface="Consolas" pitchFamily="49" charset="0"/>
              </a:rPr>
              <a:t> </a:t>
            </a:r>
            <a:r>
              <a:rPr kumimoji="0" lang="en-US" b="0" i="0" u="none" strike="noStrike" cap="none" normalizeH="0" baseline="0" dirty="0" smtClean="0">
                <a:ln>
                  <a:noFill/>
                </a:ln>
                <a:solidFill>
                  <a:srgbClr val="A31515"/>
                </a:solidFill>
                <a:effectLst/>
                <a:latin typeface="Calibri" pitchFamily="34" charset="0"/>
                <a:ea typeface="Calibri" pitchFamily="34" charset="0"/>
                <a:cs typeface="Consolas" pitchFamily="49" charset="0"/>
              </a:rPr>
              <a:t>&lt;</a:t>
            </a:r>
            <a:r>
              <a:rPr kumimoji="0" lang="en-US" b="0" i="0" u="none" strike="noStrike" cap="none" normalizeH="0" baseline="0" dirty="0" err="1" smtClean="0">
                <a:ln>
                  <a:noFill/>
                </a:ln>
                <a:solidFill>
                  <a:srgbClr val="A31515"/>
                </a:solidFill>
                <a:effectLst/>
                <a:latin typeface="Calibri" pitchFamily="34" charset="0"/>
                <a:ea typeface="Calibri" pitchFamily="34" charset="0"/>
                <a:cs typeface="Consolas" pitchFamily="49" charset="0"/>
              </a:rPr>
              <a:t>iostream</a:t>
            </a:r>
            <a:r>
              <a:rPr kumimoji="0" lang="en-US" b="0" i="0" u="none" strike="noStrike" cap="none" normalizeH="0" baseline="0" dirty="0" smtClean="0">
                <a:ln>
                  <a:noFill/>
                </a:ln>
                <a:solidFill>
                  <a:srgbClr val="A31515"/>
                </a:solidFill>
                <a:effectLst/>
                <a:latin typeface="Calibri" pitchFamily="34" charset="0"/>
                <a:ea typeface="Calibri" pitchFamily="34" charset="0"/>
                <a:cs typeface="Consolas" pitchFamily="49" charset="0"/>
              </a:rPr>
              <a:t>&gt;</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rgbClr val="0000FF"/>
                </a:solidFill>
                <a:effectLst/>
                <a:latin typeface="Calibri" pitchFamily="34" charset="0"/>
                <a:ea typeface="Calibri" pitchFamily="34" charset="0"/>
                <a:cs typeface="Consolas" pitchFamily="49" charset="0"/>
              </a:rPr>
              <a:t>#include</a:t>
            </a:r>
            <a:r>
              <a:rPr kumimoji="0" lang="en-US" b="0" i="0" u="none" strike="noStrike" cap="none" normalizeH="0" baseline="0" dirty="0" smtClean="0">
                <a:ln>
                  <a:noFill/>
                </a:ln>
                <a:solidFill>
                  <a:schemeClr val="tx1"/>
                </a:solidFill>
                <a:effectLst/>
                <a:latin typeface="Calibri" pitchFamily="34" charset="0"/>
                <a:ea typeface="Calibri" pitchFamily="34" charset="0"/>
                <a:cs typeface="Consolas" pitchFamily="49" charset="0"/>
              </a:rPr>
              <a:t> </a:t>
            </a:r>
            <a:r>
              <a:rPr kumimoji="0" lang="en-US" b="0" i="0" u="none" strike="noStrike" cap="none" normalizeH="0" baseline="0" dirty="0" smtClean="0">
                <a:ln>
                  <a:noFill/>
                </a:ln>
                <a:solidFill>
                  <a:srgbClr val="A31515"/>
                </a:solidFill>
                <a:effectLst/>
                <a:latin typeface="Calibri" pitchFamily="34" charset="0"/>
                <a:ea typeface="Calibri" pitchFamily="34" charset="0"/>
                <a:cs typeface="Consolas" pitchFamily="49" charset="0"/>
              </a:rPr>
              <a:t>&lt;string&gt;</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rgbClr val="0000FF"/>
                </a:solidFill>
                <a:effectLst/>
                <a:latin typeface="Calibri" pitchFamily="34" charset="0"/>
                <a:ea typeface="Calibri" pitchFamily="34" charset="0"/>
                <a:cs typeface="Consolas" pitchFamily="49" charset="0"/>
              </a:rPr>
              <a:t>using</a:t>
            </a:r>
            <a:r>
              <a:rPr kumimoji="0" lang="en-US" b="0" i="0" u="none" strike="noStrike" cap="none" normalizeH="0" baseline="0" dirty="0" smtClean="0">
                <a:ln>
                  <a:noFill/>
                </a:ln>
                <a:solidFill>
                  <a:schemeClr val="tx1"/>
                </a:solidFill>
                <a:effectLst/>
                <a:latin typeface="Calibri" pitchFamily="34" charset="0"/>
                <a:ea typeface="Calibri" pitchFamily="34" charset="0"/>
                <a:cs typeface="Consolas" pitchFamily="49" charset="0"/>
              </a:rPr>
              <a:t> </a:t>
            </a:r>
            <a:r>
              <a:rPr kumimoji="0" lang="en-US" b="0" i="0" u="none" strike="noStrike" cap="none" normalizeH="0" baseline="0" dirty="0" smtClean="0">
                <a:ln>
                  <a:noFill/>
                </a:ln>
                <a:solidFill>
                  <a:srgbClr val="0000FF"/>
                </a:solidFill>
                <a:effectLst/>
                <a:latin typeface="Calibri" pitchFamily="34" charset="0"/>
                <a:ea typeface="Calibri" pitchFamily="34" charset="0"/>
                <a:cs typeface="Consolas" pitchFamily="49" charset="0"/>
              </a:rPr>
              <a:t>namespace</a:t>
            </a:r>
            <a:r>
              <a:rPr kumimoji="0" lang="en-US" b="0" i="0" u="none" strike="noStrike" cap="none" normalizeH="0" baseline="0" dirty="0" smtClean="0">
                <a:ln>
                  <a:noFill/>
                </a:ln>
                <a:solidFill>
                  <a:schemeClr val="tx1"/>
                </a:solidFill>
                <a:effectLst/>
                <a:latin typeface="Calibri" pitchFamily="34" charset="0"/>
                <a:ea typeface="Calibri" pitchFamily="34" charset="0"/>
                <a:cs typeface="Consolas" pitchFamily="49" charset="0"/>
              </a:rPr>
              <a:t> std;</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rgbClr val="0000FF"/>
                </a:solidFill>
                <a:effectLst/>
                <a:latin typeface="Calibri" pitchFamily="34" charset="0"/>
                <a:ea typeface="Calibri" pitchFamily="34" charset="0"/>
                <a:cs typeface="Consolas" pitchFamily="49" charset="0"/>
              </a:rPr>
              <a:t>class</a:t>
            </a:r>
            <a:r>
              <a:rPr kumimoji="0" lang="en-US" b="0" i="0" u="none" strike="noStrike" cap="none" normalizeH="0" baseline="0" dirty="0" smtClean="0">
                <a:ln>
                  <a:noFill/>
                </a:ln>
                <a:solidFill>
                  <a:schemeClr val="tx1"/>
                </a:solidFill>
                <a:effectLst/>
                <a:latin typeface="Calibri" pitchFamily="34" charset="0"/>
                <a:ea typeface="Calibri" pitchFamily="34" charset="0"/>
                <a:cs typeface="Consolas" pitchFamily="49" charset="0"/>
              </a:rPr>
              <a:t> Course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Calibri" pitchFamily="34" charset="0"/>
                <a:ea typeface="Calibri" pitchFamily="34" charset="0"/>
                <a:cs typeface="Consolas" pitchFamily="49" charset="0"/>
              </a:rPr>
              <a:t>	</a:t>
            </a:r>
            <a:r>
              <a:rPr kumimoji="0" lang="en-US" b="0" i="0" u="none" strike="noStrike" cap="none" normalizeH="0" baseline="0" dirty="0" smtClean="0">
                <a:ln>
                  <a:noFill/>
                </a:ln>
                <a:solidFill>
                  <a:srgbClr val="008000"/>
                </a:solidFill>
                <a:effectLst/>
                <a:latin typeface="Calibri" pitchFamily="34" charset="0"/>
                <a:ea typeface="Calibri" pitchFamily="34" charset="0"/>
                <a:cs typeface="Consolas" pitchFamily="49" charset="0"/>
              </a:rPr>
              <a:t>// Data Member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rgbClr val="0000FF"/>
                </a:solidFill>
                <a:effectLst/>
                <a:latin typeface="Calibri" pitchFamily="34" charset="0"/>
                <a:ea typeface="Calibri" pitchFamily="34" charset="0"/>
                <a:cs typeface="Consolas" pitchFamily="49" charset="0"/>
              </a:rPr>
              <a:t>public</a:t>
            </a:r>
            <a:r>
              <a:rPr kumimoji="0" lang="en-US" b="0" i="0" u="none" strike="noStrike" cap="none" normalizeH="0" baseline="0" dirty="0" smtClean="0">
                <a:ln>
                  <a:noFill/>
                </a:ln>
                <a:solidFill>
                  <a:schemeClr val="tx1"/>
                </a:solidFill>
                <a:effectLst/>
                <a:latin typeface="Calibri" pitchFamily="34" charset="0"/>
                <a:ea typeface="Calibri" pitchFamily="34" charset="0"/>
                <a:cs typeface="Consolas" pitchFamily="49" charset="0"/>
              </a:rPr>
              <a:t>:</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Calibri" pitchFamily="34" charset="0"/>
                <a:ea typeface="Calibri" pitchFamily="34" charset="0"/>
                <a:cs typeface="Consolas" pitchFamily="49" charset="0"/>
              </a:rPr>
              <a:t>	string </a:t>
            </a:r>
            <a:r>
              <a:rPr kumimoji="0" lang="en-US" b="0" i="0" u="none" strike="noStrike" cap="none" normalizeH="0" baseline="0" dirty="0" err="1" smtClean="0">
                <a:ln>
                  <a:noFill/>
                </a:ln>
                <a:solidFill>
                  <a:schemeClr val="tx1"/>
                </a:solidFill>
                <a:effectLst/>
                <a:latin typeface="Calibri" pitchFamily="34" charset="0"/>
                <a:ea typeface="Calibri" pitchFamily="34" charset="0"/>
                <a:cs typeface="Consolas" pitchFamily="49" charset="0"/>
              </a:rPr>
              <a:t>studentName</a:t>
            </a:r>
            <a:r>
              <a:rPr kumimoji="0" lang="en-US" b="0" i="0" u="none" strike="noStrike" cap="none" normalizeH="0" baseline="0" dirty="0" smtClean="0">
                <a:ln>
                  <a:noFill/>
                </a:ln>
                <a:solidFill>
                  <a:schemeClr val="tx1"/>
                </a:solidFill>
                <a:effectLst/>
                <a:latin typeface="Calibri" pitchFamily="34" charset="0"/>
                <a:ea typeface="Calibri" pitchFamily="34" charset="0"/>
                <a:cs typeface="Consolas" pitchFamily="49" charset="0"/>
              </a:rPr>
              <a:t>;</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Calibri" pitchFamily="34" charset="0"/>
                <a:ea typeface="Calibri" pitchFamily="34" charset="0"/>
                <a:cs typeface="Consolas" pitchFamily="49" charset="0"/>
              </a:rPr>
              <a:t>	string </a:t>
            </a:r>
            <a:r>
              <a:rPr kumimoji="0" lang="en-US" b="0" i="0" u="none" strike="noStrike" cap="none" normalizeH="0" baseline="0" dirty="0" err="1" smtClean="0">
                <a:ln>
                  <a:noFill/>
                </a:ln>
                <a:solidFill>
                  <a:schemeClr val="tx1"/>
                </a:solidFill>
                <a:effectLst/>
                <a:latin typeface="Calibri" pitchFamily="34" charset="0"/>
                <a:ea typeface="Calibri" pitchFamily="34" charset="0"/>
                <a:cs typeface="Consolas" pitchFamily="49" charset="0"/>
              </a:rPr>
              <a:t>courseCode</a:t>
            </a:r>
            <a:r>
              <a:rPr kumimoji="0" lang="en-US" b="0" i="0" u="none" strike="noStrike" cap="none" normalizeH="0" baseline="0" dirty="0" smtClean="0">
                <a:ln>
                  <a:noFill/>
                </a:ln>
                <a:solidFill>
                  <a:schemeClr val="tx1"/>
                </a:solidFill>
                <a:effectLst/>
                <a:latin typeface="Calibri" pitchFamily="34" charset="0"/>
                <a:ea typeface="Calibri" pitchFamily="34" charset="0"/>
                <a:cs typeface="Consolas" pitchFamily="49" charset="0"/>
              </a:rPr>
              <a:t>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Calibri" pitchFamily="34" charset="0"/>
                <a:ea typeface="Calibri" pitchFamily="34" charset="0"/>
                <a:cs typeface="Consolas" pitchFamily="49" charset="0"/>
              </a:rPr>
              <a:t>};</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rgbClr val="0000FF"/>
                </a:solidFill>
                <a:effectLst/>
                <a:latin typeface="Calibri" pitchFamily="34" charset="0"/>
                <a:ea typeface="Calibri" pitchFamily="34" charset="0"/>
                <a:cs typeface="Consolas" pitchFamily="49" charset="0"/>
              </a:rPr>
              <a:t>void</a:t>
            </a:r>
            <a:r>
              <a:rPr kumimoji="0" lang="en-US" b="0" i="0" u="none" strike="noStrike" cap="none" normalizeH="0" baseline="0" dirty="0" smtClean="0">
                <a:ln>
                  <a:noFill/>
                </a:ln>
                <a:solidFill>
                  <a:schemeClr val="tx1"/>
                </a:solidFill>
                <a:effectLst/>
                <a:latin typeface="Calibri" pitchFamily="34" charset="0"/>
                <a:ea typeface="Calibri" pitchFamily="34" charset="0"/>
                <a:cs typeface="Consolas" pitchFamily="49" charset="0"/>
              </a:rPr>
              <a:t> main() {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Calibri" pitchFamily="34" charset="0"/>
                <a:ea typeface="Calibri" pitchFamily="34" charset="0"/>
                <a:cs typeface="Consolas" pitchFamily="49" charset="0"/>
              </a:rPr>
              <a:t>Course course1, course2;</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rgbClr val="008000"/>
                </a:solidFill>
                <a:effectLst/>
                <a:latin typeface="Calibri" pitchFamily="34" charset="0"/>
                <a:ea typeface="Calibri" pitchFamily="34" charset="0"/>
                <a:cs typeface="Consolas" pitchFamily="49" charset="0"/>
              </a:rPr>
              <a:t>// assign values to course1</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Calibri" pitchFamily="34" charset="0"/>
                <a:ea typeface="Calibri" pitchFamily="34" charset="0"/>
                <a:cs typeface="Consolas" pitchFamily="49" charset="0"/>
              </a:rPr>
              <a:t>course1.courseCode= </a:t>
            </a:r>
            <a:r>
              <a:rPr kumimoji="0" lang="en-US" b="0" i="0" u="none" strike="noStrike" cap="none" normalizeH="0" baseline="0" dirty="0" smtClean="0">
                <a:ln>
                  <a:noFill/>
                </a:ln>
                <a:solidFill>
                  <a:srgbClr val="A31515"/>
                </a:solidFill>
                <a:effectLst/>
                <a:latin typeface="Calibri" pitchFamily="34" charset="0"/>
                <a:ea typeface="Calibri" pitchFamily="34" charset="0"/>
                <a:cs typeface="Consolas" pitchFamily="49" charset="0"/>
              </a:rPr>
              <a:t>"CSC1201"</a:t>
            </a:r>
            <a:r>
              <a:rPr kumimoji="0" lang="en-US" b="0" i="0" u="none" strike="noStrike" cap="none" normalizeH="0" baseline="0" dirty="0" smtClean="0">
                <a:ln>
                  <a:noFill/>
                </a:ln>
                <a:solidFill>
                  <a:schemeClr val="tx1"/>
                </a:solidFill>
                <a:effectLst/>
                <a:latin typeface="Calibri" pitchFamily="34" charset="0"/>
                <a:ea typeface="Calibri" pitchFamily="34" charset="0"/>
                <a:cs typeface="Consolas" pitchFamily="49" charset="0"/>
              </a:rPr>
              <a:t>;</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Calibri" pitchFamily="34" charset="0"/>
                <a:ea typeface="Calibri" pitchFamily="34" charset="0"/>
                <a:cs typeface="Consolas" pitchFamily="49" charset="0"/>
              </a:rPr>
              <a:t>course1.studentName= </a:t>
            </a:r>
            <a:r>
              <a:rPr kumimoji="0" lang="en-US" b="0" i="0" u="none" strike="noStrike" cap="none" normalizeH="0" baseline="0" dirty="0" smtClean="0">
                <a:ln>
                  <a:noFill/>
                </a:ln>
                <a:solidFill>
                  <a:srgbClr val="A31515"/>
                </a:solidFill>
                <a:effectLst/>
                <a:latin typeface="Calibri" pitchFamily="34" charset="0"/>
                <a:ea typeface="Calibri" pitchFamily="34" charset="0"/>
                <a:cs typeface="Consolas" pitchFamily="49" charset="0"/>
              </a:rPr>
              <a:t>"</a:t>
            </a:r>
            <a:r>
              <a:rPr kumimoji="0" lang="en-US" b="0" i="0" u="none" strike="noStrike" cap="none" normalizeH="0" baseline="0" dirty="0" err="1" smtClean="0">
                <a:ln>
                  <a:noFill/>
                </a:ln>
                <a:solidFill>
                  <a:srgbClr val="A31515"/>
                </a:solidFill>
                <a:effectLst/>
                <a:latin typeface="Calibri" pitchFamily="34" charset="0"/>
                <a:ea typeface="Calibri" pitchFamily="34" charset="0"/>
                <a:cs typeface="Consolas" pitchFamily="49" charset="0"/>
              </a:rPr>
              <a:t>Muna</a:t>
            </a:r>
            <a:r>
              <a:rPr kumimoji="0" lang="en-US" b="0" i="0" u="none" strike="noStrike" cap="none" normalizeH="0" baseline="0" dirty="0" smtClean="0">
                <a:ln>
                  <a:noFill/>
                </a:ln>
                <a:solidFill>
                  <a:srgbClr val="A31515"/>
                </a:solidFill>
                <a:effectLst/>
                <a:latin typeface="Calibri" pitchFamily="34" charset="0"/>
                <a:ea typeface="Calibri" pitchFamily="34" charset="0"/>
                <a:cs typeface="Consolas" pitchFamily="49" charset="0"/>
              </a:rPr>
              <a:t> </a:t>
            </a:r>
            <a:r>
              <a:rPr kumimoji="0" lang="en-US" b="0" i="0" u="none" strike="noStrike" cap="none" normalizeH="0" baseline="0" dirty="0" err="1" smtClean="0">
                <a:ln>
                  <a:noFill/>
                </a:ln>
                <a:solidFill>
                  <a:srgbClr val="A31515"/>
                </a:solidFill>
                <a:effectLst/>
                <a:latin typeface="Calibri" pitchFamily="34" charset="0"/>
                <a:ea typeface="Calibri" pitchFamily="34" charset="0"/>
                <a:cs typeface="Consolas" pitchFamily="49" charset="0"/>
              </a:rPr>
              <a:t>AlKebir</a:t>
            </a:r>
            <a:r>
              <a:rPr kumimoji="0" lang="en-US" b="0" i="0" u="none" strike="noStrike" cap="none" normalizeH="0" baseline="0" dirty="0" smtClean="0">
                <a:ln>
                  <a:noFill/>
                </a:ln>
                <a:solidFill>
                  <a:srgbClr val="A31515"/>
                </a:solidFill>
                <a:effectLst/>
                <a:latin typeface="Calibri" pitchFamily="34" charset="0"/>
                <a:ea typeface="Calibri" pitchFamily="34" charset="0"/>
                <a:cs typeface="Consolas" pitchFamily="49" charset="0"/>
              </a:rPr>
              <a:t>"</a:t>
            </a:r>
            <a:r>
              <a:rPr kumimoji="0" lang="en-US" b="0" i="0" u="none" strike="noStrike" cap="none" normalizeH="0" baseline="0" dirty="0" smtClean="0">
                <a:ln>
                  <a:noFill/>
                </a:ln>
                <a:solidFill>
                  <a:schemeClr val="tx1"/>
                </a:solidFill>
                <a:effectLst/>
                <a:latin typeface="Calibri" pitchFamily="34" charset="0"/>
                <a:ea typeface="Calibri" pitchFamily="34" charset="0"/>
                <a:cs typeface="Consolas" pitchFamily="49" charset="0"/>
              </a:rPr>
              <a:t>;</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rgbClr val="008000"/>
                </a:solidFill>
                <a:effectLst/>
                <a:latin typeface="Calibri" pitchFamily="34" charset="0"/>
                <a:ea typeface="Calibri" pitchFamily="34" charset="0"/>
                <a:cs typeface="Consolas" pitchFamily="49" charset="0"/>
              </a:rPr>
              <a:t>//assign values to course2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Calibri" pitchFamily="34" charset="0"/>
                <a:ea typeface="Calibri" pitchFamily="34" charset="0"/>
                <a:cs typeface="Consolas" pitchFamily="49" charset="0"/>
              </a:rPr>
              <a:t>course2.courseCode= </a:t>
            </a:r>
            <a:r>
              <a:rPr kumimoji="0" lang="en-US" b="0" i="0" u="none" strike="noStrike" cap="none" normalizeH="0" baseline="0" dirty="0" smtClean="0">
                <a:ln>
                  <a:noFill/>
                </a:ln>
                <a:solidFill>
                  <a:srgbClr val="A31515"/>
                </a:solidFill>
                <a:effectLst/>
                <a:latin typeface="Calibri" pitchFamily="34" charset="0"/>
                <a:ea typeface="Calibri" pitchFamily="34" charset="0"/>
                <a:cs typeface="Consolas" pitchFamily="49" charset="0"/>
              </a:rPr>
              <a:t>"csc1301"</a:t>
            </a:r>
            <a:r>
              <a:rPr kumimoji="0" lang="en-US" b="0" i="0" u="none" strike="noStrike" cap="none" normalizeH="0" baseline="0" dirty="0" smtClean="0">
                <a:ln>
                  <a:noFill/>
                </a:ln>
                <a:solidFill>
                  <a:schemeClr val="tx1"/>
                </a:solidFill>
                <a:effectLst/>
                <a:latin typeface="Calibri" pitchFamily="34" charset="0"/>
                <a:ea typeface="Calibri" pitchFamily="34" charset="0"/>
                <a:cs typeface="Consolas" pitchFamily="49" charset="0"/>
              </a:rPr>
              <a:t>;</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Calibri" pitchFamily="34" charset="0"/>
                <a:ea typeface="Calibri" pitchFamily="34" charset="0"/>
                <a:cs typeface="Consolas" pitchFamily="49" charset="0"/>
              </a:rPr>
              <a:t>course2.studentName= </a:t>
            </a:r>
            <a:r>
              <a:rPr kumimoji="0" lang="en-US" b="0" i="0" u="none" strike="noStrike" cap="none" normalizeH="0" baseline="0" dirty="0" smtClean="0">
                <a:ln>
                  <a:noFill/>
                </a:ln>
                <a:solidFill>
                  <a:srgbClr val="A31515"/>
                </a:solidFill>
                <a:effectLst/>
                <a:latin typeface="Calibri" pitchFamily="34" charset="0"/>
                <a:ea typeface="Calibri" pitchFamily="34" charset="0"/>
                <a:cs typeface="Consolas" pitchFamily="49" charset="0"/>
              </a:rPr>
              <a:t>"</a:t>
            </a:r>
            <a:r>
              <a:rPr kumimoji="0" lang="en-US" b="0" i="0" u="none" strike="noStrike" cap="none" normalizeH="0" baseline="0" dirty="0" err="1" smtClean="0">
                <a:ln>
                  <a:noFill/>
                </a:ln>
                <a:solidFill>
                  <a:srgbClr val="A31515"/>
                </a:solidFill>
                <a:effectLst/>
                <a:latin typeface="Calibri" pitchFamily="34" charset="0"/>
                <a:ea typeface="Calibri" pitchFamily="34" charset="0"/>
                <a:cs typeface="Consolas" pitchFamily="49" charset="0"/>
              </a:rPr>
              <a:t>Salwa</a:t>
            </a:r>
            <a:r>
              <a:rPr kumimoji="0" lang="en-US" b="0" i="0" u="none" strike="noStrike" cap="none" normalizeH="0" baseline="0" dirty="0" smtClean="0">
                <a:ln>
                  <a:noFill/>
                </a:ln>
                <a:solidFill>
                  <a:srgbClr val="A31515"/>
                </a:solidFill>
                <a:effectLst/>
                <a:latin typeface="Calibri" pitchFamily="34" charset="0"/>
                <a:ea typeface="Calibri" pitchFamily="34" charset="0"/>
                <a:cs typeface="Consolas" pitchFamily="49" charset="0"/>
              </a:rPr>
              <a:t> </a:t>
            </a:r>
            <a:r>
              <a:rPr kumimoji="0" lang="en-US" b="0" i="0" u="none" strike="noStrike" cap="none" normalizeH="0" baseline="0" dirty="0" err="1" smtClean="0">
                <a:ln>
                  <a:noFill/>
                </a:ln>
                <a:solidFill>
                  <a:srgbClr val="A31515"/>
                </a:solidFill>
                <a:effectLst/>
                <a:latin typeface="Calibri" pitchFamily="34" charset="0"/>
                <a:ea typeface="Calibri" pitchFamily="34" charset="0"/>
                <a:cs typeface="Consolas" pitchFamily="49" charset="0"/>
              </a:rPr>
              <a:t>AlAmri</a:t>
            </a:r>
            <a:r>
              <a:rPr kumimoji="0" lang="en-US" b="0" i="0" u="none" strike="noStrike" cap="none" normalizeH="0" baseline="0" dirty="0" smtClean="0">
                <a:ln>
                  <a:noFill/>
                </a:ln>
                <a:solidFill>
                  <a:srgbClr val="A31515"/>
                </a:solidFill>
                <a:effectLst/>
                <a:latin typeface="Calibri" pitchFamily="34" charset="0"/>
                <a:ea typeface="Calibri" pitchFamily="34" charset="0"/>
                <a:cs typeface="Consolas" pitchFamily="49" charset="0"/>
              </a:rPr>
              <a:t>"</a:t>
            </a:r>
            <a:r>
              <a:rPr kumimoji="0" lang="en-US" b="0" i="0" u="none" strike="noStrike" cap="none" normalizeH="0" baseline="0" dirty="0" smtClean="0">
                <a:ln>
                  <a:noFill/>
                </a:ln>
                <a:solidFill>
                  <a:schemeClr val="tx1"/>
                </a:solidFill>
                <a:effectLst/>
                <a:latin typeface="Calibri" pitchFamily="34" charset="0"/>
                <a:ea typeface="Calibri" pitchFamily="34" charset="0"/>
                <a:cs typeface="Consolas" pitchFamily="49" charset="0"/>
              </a:rPr>
              <a:t>;</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err="1" smtClean="0">
                <a:ln>
                  <a:noFill/>
                </a:ln>
                <a:solidFill>
                  <a:schemeClr val="tx1"/>
                </a:solidFill>
                <a:effectLst/>
                <a:latin typeface="Calibri" pitchFamily="34" charset="0"/>
                <a:ea typeface="Calibri" pitchFamily="34" charset="0"/>
                <a:cs typeface="Consolas" pitchFamily="49" charset="0"/>
              </a:rPr>
              <a:t>cout</a:t>
            </a:r>
            <a:r>
              <a:rPr kumimoji="0" lang="en-US" b="0" i="0" u="none" strike="noStrike" cap="none" normalizeH="0" baseline="0" dirty="0" smtClean="0">
                <a:ln>
                  <a:noFill/>
                </a:ln>
                <a:solidFill>
                  <a:schemeClr val="tx1"/>
                </a:solidFill>
                <a:effectLst/>
                <a:latin typeface="Calibri" pitchFamily="34" charset="0"/>
                <a:ea typeface="Calibri" pitchFamily="34" charset="0"/>
                <a:cs typeface="Consolas" pitchFamily="49" charset="0"/>
              </a:rPr>
              <a:t>&lt;&lt; course1.studentName &lt;&lt; </a:t>
            </a:r>
            <a:r>
              <a:rPr kumimoji="0" lang="en-US" b="0" i="0" u="none" strike="noStrike" cap="none" normalizeH="0" baseline="0" dirty="0" smtClean="0">
                <a:ln>
                  <a:noFill/>
                </a:ln>
                <a:solidFill>
                  <a:srgbClr val="A31515"/>
                </a:solidFill>
                <a:effectLst/>
                <a:latin typeface="Calibri" pitchFamily="34" charset="0"/>
                <a:ea typeface="Calibri" pitchFamily="34" charset="0"/>
                <a:cs typeface="Consolas" pitchFamily="49" charset="0"/>
              </a:rPr>
              <a:t>" has the course "</a:t>
            </a:r>
            <a:r>
              <a:rPr kumimoji="0" lang="en-US" b="0" i="0" u="none" strike="noStrike" cap="none" normalizeH="0" baseline="0" dirty="0" smtClean="0">
                <a:ln>
                  <a:noFill/>
                </a:ln>
                <a:solidFill>
                  <a:schemeClr val="tx1"/>
                </a:solidFill>
                <a:effectLst/>
                <a:latin typeface="Calibri" pitchFamily="34" charset="0"/>
                <a:ea typeface="Calibri" pitchFamily="34" charset="0"/>
                <a:cs typeface="Consolas" pitchFamily="49" charset="0"/>
              </a:rPr>
              <a:t>&lt;&lt;course1.courseCode&lt;&lt; </a:t>
            </a:r>
            <a:r>
              <a:rPr kumimoji="0" lang="en-US" b="0" i="0" u="none" strike="noStrike" cap="none" normalizeH="0" baseline="0" dirty="0" err="1" smtClean="0">
                <a:ln>
                  <a:noFill/>
                </a:ln>
                <a:solidFill>
                  <a:schemeClr val="tx1"/>
                </a:solidFill>
                <a:effectLst/>
                <a:latin typeface="Calibri" pitchFamily="34" charset="0"/>
                <a:ea typeface="Calibri" pitchFamily="34" charset="0"/>
                <a:cs typeface="Consolas" pitchFamily="49" charset="0"/>
              </a:rPr>
              <a:t>endl</a:t>
            </a:r>
            <a:r>
              <a:rPr kumimoji="0" lang="en-US" b="0" i="0" u="none" strike="noStrike" cap="none" normalizeH="0" baseline="0" dirty="0" smtClean="0">
                <a:ln>
                  <a:noFill/>
                </a:ln>
                <a:solidFill>
                  <a:schemeClr val="tx1"/>
                </a:solidFill>
                <a:effectLst/>
                <a:latin typeface="Calibri" pitchFamily="34" charset="0"/>
                <a:ea typeface="Calibri" pitchFamily="34" charset="0"/>
                <a:cs typeface="Consolas" pitchFamily="49" charset="0"/>
              </a:rPr>
              <a:t>;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err="1" smtClean="0">
                <a:ln>
                  <a:noFill/>
                </a:ln>
                <a:solidFill>
                  <a:schemeClr val="tx1"/>
                </a:solidFill>
                <a:effectLst/>
                <a:latin typeface="Calibri" pitchFamily="34" charset="0"/>
                <a:ea typeface="Calibri" pitchFamily="34" charset="0"/>
                <a:cs typeface="Consolas" pitchFamily="49" charset="0"/>
              </a:rPr>
              <a:t>cout</a:t>
            </a:r>
            <a:r>
              <a:rPr kumimoji="0" lang="en-US" b="0" i="0" u="none" strike="noStrike" cap="none" normalizeH="0" baseline="0" dirty="0" smtClean="0">
                <a:ln>
                  <a:noFill/>
                </a:ln>
                <a:solidFill>
                  <a:schemeClr val="tx1"/>
                </a:solidFill>
                <a:effectLst/>
                <a:latin typeface="Calibri" pitchFamily="34" charset="0"/>
                <a:ea typeface="Calibri" pitchFamily="34" charset="0"/>
                <a:cs typeface="Consolas" pitchFamily="49" charset="0"/>
              </a:rPr>
              <a:t>&lt;&lt;course2.studentName &lt;&lt; </a:t>
            </a:r>
            <a:r>
              <a:rPr kumimoji="0" lang="en-US" b="0" i="0" u="none" strike="noStrike" cap="none" normalizeH="0" baseline="0" dirty="0" smtClean="0">
                <a:ln>
                  <a:noFill/>
                </a:ln>
                <a:solidFill>
                  <a:srgbClr val="A31515"/>
                </a:solidFill>
                <a:effectLst/>
                <a:latin typeface="Calibri" pitchFamily="34" charset="0"/>
                <a:ea typeface="Calibri" pitchFamily="34" charset="0"/>
                <a:cs typeface="Consolas" pitchFamily="49" charset="0"/>
              </a:rPr>
              <a:t>" has the course "</a:t>
            </a:r>
            <a:r>
              <a:rPr kumimoji="0" lang="en-US" b="0" i="0" u="none" strike="noStrike" cap="none" normalizeH="0" baseline="0" dirty="0" smtClean="0">
                <a:ln>
                  <a:noFill/>
                </a:ln>
                <a:solidFill>
                  <a:schemeClr val="tx1"/>
                </a:solidFill>
                <a:effectLst/>
                <a:latin typeface="Calibri" pitchFamily="34" charset="0"/>
                <a:ea typeface="Calibri" pitchFamily="34" charset="0"/>
                <a:cs typeface="Consolas" pitchFamily="49" charset="0"/>
              </a:rPr>
              <a:t>&lt;&lt;course2.courseCode&lt;&lt; </a:t>
            </a:r>
            <a:r>
              <a:rPr kumimoji="0" lang="en-US" b="0" i="0" u="none" strike="noStrike" cap="none" normalizeH="0" baseline="0" dirty="0" err="1" smtClean="0">
                <a:ln>
                  <a:noFill/>
                </a:ln>
                <a:solidFill>
                  <a:schemeClr val="tx1"/>
                </a:solidFill>
                <a:effectLst/>
                <a:latin typeface="Calibri" pitchFamily="34" charset="0"/>
                <a:ea typeface="Calibri" pitchFamily="34" charset="0"/>
                <a:cs typeface="Consolas" pitchFamily="49" charset="0"/>
              </a:rPr>
              <a:t>endl</a:t>
            </a:r>
            <a:r>
              <a:rPr kumimoji="0" lang="en-US" b="0" i="0" u="none" strike="noStrike" cap="none" normalizeH="0" baseline="0" dirty="0" smtClean="0">
                <a:ln>
                  <a:noFill/>
                </a:ln>
                <a:solidFill>
                  <a:schemeClr val="tx1"/>
                </a:solidFill>
                <a:effectLst/>
                <a:latin typeface="Calibri" pitchFamily="34" charset="0"/>
                <a:ea typeface="Calibri" pitchFamily="34" charset="0"/>
                <a:cs typeface="Consolas" pitchFamily="49" charset="0"/>
              </a:rPr>
              <a:t>;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Calibri" pitchFamily="34" charset="0"/>
                <a:ea typeface="Calibri" pitchFamily="34" charset="0"/>
                <a:cs typeface="Consolas" pitchFamily="49" charset="0"/>
              </a:rPr>
              <a:t>}</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4400" b="0" i="0" u="none" strike="noStrike" cap="none" normalizeH="0" baseline="0" dirty="0" smtClean="0">
              <a:ln>
                <a:noFill/>
              </a:ln>
              <a:solidFill>
                <a:schemeClr val="tx1"/>
              </a:solidFill>
              <a:effectLst/>
              <a:latin typeface="Arial" pitchFamily="34" charset="0"/>
              <a:cs typeface="Arial" pitchFamily="34" charset="0"/>
            </a:endParaRPr>
          </a:p>
        </p:txBody>
      </p:sp>
      <p:sp>
        <p:nvSpPr>
          <p:cNvPr id="7" name="Freeform 9"/>
          <p:cNvSpPr>
            <a:spLocks/>
          </p:cNvSpPr>
          <p:nvPr/>
        </p:nvSpPr>
        <p:spPr bwMode="auto">
          <a:xfrm rot="534672">
            <a:off x="3457972" y="4684875"/>
            <a:ext cx="450850" cy="527050"/>
          </a:xfrm>
          <a:custGeom>
            <a:avLst/>
            <a:gdLst/>
            <a:ahLst/>
            <a:cxnLst>
              <a:cxn ang="0">
                <a:pos x="0" y="284"/>
              </a:cxn>
              <a:cxn ang="0">
                <a:pos x="112" y="284"/>
              </a:cxn>
              <a:cxn ang="0">
                <a:pos x="160" y="374"/>
              </a:cxn>
              <a:cxn ang="0">
                <a:pos x="266" y="64"/>
              </a:cxn>
              <a:cxn ang="0">
                <a:pos x="412" y="0"/>
              </a:cxn>
              <a:cxn ang="0">
                <a:pos x="150" y="476"/>
              </a:cxn>
              <a:cxn ang="0">
                <a:pos x="0" y="284"/>
              </a:cxn>
            </a:cxnLst>
            <a:rect l="0" t="0" r="r" b="b"/>
            <a:pathLst>
              <a:path w="412" h="476">
                <a:moveTo>
                  <a:pt x="0" y="284"/>
                </a:moveTo>
                <a:lnTo>
                  <a:pt x="112" y="284"/>
                </a:lnTo>
                <a:lnTo>
                  <a:pt x="160" y="374"/>
                </a:lnTo>
                <a:lnTo>
                  <a:pt x="266" y="64"/>
                </a:lnTo>
                <a:lnTo>
                  <a:pt x="412" y="0"/>
                </a:lnTo>
                <a:lnTo>
                  <a:pt x="150" y="476"/>
                </a:lnTo>
                <a:lnTo>
                  <a:pt x="0" y="284"/>
                </a:lnTo>
                <a:close/>
              </a:path>
            </a:pathLst>
          </a:custGeom>
          <a:solidFill>
            <a:schemeClr val="hlink"/>
          </a:solidFill>
          <a:ln w="9525" cap="flat" cmpd="sng">
            <a:solidFill>
              <a:schemeClr val="hlink"/>
            </a:solidFill>
            <a:prstDash val="solid"/>
            <a:miter lim="800000"/>
            <a:headEnd type="none" w="med" len="med"/>
            <a:tailEnd type="none" w="med" len="med"/>
          </a:ln>
          <a:effectLst>
            <a:outerShdw dist="53882" dir="2700000" algn="ctr" rotWithShape="0">
              <a:schemeClr val="bg2"/>
            </a:outerShdw>
          </a:effectLst>
        </p:spPr>
        <p:txBody>
          <a:bodyPr wrap="none"/>
          <a:lstStyle/>
          <a:p>
            <a:pPr algn="l" rtl="0">
              <a:defRPr/>
            </a:pPr>
            <a:endParaRPr lang="en-US">
              <a:cs typeface="Arial" charset="0"/>
            </a:endParaRPr>
          </a:p>
        </p:txBody>
      </p:sp>
      <p:sp>
        <p:nvSpPr>
          <p:cNvPr id="8" name="Freeform 9"/>
          <p:cNvSpPr>
            <a:spLocks/>
          </p:cNvSpPr>
          <p:nvPr/>
        </p:nvSpPr>
        <p:spPr bwMode="auto">
          <a:xfrm rot="534672">
            <a:off x="3385963" y="5548971"/>
            <a:ext cx="450850" cy="527050"/>
          </a:xfrm>
          <a:custGeom>
            <a:avLst/>
            <a:gdLst/>
            <a:ahLst/>
            <a:cxnLst>
              <a:cxn ang="0">
                <a:pos x="0" y="284"/>
              </a:cxn>
              <a:cxn ang="0">
                <a:pos x="112" y="284"/>
              </a:cxn>
              <a:cxn ang="0">
                <a:pos x="160" y="374"/>
              </a:cxn>
              <a:cxn ang="0">
                <a:pos x="266" y="64"/>
              </a:cxn>
              <a:cxn ang="0">
                <a:pos x="412" y="0"/>
              </a:cxn>
              <a:cxn ang="0">
                <a:pos x="150" y="476"/>
              </a:cxn>
              <a:cxn ang="0">
                <a:pos x="0" y="284"/>
              </a:cxn>
            </a:cxnLst>
            <a:rect l="0" t="0" r="r" b="b"/>
            <a:pathLst>
              <a:path w="412" h="476">
                <a:moveTo>
                  <a:pt x="0" y="284"/>
                </a:moveTo>
                <a:lnTo>
                  <a:pt x="112" y="284"/>
                </a:lnTo>
                <a:lnTo>
                  <a:pt x="160" y="374"/>
                </a:lnTo>
                <a:lnTo>
                  <a:pt x="266" y="64"/>
                </a:lnTo>
                <a:lnTo>
                  <a:pt x="412" y="0"/>
                </a:lnTo>
                <a:lnTo>
                  <a:pt x="150" y="476"/>
                </a:lnTo>
                <a:lnTo>
                  <a:pt x="0" y="284"/>
                </a:lnTo>
                <a:close/>
              </a:path>
            </a:pathLst>
          </a:custGeom>
          <a:solidFill>
            <a:schemeClr val="hlink"/>
          </a:solidFill>
          <a:ln w="9525" cap="flat" cmpd="sng">
            <a:solidFill>
              <a:schemeClr val="hlink"/>
            </a:solidFill>
            <a:prstDash val="solid"/>
            <a:miter lim="800000"/>
            <a:headEnd type="none" w="med" len="med"/>
            <a:tailEnd type="none" w="med" len="med"/>
          </a:ln>
          <a:effectLst>
            <a:outerShdw dist="53882" dir="2700000" algn="ctr" rotWithShape="0">
              <a:schemeClr val="bg2"/>
            </a:outerShdw>
          </a:effectLst>
        </p:spPr>
        <p:txBody>
          <a:bodyPr wrap="none"/>
          <a:lstStyle/>
          <a:p>
            <a:pPr algn="l" rtl="0">
              <a:defRPr/>
            </a:pPr>
            <a:endParaRPr lang="en-US">
              <a:cs typeface="Arial" charset="0"/>
            </a:endParaRPr>
          </a:p>
        </p:txBody>
      </p:sp>
      <p:sp>
        <p:nvSpPr>
          <p:cNvPr id="9" name="Freeform 9"/>
          <p:cNvSpPr>
            <a:spLocks/>
          </p:cNvSpPr>
          <p:nvPr/>
        </p:nvSpPr>
        <p:spPr bwMode="auto">
          <a:xfrm rot="534672">
            <a:off x="8354517" y="1444514"/>
            <a:ext cx="450850" cy="527050"/>
          </a:xfrm>
          <a:custGeom>
            <a:avLst/>
            <a:gdLst/>
            <a:ahLst/>
            <a:cxnLst>
              <a:cxn ang="0">
                <a:pos x="0" y="284"/>
              </a:cxn>
              <a:cxn ang="0">
                <a:pos x="112" y="284"/>
              </a:cxn>
              <a:cxn ang="0">
                <a:pos x="160" y="374"/>
              </a:cxn>
              <a:cxn ang="0">
                <a:pos x="266" y="64"/>
              </a:cxn>
              <a:cxn ang="0">
                <a:pos x="412" y="0"/>
              </a:cxn>
              <a:cxn ang="0">
                <a:pos x="150" y="476"/>
              </a:cxn>
              <a:cxn ang="0">
                <a:pos x="0" y="284"/>
              </a:cxn>
            </a:cxnLst>
            <a:rect l="0" t="0" r="r" b="b"/>
            <a:pathLst>
              <a:path w="412" h="476">
                <a:moveTo>
                  <a:pt x="0" y="284"/>
                </a:moveTo>
                <a:lnTo>
                  <a:pt x="112" y="284"/>
                </a:lnTo>
                <a:lnTo>
                  <a:pt x="160" y="374"/>
                </a:lnTo>
                <a:lnTo>
                  <a:pt x="266" y="64"/>
                </a:lnTo>
                <a:lnTo>
                  <a:pt x="412" y="0"/>
                </a:lnTo>
                <a:lnTo>
                  <a:pt x="150" y="476"/>
                </a:lnTo>
                <a:lnTo>
                  <a:pt x="0" y="284"/>
                </a:lnTo>
                <a:close/>
              </a:path>
            </a:pathLst>
          </a:custGeom>
          <a:solidFill>
            <a:schemeClr val="hlink"/>
          </a:solidFill>
          <a:ln w="9525" cap="flat" cmpd="sng">
            <a:solidFill>
              <a:schemeClr val="hlink"/>
            </a:solidFill>
            <a:prstDash val="solid"/>
            <a:miter lim="800000"/>
            <a:headEnd type="none" w="med" len="med"/>
            <a:tailEnd type="none" w="med" len="med"/>
          </a:ln>
          <a:effectLst>
            <a:outerShdw dist="53882" dir="2700000" algn="ctr" rotWithShape="0">
              <a:schemeClr val="bg2"/>
            </a:outerShdw>
          </a:effectLst>
        </p:spPr>
        <p:txBody>
          <a:bodyPr wrap="none"/>
          <a:lstStyle/>
          <a:p>
            <a:pPr algn="l" rtl="0">
              <a:defRPr/>
            </a:pPr>
            <a:endParaRPr lang="en-US">
              <a:cs typeface="Arial" charset="0"/>
            </a:endParaRPr>
          </a:p>
        </p:txBody>
      </p:sp>
      <p:sp>
        <p:nvSpPr>
          <p:cNvPr id="10" name="Freeform 9"/>
          <p:cNvSpPr>
            <a:spLocks/>
          </p:cNvSpPr>
          <p:nvPr/>
        </p:nvSpPr>
        <p:spPr bwMode="auto">
          <a:xfrm rot="534672">
            <a:off x="4250060" y="4900899"/>
            <a:ext cx="450850" cy="527050"/>
          </a:xfrm>
          <a:custGeom>
            <a:avLst/>
            <a:gdLst/>
            <a:ahLst/>
            <a:cxnLst>
              <a:cxn ang="0">
                <a:pos x="0" y="284"/>
              </a:cxn>
              <a:cxn ang="0">
                <a:pos x="112" y="284"/>
              </a:cxn>
              <a:cxn ang="0">
                <a:pos x="160" y="374"/>
              </a:cxn>
              <a:cxn ang="0">
                <a:pos x="266" y="64"/>
              </a:cxn>
              <a:cxn ang="0">
                <a:pos x="412" y="0"/>
              </a:cxn>
              <a:cxn ang="0">
                <a:pos x="150" y="476"/>
              </a:cxn>
              <a:cxn ang="0">
                <a:pos x="0" y="284"/>
              </a:cxn>
            </a:cxnLst>
            <a:rect l="0" t="0" r="r" b="b"/>
            <a:pathLst>
              <a:path w="412" h="476">
                <a:moveTo>
                  <a:pt x="0" y="284"/>
                </a:moveTo>
                <a:lnTo>
                  <a:pt x="112" y="284"/>
                </a:lnTo>
                <a:lnTo>
                  <a:pt x="160" y="374"/>
                </a:lnTo>
                <a:lnTo>
                  <a:pt x="266" y="64"/>
                </a:lnTo>
                <a:lnTo>
                  <a:pt x="412" y="0"/>
                </a:lnTo>
                <a:lnTo>
                  <a:pt x="150" y="476"/>
                </a:lnTo>
                <a:lnTo>
                  <a:pt x="0" y="284"/>
                </a:lnTo>
                <a:close/>
              </a:path>
            </a:pathLst>
          </a:custGeom>
          <a:solidFill>
            <a:schemeClr val="hlink"/>
          </a:solidFill>
          <a:ln w="9525" cap="flat" cmpd="sng">
            <a:solidFill>
              <a:schemeClr val="hlink"/>
            </a:solidFill>
            <a:prstDash val="solid"/>
            <a:miter lim="800000"/>
            <a:headEnd type="none" w="med" len="med"/>
            <a:tailEnd type="none" w="med" len="med"/>
          </a:ln>
          <a:effectLst>
            <a:outerShdw dist="53882" dir="2700000" algn="ctr" rotWithShape="0">
              <a:schemeClr val="bg2"/>
            </a:outerShdw>
          </a:effectLst>
        </p:spPr>
        <p:txBody>
          <a:bodyPr wrap="none"/>
          <a:lstStyle/>
          <a:p>
            <a:pPr algn="l" rtl="0">
              <a:defRPr/>
            </a:pPr>
            <a:endParaRPr lang="en-US">
              <a:cs typeface="Arial" charset="0"/>
            </a:endParaRPr>
          </a:p>
        </p:txBody>
      </p:sp>
    </p:spTree>
    <p:extLst>
      <p:ext uri="{BB962C8B-B14F-4D97-AF65-F5344CB8AC3E}">
        <p14:creationId xmlns:p14="http://schemas.microsoft.com/office/powerpoint/2010/main" val="418797745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28" name="Rectangle 12"/>
          <p:cNvSpPr>
            <a:spLocks noChangeArrowheads="1"/>
          </p:cNvSpPr>
          <p:nvPr/>
        </p:nvSpPr>
        <p:spPr bwMode="auto">
          <a:xfrm>
            <a:off x="271814" y="5184642"/>
            <a:ext cx="7543800" cy="1224136"/>
          </a:xfrm>
          <a:prstGeom prst="rect">
            <a:avLst/>
          </a:prstGeom>
          <a:solidFill>
            <a:schemeClr val="bg1"/>
          </a:solidFill>
          <a:ln w="9525">
            <a:solidFill>
              <a:schemeClr val="tx1"/>
            </a:solidFill>
            <a:miter lim="800000"/>
            <a:headEnd/>
            <a:tailEnd/>
          </a:ln>
          <a:effectLst>
            <a:outerShdw dist="107763" dir="2700000" algn="ctr" rotWithShape="0">
              <a:schemeClr val="bg2"/>
            </a:outerShdw>
          </a:effectLst>
        </p:spPr>
        <p:txBody>
          <a:bodyPr wrap="none" anchor="ctr"/>
          <a:lstStyle/>
          <a:p>
            <a:pPr algn="l" rtl="0">
              <a:defRPr/>
            </a:pPr>
            <a:endParaRPr lang="en-US">
              <a:cs typeface="Arial" charset="0"/>
            </a:endParaRPr>
          </a:p>
        </p:txBody>
      </p:sp>
      <p:sp>
        <p:nvSpPr>
          <p:cNvPr id="162827" name="Rectangle 11"/>
          <p:cNvSpPr>
            <a:spLocks noChangeArrowheads="1"/>
          </p:cNvSpPr>
          <p:nvPr/>
        </p:nvSpPr>
        <p:spPr bwMode="auto">
          <a:xfrm>
            <a:off x="271277" y="4397991"/>
            <a:ext cx="6553200" cy="658316"/>
          </a:xfrm>
          <a:prstGeom prst="rect">
            <a:avLst/>
          </a:prstGeom>
          <a:solidFill>
            <a:schemeClr val="bg1"/>
          </a:solidFill>
          <a:ln w="9525">
            <a:solidFill>
              <a:schemeClr val="tx1"/>
            </a:solidFill>
            <a:miter lim="800000"/>
            <a:headEnd/>
            <a:tailEnd/>
          </a:ln>
          <a:effectLst>
            <a:outerShdw dist="107763" dir="2700000" algn="ctr" rotWithShape="0">
              <a:schemeClr val="bg2"/>
            </a:outerShdw>
          </a:effectLst>
        </p:spPr>
        <p:txBody>
          <a:bodyPr wrap="none" anchor="ctr"/>
          <a:lstStyle/>
          <a:p>
            <a:pPr algn="l" rtl="0">
              <a:defRPr/>
            </a:pPr>
            <a:endParaRPr lang="en-US">
              <a:cs typeface="Arial" charset="0"/>
            </a:endParaRPr>
          </a:p>
        </p:txBody>
      </p:sp>
      <p:sp>
        <p:nvSpPr>
          <p:cNvPr id="162826" name="Rectangle 10"/>
          <p:cNvSpPr>
            <a:spLocks noChangeArrowheads="1"/>
          </p:cNvSpPr>
          <p:nvPr/>
        </p:nvSpPr>
        <p:spPr bwMode="auto">
          <a:xfrm>
            <a:off x="271277" y="3410744"/>
            <a:ext cx="6553200" cy="533400"/>
          </a:xfrm>
          <a:prstGeom prst="rect">
            <a:avLst/>
          </a:prstGeom>
          <a:solidFill>
            <a:schemeClr val="bg1"/>
          </a:solidFill>
          <a:ln w="9525">
            <a:solidFill>
              <a:schemeClr val="tx1"/>
            </a:solidFill>
            <a:miter lim="800000"/>
            <a:headEnd/>
            <a:tailEnd/>
          </a:ln>
          <a:effectLst>
            <a:outerShdw dist="107763" dir="2700000" algn="ctr" rotWithShape="0">
              <a:schemeClr val="bg2"/>
            </a:outerShdw>
          </a:effectLst>
        </p:spPr>
        <p:txBody>
          <a:bodyPr wrap="none" anchor="ctr"/>
          <a:lstStyle/>
          <a:p>
            <a:pPr algn="l" rtl="0">
              <a:defRPr/>
            </a:pPr>
            <a:endParaRPr lang="en-US">
              <a:cs typeface="Arial" charset="0"/>
            </a:endParaRPr>
          </a:p>
        </p:txBody>
      </p:sp>
      <p:sp>
        <p:nvSpPr>
          <p:cNvPr id="162819" name="Rectangle 3"/>
          <p:cNvSpPr>
            <a:spLocks noChangeArrowheads="1"/>
          </p:cNvSpPr>
          <p:nvPr/>
        </p:nvSpPr>
        <p:spPr bwMode="auto">
          <a:xfrm>
            <a:off x="478209" y="846873"/>
            <a:ext cx="6553200" cy="1783694"/>
          </a:xfrm>
          <a:prstGeom prst="rect">
            <a:avLst/>
          </a:prstGeom>
          <a:solidFill>
            <a:schemeClr val="bg1"/>
          </a:solidFill>
          <a:ln w="9525">
            <a:solidFill>
              <a:schemeClr val="tx1"/>
            </a:solidFill>
            <a:miter lim="800000"/>
            <a:headEnd/>
            <a:tailEnd/>
          </a:ln>
          <a:effectLst>
            <a:outerShdw dist="107763" dir="2700000" algn="ctr" rotWithShape="0">
              <a:schemeClr val="bg2"/>
            </a:outerShdw>
          </a:effectLst>
        </p:spPr>
        <p:txBody>
          <a:bodyPr wrap="none" anchor="ctr"/>
          <a:lstStyle/>
          <a:p>
            <a:pPr lvl="0" fontAlgn="base">
              <a:spcBef>
                <a:spcPct val="0"/>
              </a:spcBef>
              <a:spcAft>
                <a:spcPct val="0"/>
              </a:spcAft>
            </a:pPr>
            <a:r>
              <a:rPr lang="en-US" sz="1600" dirty="0">
                <a:solidFill>
                  <a:srgbClr val="0000FF"/>
                </a:solidFill>
                <a:ea typeface="Calibri" pitchFamily="34" charset="0"/>
              </a:rPr>
              <a:t>#include</a:t>
            </a:r>
            <a:r>
              <a:rPr lang="en-US" sz="1600" dirty="0">
                <a:ea typeface="Calibri" pitchFamily="34" charset="0"/>
              </a:rPr>
              <a:t> </a:t>
            </a:r>
            <a:r>
              <a:rPr lang="en-US" sz="1600" dirty="0">
                <a:solidFill>
                  <a:srgbClr val="A31515"/>
                </a:solidFill>
                <a:ea typeface="Calibri" pitchFamily="34" charset="0"/>
              </a:rPr>
              <a:t>&lt;</a:t>
            </a:r>
            <a:r>
              <a:rPr lang="en-US" sz="1600" dirty="0" err="1">
                <a:solidFill>
                  <a:srgbClr val="A31515"/>
                </a:solidFill>
                <a:ea typeface="Calibri" pitchFamily="34" charset="0"/>
              </a:rPr>
              <a:t>iostream</a:t>
            </a:r>
            <a:r>
              <a:rPr lang="en-US" sz="1600" dirty="0">
                <a:solidFill>
                  <a:srgbClr val="A31515"/>
                </a:solidFill>
                <a:ea typeface="Calibri" pitchFamily="34" charset="0"/>
              </a:rPr>
              <a:t>&gt;</a:t>
            </a:r>
            <a:endParaRPr lang="en-US" sz="2400" dirty="0"/>
          </a:p>
          <a:p>
            <a:pPr lvl="0" eaLnBrk="0" fontAlgn="base" hangingPunct="0">
              <a:spcBef>
                <a:spcPct val="0"/>
              </a:spcBef>
              <a:spcAft>
                <a:spcPct val="0"/>
              </a:spcAft>
            </a:pPr>
            <a:r>
              <a:rPr lang="en-US" sz="1600" dirty="0">
                <a:solidFill>
                  <a:srgbClr val="0000FF"/>
                </a:solidFill>
                <a:ea typeface="Calibri" pitchFamily="34" charset="0"/>
              </a:rPr>
              <a:t>#include</a:t>
            </a:r>
            <a:r>
              <a:rPr lang="en-US" sz="1600" dirty="0">
                <a:ea typeface="Calibri" pitchFamily="34" charset="0"/>
              </a:rPr>
              <a:t> </a:t>
            </a:r>
            <a:r>
              <a:rPr lang="en-US" sz="1600" dirty="0">
                <a:solidFill>
                  <a:srgbClr val="A31515"/>
                </a:solidFill>
                <a:ea typeface="Calibri" pitchFamily="34" charset="0"/>
              </a:rPr>
              <a:t>&lt;string&gt;</a:t>
            </a:r>
            <a:endParaRPr lang="en-US" sz="2400" dirty="0"/>
          </a:p>
          <a:p>
            <a:pPr lvl="0" eaLnBrk="0" fontAlgn="base" hangingPunct="0">
              <a:spcBef>
                <a:spcPct val="0"/>
              </a:spcBef>
              <a:spcAft>
                <a:spcPct val="0"/>
              </a:spcAft>
            </a:pPr>
            <a:r>
              <a:rPr lang="en-US" sz="1600" dirty="0">
                <a:solidFill>
                  <a:srgbClr val="0000FF"/>
                </a:solidFill>
                <a:ea typeface="Calibri" pitchFamily="34" charset="0"/>
              </a:rPr>
              <a:t>using</a:t>
            </a:r>
            <a:r>
              <a:rPr lang="en-US" sz="1600" dirty="0">
                <a:ea typeface="Calibri" pitchFamily="34" charset="0"/>
              </a:rPr>
              <a:t> </a:t>
            </a:r>
            <a:r>
              <a:rPr lang="en-US" sz="1600" dirty="0">
                <a:solidFill>
                  <a:srgbClr val="0000FF"/>
                </a:solidFill>
                <a:ea typeface="Calibri" pitchFamily="34" charset="0"/>
              </a:rPr>
              <a:t>namespace</a:t>
            </a:r>
            <a:r>
              <a:rPr lang="en-US" sz="1600" dirty="0">
                <a:ea typeface="Calibri" pitchFamily="34" charset="0"/>
              </a:rPr>
              <a:t> </a:t>
            </a:r>
            <a:r>
              <a:rPr lang="en-US" sz="1600" dirty="0" err="1">
                <a:ea typeface="Calibri" pitchFamily="34" charset="0"/>
              </a:rPr>
              <a:t>std</a:t>
            </a:r>
            <a:r>
              <a:rPr lang="en-US" sz="1600" dirty="0">
                <a:latin typeface="Calibri" pitchFamily="34" charset="0"/>
                <a:ea typeface="Calibri" pitchFamily="34" charset="0"/>
              </a:rPr>
              <a:t>;</a:t>
            </a:r>
            <a:endParaRPr lang="en-US" sz="2400" dirty="0">
              <a:latin typeface="Arial" pitchFamily="34" charset="0"/>
            </a:endParaRPr>
          </a:p>
          <a:p>
            <a:pPr>
              <a:lnSpc>
                <a:spcPct val="80000"/>
              </a:lnSpc>
              <a:tabLst>
                <a:tab pos="457200" algn="l"/>
              </a:tabLst>
            </a:pPr>
            <a:r>
              <a:rPr lang="en-US" sz="1600" dirty="0">
                <a:solidFill>
                  <a:srgbClr val="0000FF"/>
                </a:solidFill>
                <a:latin typeface="Courier New" pitchFamily="49" charset="0"/>
                <a:ea typeface="MS PGothic" pitchFamily="34" charset="-128"/>
              </a:rPr>
              <a:t>class</a:t>
            </a:r>
            <a:r>
              <a:rPr lang="en-US" sz="1600" dirty="0">
                <a:solidFill>
                  <a:srgbClr val="000000"/>
                </a:solidFill>
                <a:latin typeface="Courier New" pitchFamily="49" charset="0"/>
                <a:ea typeface="MS PGothic" pitchFamily="34" charset="-128"/>
              </a:rPr>
              <a:t> Course </a:t>
            </a:r>
            <a:r>
              <a:rPr lang="en-US" sz="1600" dirty="0">
                <a:solidFill>
                  <a:srgbClr val="FF0000"/>
                </a:solidFill>
                <a:latin typeface="Courier New" pitchFamily="49" charset="0"/>
                <a:ea typeface="MS PGothic" pitchFamily="34" charset="-128"/>
              </a:rPr>
              <a:t>{</a:t>
            </a:r>
            <a:r>
              <a:rPr lang="en-US" sz="1600" dirty="0">
                <a:solidFill>
                  <a:srgbClr val="00FF00"/>
                </a:solidFill>
                <a:latin typeface="Courier New" pitchFamily="49" charset="0"/>
                <a:ea typeface="MS PGothic" pitchFamily="34" charset="-128"/>
              </a:rPr>
              <a:t>  </a:t>
            </a:r>
            <a:endParaRPr lang="en-US" sz="1600" dirty="0">
              <a:solidFill>
                <a:srgbClr val="000000"/>
              </a:solidFill>
              <a:latin typeface="Courier New" pitchFamily="49" charset="0"/>
              <a:ea typeface="MS PGothic" pitchFamily="34" charset="-128"/>
            </a:endParaRPr>
          </a:p>
          <a:p>
            <a:pPr>
              <a:lnSpc>
                <a:spcPct val="80000"/>
              </a:lnSpc>
              <a:tabLst>
                <a:tab pos="457200" algn="l"/>
              </a:tabLst>
            </a:pPr>
            <a:r>
              <a:rPr lang="en-US" sz="1600" dirty="0">
                <a:solidFill>
                  <a:srgbClr val="000000"/>
                </a:solidFill>
                <a:latin typeface="Courier New" pitchFamily="49" charset="0"/>
                <a:ea typeface="MS PGothic" pitchFamily="34" charset="-128"/>
              </a:rPr>
              <a:t>  	</a:t>
            </a:r>
            <a:r>
              <a:rPr lang="en-US" sz="1600" dirty="0">
                <a:solidFill>
                  <a:srgbClr val="0000FF"/>
                </a:solidFill>
                <a:latin typeface="Courier New" pitchFamily="49" charset="0"/>
                <a:ea typeface="MS PGothic" pitchFamily="34" charset="-128"/>
              </a:rPr>
              <a:t>private:</a:t>
            </a:r>
          </a:p>
          <a:p>
            <a:pPr>
              <a:lnSpc>
                <a:spcPct val="80000"/>
              </a:lnSpc>
              <a:tabLst>
                <a:tab pos="457200" algn="l"/>
              </a:tabLst>
            </a:pPr>
            <a:r>
              <a:rPr lang="en-US" sz="1600" dirty="0">
                <a:solidFill>
                  <a:srgbClr val="000000"/>
                </a:solidFill>
                <a:latin typeface="Courier New" pitchFamily="49" charset="0"/>
                <a:ea typeface="MS PGothic" pitchFamily="34" charset="-128"/>
              </a:rPr>
              <a:t> 	string </a:t>
            </a:r>
            <a:r>
              <a:rPr lang="en-US" sz="1600" dirty="0" err="1">
                <a:solidFill>
                  <a:srgbClr val="000000"/>
                </a:solidFill>
                <a:latin typeface="Courier New" pitchFamily="49" charset="0"/>
                <a:ea typeface="MS PGothic" pitchFamily="34" charset="-128"/>
              </a:rPr>
              <a:t>studentName</a:t>
            </a:r>
            <a:r>
              <a:rPr lang="en-US" sz="1600" dirty="0">
                <a:solidFill>
                  <a:srgbClr val="000000"/>
                </a:solidFill>
                <a:latin typeface="Courier New" pitchFamily="49" charset="0"/>
                <a:ea typeface="MS PGothic" pitchFamily="34" charset="-128"/>
              </a:rPr>
              <a:t>;</a:t>
            </a:r>
          </a:p>
          <a:p>
            <a:pPr>
              <a:lnSpc>
                <a:spcPct val="80000"/>
              </a:lnSpc>
              <a:tabLst>
                <a:tab pos="457200" algn="l"/>
              </a:tabLst>
            </a:pPr>
            <a:r>
              <a:rPr lang="en-US" sz="1600" dirty="0">
                <a:solidFill>
                  <a:srgbClr val="000000"/>
                </a:solidFill>
                <a:latin typeface="Courier New" pitchFamily="49" charset="0"/>
                <a:ea typeface="MS PGothic" pitchFamily="34" charset="-128"/>
              </a:rPr>
              <a:t>	string </a:t>
            </a:r>
            <a:r>
              <a:rPr lang="en-US" sz="1600" dirty="0" err="1">
                <a:solidFill>
                  <a:srgbClr val="000000"/>
                </a:solidFill>
                <a:latin typeface="Courier New" pitchFamily="49" charset="0"/>
                <a:ea typeface="MS PGothic" pitchFamily="34" charset="-128"/>
              </a:rPr>
              <a:t>courseCode</a:t>
            </a:r>
            <a:r>
              <a:rPr lang="en-US" sz="1600" dirty="0">
                <a:solidFill>
                  <a:srgbClr val="000000"/>
                </a:solidFill>
                <a:latin typeface="Courier New" pitchFamily="49" charset="0"/>
                <a:ea typeface="MS PGothic" pitchFamily="34" charset="-128"/>
              </a:rPr>
              <a:t> </a:t>
            </a:r>
            <a:r>
              <a:rPr lang="en-US" sz="1600" dirty="0" smtClean="0">
                <a:solidFill>
                  <a:srgbClr val="000000"/>
                </a:solidFill>
                <a:latin typeface="Courier New" pitchFamily="49" charset="0"/>
                <a:ea typeface="MS PGothic" pitchFamily="34" charset="-128"/>
              </a:rPr>
              <a:t>;</a:t>
            </a:r>
            <a:r>
              <a:rPr lang="en-US" sz="1600" dirty="0" smtClean="0">
                <a:solidFill>
                  <a:srgbClr val="FF0000"/>
                </a:solidFill>
                <a:latin typeface="Courier New" pitchFamily="49" charset="0"/>
                <a:ea typeface="MS PGothic" pitchFamily="34" charset="-128"/>
              </a:rPr>
              <a:t>};</a:t>
            </a:r>
            <a:endParaRPr lang="en-US" sz="1600" dirty="0">
              <a:solidFill>
                <a:srgbClr val="FF0000"/>
              </a:solidFill>
              <a:latin typeface="Courier New" pitchFamily="49" charset="0"/>
              <a:ea typeface="MS PGothic" pitchFamily="34" charset="-128"/>
            </a:endParaRPr>
          </a:p>
        </p:txBody>
      </p:sp>
      <p:sp>
        <p:nvSpPr>
          <p:cNvPr id="19466" name="Rectangle 4"/>
          <p:cNvSpPr>
            <a:spLocks noChangeArrowheads="1"/>
          </p:cNvSpPr>
          <p:nvPr/>
        </p:nvSpPr>
        <p:spPr bwMode="auto">
          <a:xfrm>
            <a:off x="-6021288" y="-459432"/>
            <a:ext cx="6554688" cy="447815"/>
          </a:xfrm>
          <a:prstGeom prst="rect">
            <a:avLst/>
          </a:prstGeom>
          <a:noFill/>
          <a:ln w="9525">
            <a:noFill/>
            <a:miter lim="800000"/>
            <a:headEnd/>
            <a:tailEnd/>
          </a:ln>
        </p:spPr>
        <p:txBody>
          <a:bodyPr wrap="square">
            <a:spAutoFit/>
          </a:bodyPr>
          <a:lstStyle/>
          <a:p>
            <a:pPr algn="l" rtl="0">
              <a:lnSpc>
                <a:spcPct val="80000"/>
              </a:lnSpc>
              <a:tabLst>
                <a:tab pos="457200" algn="l"/>
              </a:tabLst>
            </a:pPr>
            <a:endParaRPr lang="en-US" sz="1400" dirty="0">
              <a:solidFill>
                <a:srgbClr val="FF0000"/>
              </a:solidFill>
              <a:latin typeface="Courier New" pitchFamily="49" charset="0"/>
              <a:ea typeface="MS PGothic" pitchFamily="34" charset="-128"/>
            </a:endParaRPr>
          </a:p>
          <a:p>
            <a:pPr algn="l" rtl="0">
              <a:lnSpc>
                <a:spcPct val="80000"/>
              </a:lnSpc>
              <a:tabLst>
                <a:tab pos="457200" algn="l"/>
              </a:tabLst>
            </a:pPr>
            <a:endParaRPr lang="en-US" sz="1400" dirty="0">
              <a:latin typeface="Courier New" pitchFamily="49" charset="0"/>
              <a:ea typeface="MS PGothic" pitchFamily="34" charset="-128"/>
            </a:endParaRPr>
          </a:p>
        </p:txBody>
      </p:sp>
      <p:sp>
        <p:nvSpPr>
          <p:cNvPr id="19467" name="Rectangle 5"/>
          <p:cNvSpPr>
            <a:spLocks noChangeArrowheads="1"/>
          </p:cNvSpPr>
          <p:nvPr/>
        </p:nvSpPr>
        <p:spPr bwMode="auto">
          <a:xfrm>
            <a:off x="947820" y="2609976"/>
            <a:ext cx="7992888" cy="4247317"/>
          </a:xfrm>
          <a:prstGeom prst="rect">
            <a:avLst/>
          </a:prstGeom>
          <a:noFill/>
          <a:ln w="9525">
            <a:noFill/>
            <a:miter lim="800000"/>
            <a:headEnd/>
            <a:tailEnd/>
          </a:ln>
        </p:spPr>
        <p:txBody>
          <a:bodyPr wrap="square">
            <a:spAutoFit/>
          </a:bodyPr>
          <a:lstStyle/>
          <a:p>
            <a:pPr algn="l" rtl="0"/>
            <a:r>
              <a:rPr lang="en-US" sz="1400" dirty="0" smtClean="0">
                <a:solidFill>
                  <a:srgbClr val="0000FF"/>
                </a:solidFill>
                <a:latin typeface="Courier New" pitchFamily="49" charset="0"/>
                <a:cs typeface="Courier New" pitchFamily="49" charset="0"/>
              </a:rPr>
              <a:t>void</a:t>
            </a:r>
            <a:r>
              <a:rPr lang="en-US" sz="1400" dirty="0" smtClean="0">
                <a:solidFill>
                  <a:srgbClr val="000000"/>
                </a:solidFill>
                <a:latin typeface="Courier New" pitchFamily="49" charset="0"/>
                <a:cs typeface="Courier New" pitchFamily="49" charset="0"/>
              </a:rPr>
              <a:t> main</a:t>
            </a:r>
            <a:r>
              <a:rPr lang="en-US" sz="1400" dirty="0" smtClean="0">
                <a:solidFill>
                  <a:srgbClr val="FF0000"/>
                </a:solidFill>
                <a:latin typeface="Courier New" pitchFamily="49" charset="0"/>
                <a:cs typeface="Courier New" pitchFamily="49" charset="0"/>
              </a:rPr>
              <a:t>() { </a:t>
            </a:r>
            <a:r>
              <a:rPr lang="en-US" sz="1400" dirty="0" smtClean="0">
                <a:solidFill>
                  <a:srgbClr val="000000"/>
                </a:solidFill>
                <a:latin typeface="Courier New" pitchFamily="49" charset="0"/>
                <a:cs typeface="Courier New" pitchFamily="49" charset="0"/>
              </a:rPr>
              <a:t>    </a:t>
            </a:r>
          </a:p>
          <a:p>
            <a:pPr algn="l" rtl="0"/>
            <a:r>
              <a:rPr lang="en-US" sz="1400" dirty="0" smtClean="0">
                <a:solidFill>
                  <a:srgbClr val="000000"/>
                </a:solidFill>
                <a:latin typeface="Courier New" pitchFamily="49" charset="0"/>
                <a:cs typeface="Courier New" pitchFamily="49" charset="0"/>
              </a:rPr>
              <a:t>         Course course1, course2;</a:t>
            </a:r>
          </a:p>
          <a:p>
            <a:pPr algn="l" rtl="0"/>
            <a:r>
              <a:rPr lang="en-US" sz="1400" dirty="0" smtClean="0">
                <a:solidFill>
                  <a:srgbClr val="00FF00"/>
                </a:solidFill>
                <a:latin typeface="Courier New" pitchFamily="49" charset="0"/>
                <a:cs typeface="Courier New" pitchFamily="49" charset="0"/>
              </a:rPr>
              <a:t>//assign values to course1</a:t>
            </a:r>
            <a:endParaRPr lang="en-US" sz="1400" dirty="0" smtClean="0">
              <a:solidFill>
                <a:srgbClr val="000000"/>
              </a:solidFill>
              <a:latin typeface="Courier New" pitchFamily="49" charset="0"/>
              <a:cs typeface="Courier New" pitchFamily="49" charset="0"/>
            </a:endParaRPr>
          </a:p>
          <a:p>
            <a:pPr algn="l" rtl="0"/>
            <a:r>
              <a:rPr lang="en-US" sz="1400" dirty="0" smtClean="0">
                <a:solidFill>
                  <a:srgbClr val="000000"/>
                </a:solidFill>
                <a:latin typeface="Courier New" pitchFamily="49" charset="0"/>
                <a:cs typeface="Courier New" pitchFamily="49" charset="0"/>
              </a:rPr>
              <a:t> 	</a:t>
            </a:r>
            <a:endParaRPr lang="en-US" sz="1400" dirty="0" smtClean="0">
              <a:solidFill>
                <a:srgbClr val="00FF00"/>
              </a:solidFill>
              <a:latin typeface="Courier New" pitchFamily="49" charset="0"/>
              <a:cs typeface="Courier New" pitchFamily="49" charset="0"/>
            </a:endParaRPr>
          </a:p>
          <a:p>
            <a:pPr algn="l" rtl="0"/>
            <a:r>
              <a:rPr lang="en-US" sz="1400" dirty="0" smtClean="0">
                <a:solidFill>
                  <a:srgbClr val="000000"/>
                </a:solidFill>
                <a:latin typeface="Courier New" pitchFamily="49" charset="0"/>
                <a:cs typeface="Courier New" pitchFamily="49" charset="0"/>
              </a:rPr>
              <a:t>	course1.courseCode= “CSC1201“;</a:t>
            </a:r>
          </a:p>
          <a:p>
            <a:pPr algn="l" rtl="0"/>
            <a:r>
              <a:rPr lang="en-US" sz="1400" dirty="0" smtClean="0">
                <a:solidFill>
                  <a:srgbClr val="000000"/>
                </a:solidFill>
                <a:latin typeface="Courier New" pitchFamily="49" charset="0"/>
                <a:cs typeface="Courier New" pitchFamily="49" charset="0"/>
              </a:rPr>
              <a:t>       	course1.studentName</a:t>
            </a:r>
            <a:r>
              <a:rPr lang="en-US" sz="1400" dirty="0" smtClean="0">
                <a:solidFill>
                  <a:srgbClr val="0000FF"/>
                </a:solidFill>
                <a:latin typeface="Courier New" pitchFamily="49" charset="0"/>
                <a:cs typeface="Courier New" pitchFamily="49" charset="0"/>
              </a:rPr>
              <a:t>= </a:t>
            </a:r>
            <a:r>
              <a:rPr lang="en-US" sz="1400" dirty="0" smtClean="0">
                <a:solidFill>
                  <a:srgbClr val="007F7F"/>
                </a:solidFill>
                <a:latin typeface="Courier New" pitchFamily="49" charset="0"/>
                <a:cs typeface="Courier New" pitchFamily="49" charset="0"/>
              </a:rPr>
              <a:t>“</a:t>
            </a:r>
            <a:r>
              <a:rPr lang="en-US" sz="1400" dirty="0" err="1" smtClean="0">
                <a:solidFill>
                  <a:srgbClr val="007F7F"/>
                </a:solidFill>
                <a:latin typeface="Courier New" pitchFamily="49" charset="0"/>
                <a:cs typeface="Courier New" pitchFamily="49" charset="0"/>
              </a:rPr>
              <a:t>Muna</a:t>
            </a:r>
            <a:r>
              <a:rPr lang="en-US" sz="1400" dirty="0" smtClean="0">
                <a:solidFill>
                  <a:srgbClr val="007F7F"/>
                </a:solidFill>
                <a:latin typeface="Courier New" pitchFamily="49" charset="0"/>
                <a:cs typeface="Courier New" pitchFamily="49" charset="0"/>
              </a:rPr>
              <a:t> </a:t>
            </a:r>
            <a:r>
              <a:rPr lang="en-US" sz="1400" dirty="0" err="1" smtClean="0">
                <a:solidFill>
                  <a:srgbClr val="007F7F"/>
                </a:solidFill>
                <a:latin typeface="Courier New" pitchFamily="49" charset="0"/>
                <a:cs typeface="Courier New" pitchFamily="49" charset="0"/>
              </a:rPr>
              <a:t>AlKebir</a:t>
            </a:r>
            <a:r>
              <a:rPr lang="en-US" sz="1400" dirty="0" smtClean="0">
                <a:solidFill>
                  <a:srgbClr val="007F7F"/>
                </a:solidFill>
                <a:latin typeface="Courier New" pitchFamily="49" charset="0"/>
                <a:cs typeface="Courier New" pitchFamily="49" charset="0"/>
              </a:rPr>
              <a:t>“</a:t>
            </a:r>
            <a:r>
              <a:rPr lang="en-US" sz="1400" dirty="0" smtClean="0">
                <a:solidFill>
                  <a:srgbClr val="000000"/>
                </a:solidFill>
                <a:latin typeface="Courier New" pitchFamily="49" charset="0"/>
                <a:cs typeface="Courier New" pitchFamily="49" charset="0"/>
              </a:rPr>
              <a:t>;</a:t>
            </a:r>
          </a:p>
          <a:p>
            <a:pPr algn="l" rtl="0"/>
            <a:endParaRPr lang="en-US" sz="1400" dirty="0" smtClean="0">
              <a:solidFill>
                <a:srgbClr val="00FF00"/>
              </a:solidFill>
              <a:latin typeface="Courier New" pitchFamily="49" charset="0"/>
              <a:cs typeface="Courier New" pitchFamily="49" charset="0"/>
            </a:endParaRPr>
          </a:p>
          <a:p>
            <a:pPr algn="l" rtl="0"/>
            <a:r>
              <a:rPr lang="en-US" sz="1400" dirty="0" smtClean="0">
                <a:solidFill>
                  <a:srgbClr val="00FF00"/>
                </a:solidFill>
                <a:latin typeface="Courier New" pitchFamily="49" charset="0"/>
                <a:cs typeface="Courier New" pitchFamily="49" charset="0"/>
              </a:rPr>
              <a:t>//assign values to course2</a:t>
            </a:r>
            <a:r>
              <a:rPr lang="en-US" sz="1400" dirty="0" smtClean="0">
                <a:solidFill>
                  <a:srgbClr val="000000"/>
                </a:solidFill>
                <a:latin typeface="Courier New" pitchFamily="49" charset="0"/>
                <a:cs typeface="Courier New" pitchFamily="49" charset="0"/>
              </a:rPr>
              <a:t> </a:t>
            </a:r>
          </a:p>
          <a:p>
            <a:pPr algn="l" rtl="0"/>
            <a:r>
              <a:rPr lang="en-US" sz="1400" dirty="0" smtClean="0">
                <a:solidFill>
                  <a:srgbClr val="000000"/>
                </a:solidFill>
                <a:latin typeface="Courier New" pitchFamily="49" charset="0"/>
                <a:cs typeface="Courier New" pitchFamily="49" charset="0"/>
              </a:rPr>
              <a:t>       	</a:t>
            </a:r>
            <a:endParaRPr lang="en-US" sz="1400" dirty="0" smtClean="0">
              <a:solidFill>
                <a:srgbClr val="00FF00"/>
              </a:solidFill>
              <a:latin typeface="Courier New" pitchFamily="49" charset="0"/>
              <a:cs typeface="Courier New" pitchFamily="49" charset="0"/>
            </a:endParaRPr>
          </a:p>
          <a:p>
            <a:pPr algn="l" rtl="0"/>
            <a:r>
              <a:rPr lang="en-US" sz="1400" dirty="0" smtClean="0">
                <a:solidFill>
                  <a:srgbClr val="000000"/>
                </a:solidFill>
                <a:latin typeface="Courier New" pitchFamily="49" charset="0"/>
                <a:cs typeface="Courier New" pitchFamily="49" charset="0"/>
              </a:rPr>
              <a:t>	course2.courseCode=</a:t>
            </a:r>
            <a:r>
              <a:rPr lang="en-US" sz="1400" dirty="0" smtClean="0">
                <a:solidFill>
                  <a:srgbClr val="0000FF"/>
                </a:solidFill>
                <a:latin typeface="Courier New" pitchFamily="49" charset="0"/>
                <a:cs typeface="Courier New" pitchFamily="49" charset="0"/>
              </a:rPr>
              <a:t> </a:t>
            </a:r>
            <a:r>
              <a:rPr lang="en-US" sz="1400" dirty="0" smtClean="0">
                <a:solidFill>
                  <a:srgbClr val="000000"/>
                </a:solidFill>
                <a:latin typeface="Courier New" pitchFamily="49" charset="0"/>
                <a:cs typeface="Courier New" pitchFamily="49" charset="0"/>
              </a:rPr>
              <a:t>“CSC1301“;</a:t>
            </a:r>
          </a:p>
          <a:p>
            <a:pPr algn="l" rtl="0"/>
            <a:r>
              <a:rPr lang="en-US" sz="1400" dirty="0" smtClean="0">
                <a:solidFill>
                  <a:srgbClr val="000000"/>
                </a:solidFill>
                <a:latin typeface="Courier New" pitchFamily="49" charset="0"/>
                <a:cs typeface="Courier New" pitchFamily="49" charset="0"/>
              </a:rPr>
              <a:t>       	course2.studentName=</a:t>
            </a:r>
            <a:r>
              <a:rPr lang="en-US" sz="1400" dirty="0" smtClean="0">
                <a:solidFill>
                  <a:srgbClr val="0000FF"/>
                </a:solidFill>
                <a:latin typeface="Courier New" pitchFamily="49" charset="0"/>
                <a:cs typeface="Courier New" pitchFamily="49" charset="0"/>
              </a:rPr>
              <a:t> </a:t>
            </a:r>
            <a:r>
              <a:rPr lang="en-US" sz="1400" dirty="0" smtClean="0">
                <a:solidFill>
                  <a:srgbClr val="007F7F"/>
                </a:solidFill>
                <a:latin typeface="Courier New" pitchFamily="49" charset="0"/>
                <a:cs typeface="Courier New" pitchFamily="49" charset="0"/>
              </a:rPr>
              <a:t>“</a:t>
            </a:r>
            <a:r>
              <a:rPr lang="en-US" sz="1400" dirty="0" err="1" smtClean="0">
                <a:solidFill>
                  <a:srgbClr val="007F7F"/>
                </a:solidFill>
                <a:latin typeface="Courier New" pitchFamily="49" charset="0"/>
                <a:cs typeface="Courier New" pitchFamily="49" charset="0"/>
              </a:rPr>
              <a:t>Salwa</a:t>
            </a:r>
            <a:r>
              <a:rPr lang="en-US" sz="1400" dirty="0" smtClean="0">
                <a:solidFill>
                  <a:srgbClr val="007F7F"/>
                </a:solidFill>
                <a:latin typeface="Courier New" pitchFamily="49" charset="0"/>
                <a:cs typeface="Courier New" pitchFamily="49" charset="0"/>
              </a:rPr>
              <a:t> </a:t>
            </a:r>
            <a:r>
              <a:rPr lang="en-US" sz="1400" dirty="0" err="1" smtClean="0">
                <a:solidFill>
                  <a:srgbClr val="007F7F"/>
                </a:solidFill>
                <a:latin typeface="Courier New" pitchFamily="49" charset="0"/>
                <a:cs typeface="Courier New" pitchFamily="49" charset="0"/>
              </a:rPr>
              <a:t>AlAmri</a:t>
            </a:r>
            <a:r>
              <a:rPr lang="en-US" sz="1400" dirty="0" smtClean="0">
                <a:solidFill>
                  <a:srgbClr val="007F7F"/>
                </a:solidFill>
                <a:latin typeface="Courier New" pitchFamily="49" charset="0"/>
                <a:cs typeface="Courier New" pitchFamily="49" charset="0"/>
              </a:rPr>
              <a:t>“</a:t>
            </a:r>
            <a:r>
              <a:rPr lang="en-US" sz="1400" dirty="0" smtClean="0">
                <a:solidFill>
                  <a:srgbClr val="000000"/>
                </a:solidFill>
                <a:latin typeface="Courier New" pitchFamily="49" charset="0"/>
                <a:cs typeface="Courier New" pitchFamily="49" charset="0"/>
              </a:rPr>
              <a:t>;</a:t>
            </a:r>
          </a:p>
          <a:p>
            <a:pPr algn="l" rtl="0"/>
            <a:r>
              <a:rPr lang="en-US" sz="1400" dirty="0" smtClean="0">
                <a:solidFill>
                  <a:srgbClr val="00FF00"/>
                </a:solidFill>
                <a:latin typeface="Courier New" pitchFamily="49" charset="0"/>
                <a:cs typeface="Courier New" pitchFamily="49" charset="0"/>
              </a:rPr>
              <a:t>	</a:t>
            </a:r>
          </a:p>
          <a:p>
            <a:pPr algn="l" rtl="0"/>
            <a:r>
              <a:rPr lang="en-US" sz="1400" dirty="0" err="1" smtClean="0">
                <a:solidFill>
                  <a:srgbClr val="000000"/>
                </a:solidFill>
                <a:latin typeface="Courier New" pitchFamily="49" charset="0"/>
                <a:cs typeface="Courier New" pitchFamily="49" charset="0"/>
              </a:rPr>
              <a:t>cout</a:t>
            </a:r>
            <a:r>
              <a:rPr lang="en-US" sz="1400" dirty="0" smtClean="0">
                <a:solidFill>
                  <a:srgbClr val="000000"/>
                </a:solidFill>
                <a:latin typeface="Courier New" pitchFamily="49" charset="0"/>
                <a:cs typeface="Courier New" pitchFamily="49" charset="0"/>
              </a:rPr>
              <a:t>&lt;&lt;course1.studentName</a:t>
            </a:r>
            <a:r>
              <a:rPr lang="en-US" dirty="0" smtClean="0">
                <a:latin typeface="Comic Sans MS" pitchFamily="66" charset="0"/>
              </a:rPr>
              <a:t> </a:t>
            </a:r>
            <a:r>
              <a:rPr lang="en-US" sz="1400" dirty="0" smtClean="0">
                <a:solidFill>
                  <a:srgbClr val="000000"/>
                </a:solidFill>
                <a:latin typeface="Courier New" pitchFamily="49" charset="0"/>
                <a:cs typeface="Courier New" pitchFamily="49" charset="0"/>
              </a:rPr>
              <a:t>&lt;&lt; </a:t>
            </a:r>
            <a:r>
              <a:rPr lang="en-US" sz="1400" dirty="0" smtClean="0">
                <a:solidFill>
                  <a:srgbClr val="007F7F"/>
                </a:solidFill>
                <a:latin typeface="Courier New" pitchFamily="49" charset="0"/>
                <a:cs typeface="Courier New" pitchFamily="49" charset="0"/>
              </a:rPr>
              <a:t>" has the course “&lt;&lt;</a:t>
            </a:r>
            <a:r>
              <a:rPr lang="en-US" sz="1400" dirty="0" smtClean="0">
                <a:solidFill>
                  <a:srgbClr val="000000"/>
                </a:solidFill>
                <a:latin typeface="Courier New" pitchFamily="49" charset="0"/>
                <a:cs typeface="Courier New" pitchFamily="49" charset="0"/>
              </a:rPr>
              <a:t>course1.courseCode&lt;&lt;</a:t>
            </a:r>
            <a:r>
              <a:rPr lang="en-US" sz="1400" dirty="0" err="1" smtClean="0">
                <a:solidFill>
                  <a:srgbClr val="000000"/>
                </a:solidFill>
                <a:latin typeface="Courier New" pitchFamily="49" charset="0"/>
                <a:cs typeface="Courier New" pitchFamily="49" charset="0"/>
              </a:rPr>
              <a:t>endl</a:t>
            </a:r>
            <a:r>
              <a:rPr lang="en-US" sz="1400" dirty="0" smtClean="0">
                <a:solidFill>
                  <a:srgbClr val="000000"/>
                </a:solidFill>
                <a:latin typeface="Courier New" pitchFamily="49" charset="0"/>
                <a:cs typeface="Courier New" pitchFamily="49" charset="0"/>
              </a:rPr>
              <a:t>;                            </a:t>
            </a:r>
          </a:p>
          <a:p>
            <a:pPr algn="l" rtl="0"/>
            <a:endParaRPr lang="en-US" sz="1400" dirty="0">
              <a:solidFill>
                <a:srgbClr val="000000"/>
              </a:solidFill>
              <a:latin typeface="Courier New" pitchFamily="49" charset="0"/>
              <a:cs typeface="Courier New" pitchFamily="49" charset="0"/>
            </a:endParaRPr>
          </a:p>
          <a:p>
            <a:pPr algn="l" rtl="0"/>
            <a:r>
              <a:rPr lang="en-US" sz="1400" dirty="0" err="1" smtClean="0">
                <a:solidFill>
                  <a:srgbClr val="000000"/>
                </a:solidFill>
                <a:latin typeface="Courier New" pitchFamily="49" charset="0"/>
                <a:cs typeface="Courier New" pitchFamily="49" charset="0"/>
              </a:rPr>
              <a:t>cout</a:t>
            </a:r>
            <a:r>
              <a:rPr lang="en-US" sz="1400" dirty="0" smtClean="0">
                <a:solidFill>
                  <a:srgbClr val="000000"/>
                </a:solidFill>
                <a:latin typeface="Courier New" pitchFamily="49" charset="0"/>
                <a:cs typeface="Courier New" pitchFamily="49" charset="0"/>
              </a:rPr>
              <a:t>&lt;&lt;course2.studentName &lt;&lt; </a:t>
            </a:r>
            <a:r>
              <a:rPr lang="en-US" sz="1400" dirty="0" smtClean="0">
                <a:solidFill>
                  <a:srgbClr val="007F7F"/>
                </a:solidFill>
                <a:latin typeface="Courier New" pitchFamily="49" charset="0"/>
                <a:cs typeface="Courier New" pitchFamily="49" charset="0"/>
              </a:rPr>
              <a:t>" has the course “&lt;&lt; </a:t>
            </a:r>
            <a:r>
              <a:rPr lang="en-US" sz="1400" dirty="0" smtClean="0">
                <a:solidFill>
                  <a:srgbClr val="000000"/>
                </a:solidFill>
                <a:latin typeface="Courier New" pitchFamily="49" charset="0"/>
                <a:cs typeface="Courier New" pitchFamily="49" charset="0"/>
              </a:rPr>
              <a:t>course2.courseCode&lt;&lt;</a:t>
            </a:r>
            <a:r>
              <a:rPr lang="en-US" sz="1400" dirty="0" err="1" smtClean="0">
                <a:solidFill>
                  <a:srgbClr val="000000"/>
                </a:solidFill>
                <a:latin typeface="Courier New" pitchFamily="49" charset="0"/>
                <a:cs typeface="Courier New" pitchFamily="49" charset="0"/>
              </a:rPr>
              <a:t>endl</a:t>
            </a:r>
            <a:r>
              <a:rPr lang="en-US" sz="1400" dirty="0" smtClean="0">
                <a:solidFill>
                  <a:srgbClr val="000000"/>
                </a:solidFill>
                <a:latin typeface="Courier New" pitchFamily="49" charset="0"/>
                <a:cs typeface="Courier New" pitchFamily="49" charset="0"/>
              </a:rPr>
              <a:t>; </a:t>
            </a:r>
          </a:p>
          <a:p>
            <a:pPr algn="l" rtl="0"/>
            <a:r>
              <a:rPr lang="en-US" sz="1400" dirty="0" smtClean="0">
                <a:solidFill>
                  <a:srgbClr val="000000"/>
                </a:solidFill>
                <a:latin typeface="Courier New" pitchFamily="49" charset="0"/>
                <a:cs typeface="Courier New" pitchFamily="49" charset="0"/>
              </a:rPr>
              <a:t>   </a:t>
            </a:r>
            <a:endParaRPr lang="en-US" sz="1400" dirty="0" smtClean="0">
              <a:solidFill>
                <a:srgbClr val="FF0000"/>
              </a:solidFill>
              <a:latin typeface="Courier New" pitchFamily="49" charset="0"/>
              <a:cs typeface="Courier New" pitchFamily="49" charset="0"/>
            </a:endParaRPr>
          </a:p>
          <a:p>
            <a:pPr algn="l" rtl="0"/>
            <a:r>
              <a:rPr lang="en-US" sz="1400" dirty="0" smtClean="0">
                <a:solidFill>
                  <a:srgbClr val="FF0000"/>
                </a:solidFill>
                <a:latin typeface="Courier New" pitchFamily="49" charset="0"/>
                <a:cs typeface="Courier New" pitchFamily="49" charset="0"/>
              </a:rPr>
              <a:t>}</a:t>
            </a:r>
          </a:p>
        </p:txBody>
      </p:sp>
      <p:sp>
        <p:nvSpPr>
          <p:cNvPr id="162829" name="Freeform 13"/>
          <p:cNvSpPr>
            <a:spLocks/>
          </p:cNvSpPr>
          <p:nvPr/>
        </p:nvSpPr>
        <p:spPr bwMode="auto">
          <a:xfrm rot="-50793">
            <a:off x="568735" y="3505200"/>
            <a:ext cx="533400" cy="344488"/>
          </a:xfrm>
          <a:custGeom>
            <a:avLst/>
            <a:gdLst/>
            <a:ahLst/>
            <a:cxnLst>
              <a:cxn ang="0">
                <a:pos x="74" y="12"/>
              </a:cxn>
              <a:cxn ang="0">
                <a:pos x="152" y="12"/>
              </a:cxn>
              <a:cxn ang="0">
                <a:pos x="188" y="166"/>
              </a:cxn>
              <a:cxn ang="0">
                <a:pos x="288" y="0"/>
              </a:cxn>
              <a:cxn ang="0">
                <a:pos x="378" y="0"/>
              </a:cxn>
              <a:cxn ang="0">
                <a:pos x="214" y="214"/>
              </a:cxn>
              <a:cxn ang="0">
                <a:pos x="268" y="388"/>
              </a:cxn>
              <a:cxn ang="0">
                <a:pos x="190" y="386"/>
              </a:cxn>
              <a:cxn ang="0">
                <a:pos x="162" y="256"/>
              </a:cxn>
              <a:cxn ang="0">
                <a:pos x="68" y="398"/>
              </a:cxn>
              <a:cxn ang="0">
                <a:pos x="0" y="398"/>
              </a:cxn>
              <a:cxn ang="0">
                <a:pos x="128" y="220"/>
              </a:cxn>
              <a:cxn ang="0">
                <a:pos x="74" y="12"/>
              </a:cxn>
            </a:cxnLst>
            <a:rect l="0" t="0" r="r" b="b"/>
            <a:pathLst>
              <a:path w="378" h="398">
                <a:moveTo>
                  <a:pt x="74" y="12"/>
                </a:moveTo>
                <a:lnTo>
                  <a:pt x="152" y="12"/>
                </a:lnTo>
                <a:lnTo>
                  <a:pt x="188" y="166"/>
                </a:lnTo>
                <a:lnTo>
                  <a:pt x="288" y="0"/>
                </a:lnTo>
                <a:lnTo>
                  <a:pt x="378" y="0"/>
                </a:lnTo>
                <a:lnTo>
                  <a:pt x="214" y="214"/>
                </a:lnTo>
                <a:lnTo>
                  <a:pt x="268" y="388"/>
                </a:lnTo>
                <a:lnTo>
                  <a:pt x="190" y="386"/>
                </a:lnTo>
                <a:lnTo>
                  <a:pt x="162" y="256"/>
                </a:lnTo>
                <a:lnTo>
                  <a:pt x="68" y="398"/>
                </a:lnTo>
                <a:lnTo>
                  <a:pt x="0" y="398"/>
                </a:lnTo>
                <a:lnTo>
                  <a:pt x="128" y="220"/>
                </a:lnTo>
                <a:lnTo>
                  <a:pt x="74" y="12"/>
                </a:lnTo>
                <a:close/>
              </a:path>
            </a:pathLst>
          </a:custGeom>
          <a:solidFill>
            <a:srgbClr val="F6061D"/>
          </a:solidFill>
          <a:ln w="9525" cap="flat" cmpd="sng">
            <a:solidFill>
              <a:srgbClr val="F6061D"/>
            </a:solidFill>
            <a:prstDash val="solid"/>
            <a:miter lim="800000"/>
            <a:headEnd type="none" w="med" len="med"/>
            <a:tailEnd type="none" w="med" len="med"/>
          </a:ln>
          <a:effectLst>
            <a:outerShdw dist="52363" dir="4557825" algn="ctr" rotWithShape="0">
              <a:schemeClr val="bg2"/>
            </a:outerShdw>
          </a:effectLst>
        </p:spPr>
        <p:txBody>
          <a:bodyPr wrap="none"/>
          <a:lstStyle/>
          <a:p>
            <a:pPr algn="l" rtl="0">
              <a:defRPr/>
            </a:pPr>
            <a:endParaRPr lang="en-US">
              <a:cs typeface="Arial" charset="0"/>
            </a:endParaRPr>
          </a:p>
        </p:txBody>
      </p:sp>
      <p:sp>
        <p:nvSpPr>
          <p:cNvPr id="162830" name="Freeform 14"/>
          <p:cNvSpPr>
            <a:spLocks/>
          </p:cNvSpPr>
          <p:nvPr/>
        </p:nvSpPr>
        <p:spPr bwMode="auto">
          <a:xfrm rot="-50793">
            <a:off x="463294" y="4536047"/>
            <a:ext cx="533400" cy="344488"/>
          </a:xfrm>
          <a:custGeom>
            <a:avLst/>
            <a:gdLst/>
            <a:ahLst/>
            <a:cxnLst>
              <a:cxn ang="0">
                <a:pos x="74" y="12"/>
              </a:cxn>
              <a:cxn ang="0">
                <a:pos x="152" y="12"/>
              </a:cxn>
              <a:cxn ang="0">
                <a:pos x="188" y="166"/>
              </a:cxn>
              <a:cxn ang="0">
                <a:pos x="288" y="0"/>
              </a:cxn>
              <a:cxn ang="0">
                <a:pos x="378" y="0"/>
              </a:cxn>
              <a:cxn ang="0">
                <a:pos x="214" y="214"/>
              </a:cxn>
              <a:cxn ang="0">
                <a:pos x="268" y="388"/>
              </a:cxn>
              <a:cxn ang="0">
                <a:pos x="190" y="386"/>
              </a:cxn>
              <a:cxn ang="0">
                <a:pos x="162" y="256"/>
              </a:cxn>
              <a:cxn ang="0">
                <a:pos x="68" y="398"/>
              </a:cxn>
              <a:cxn ang="0">
                <a:pos x="0" y="398"/>
              </a:cxn>
              <a:cxn ang="0">
                <a:pos x="128" y="220"/>
              </a:cxn>
              <a:cxn ang="0">
                <a:pos x="74" y="12"/>
              </a:cxn>
            </a:cxnLst>
            <a:rect l="0" t="0" r="r" b="b"/>
            <a:pathLst>
              <a:path w="378" h="398">
                <a:moveTo>
                  <a:pt x="74" y="12"/>
                </a:moveTo>
                <a:lnTo>
                  <a:pt x="152" y="12"/>
                </a:lnTo>
                <a:lnTo>
                  <a:pt x="188" y="166"/>
                </a:lnTo>
                <a:lnTo>
                  <a:pt x="288" y="0"/>
                </a:lnTo>
                <a:lnTo>
                  <a:pt x="378" y="0"/>
                </a:lnTo>
                <a:lnTo>
                  <a:pt x="214" y="214"/>
                </a:lnTo>
                <a:lnTo>
                  <a:pt x="268" y="388"/>
                </a:lnTo>
                <a:lnTo>
                  <a:pt x="190" y="386"/>
                </a:lnTo>
                <a:lnTo>
                  <a:pt x="162" y="256"/>
                </a:lnTo>
                <a:lnTo>
                  <a:pt x="68" y="398"/>
                </a:lnTo>
                <a:lnTo>
                  <a:pt x="0" y="398"/>
                </a:lnTo>
                <a:lnTo>
                  <a:pt x="128" y="220"/>
                </a:lnTo>
                <a:lnTo>
                  <a:pt x="74" y="12"/>
                </a:lnTo>
                <a:close/>
              </a:path>
            </a:pathLst>
          </a:custGeom>
          <a:solidFill>
            <a:srgbClr val="F6061D"/>
          </a:solidFill>
          <a:ln w="9525" cap="flat" cmpd="sng">
            <a:solidFill>
              <a:srgbClr val="F6061D"/>
            </a:solidFill>
            <a:prstDash val="solid"/>
            <a:miter lim="800000"/>
            <a:headEnd type="none" w="med" len="med"/>
            <a:tailEnd type="none" w="med" len="med"/>
          </a:ln>
          <a:effectLst>
            <a:outerShdw dist="52363" dir="4557825" algn="ctr" rotWithShape="0">
              <a:schemeClr val="bg2"/>
            </a:outerShdw>
          </a:effectLst>
        </p:spPr>
        <p:txBody>
          <a:bodyPr wrap="none"/>
          <a:lstStyle/>
          <a:p>
            <a:pPr algn="l" rtl="0">
              <a:defRPr/>
            </a:pPr>
            <a:endParaRPr lang="en-US">
              <a:cs typeface="Arial" charset="0"/>
            </a:endParaRPr>
          </a:p>
        </p:txBody>
      </p:sp>
      <p:sp>
        <p:nvSpPr>
          <p:cNvPr id="162831" name="Freeform 15"/>
          <p:cNvSpPr>
            <a:spLocks/>
          </p:cNvSpPr>
          <p:nvPr/>
        </p:nvSpPr>
        <p:spPr bwMode="auto">
          <a:xfrm rot="-50793">
            <a:off x="411904" y="5567540"/>
            <a:ext cx="533400" cy="344488"/>
          </a:xfrm>
          <a:custGeom>
            <a:avLst/>
            <a:gdLst/>
            <a:ahLst/>
            <a:cxnLst>
              <a:cxn ang="0">
                <a:pos x="74" y="12"/>
              </a:cxn>
              <a:cxn ang="0">
                <a:pos x="152" y="12"/>
              </a:cxn>
              <a:cxn ang="0">
                <a:pos x="188" y="166"/>
              </a:cxn>
              <a:cxn ang="0">
                <a:pos x="288" y="0"/>
              </a:cxn>
              <a:cxn ang="0">
                <a:pos x="378" y="0"/>
              </a:cxn>
              <a:cxn ang="0">
                <a:pos x="214" y="214"/>
              </a:cxn>
              <a:cxn ang="0">
                <a:pos x="268" y="388"/>
              </a:cxn>
              <a:cxn ang="0">
                <a:pos x="190" y="386"/>
              </a:cxn>
              <a:cxn ang="0">
                <a:pos x="162" y="256"/>
              </a:cxn>
              <a:cxn ang="0">
                <a:pos x="68" y="398"/>
              </a:cxn>
              <a:cxn ang="0">
                <a:pos x="0" y="398"/>
              </a:cxn>
              <a:cxn ang="0">
                <a:pos x="128" y="220"/>
              </a:cxn>
              <a:cxn ang="0">
                <a:pos x="74" y="12"/>
              </a:cxn>
            </a:cxnLst>
            <a:rect l="0" t="0" r="r" b="b"/>
            <a:pathLst>
              <a:path w="378" h="398">
                <a:moveTo>
                  <a:pt x="74" y="12"/>
                </a:moveTo>
                <a:lnTo>
                  <a:pt x="152" y="12"/>
                </a:lnTo>
                <a:lnTo>
                  <a:pt x="188" y="166"/>
                </a:lnTo>
                <a:lnTo>
                  <a:pt x="288" y="0"/>
                </a:lnTo>
                <a:lnTo>
                  <a:pt x="378" y="0"/>
                </a:lnTo>
                <a:lnTo>
                  <a:pt x="214" y="214"/>
                </a:lnTo>
                <a:lnTo>
                  <a:pt x="268" y="388"/>
                </a:lnTo>
                <a:lnTo>
                  <a:pt x="190" y="386"/>
                </a:lnTo>
                <a:lnTo>
                  <a:pt x="162" y="256"/>
                </a:lnTo>
                <a:lnTo>
                  <a:pt x="68" y="398"/>
                </a:lnTo>
                <a:lnTo>
                  <a:pt x="0" y="398"/>
                </a:lnTo>
                <a:lnTo>
                  <a:pt x="128" y="220"/>
                </a:lnTo>
                <a:lnTo>
                  <a:pt x="74" y="12"/>
                </a:lnTo>
                <a:close/>
              </a:path>
            </a:pathLst>
          </a:custGeom>
          <a:solidFill>
            <a:srgbClr val="F6061D"/>
          </a:solidFill>
          <a:ln w="9525" cap="flat" cmpd="sng">
            <a:solidFill>
              <a:srgbClr val="F6061D"/>
            </a:solidFill>
            <a:prstDash val="solid"/>
            <a:miter lim="800000"/>
            <a:headEnd type="none" w="med" len="med"/>
            <a:tailEnd type="none" w="med" len="med"/>
          </a:ln>
          <a:effectLst>
            <a:outerShdw dist="52363" dir="4557825" algn="ctr" rotWithShape="0">
              <a:schemeClr val="bg2"/>
            </a:outerShdw>
          </a:effectLst>
        </p:spPr>
        <p:txBody>
          <a:bodyPr wrap="none"/>
          <a:lstStyle/>
          <a:p>
            <a:pPr algn="l" rtl="0">
              <a:defRPr/>
            </a:pPr>
            <a:endParaRPr lang="en-US">
              <a:cs typeface="Arial" charset="0"/>
            </a:endParaRPr>
          </a:p>
        </p:txBody>
      </p:sp>
      <p:sp>
        <p:nvSpPr>
          <p:cNvPr id="15" name="Title 14"/>
          <p:cNvSpPr>
            <a:spLocks noGrp="1"/>
          </p:cNvSpPr>
          <p:nvPr>
            <p:ph type="title" idx="4294967295"/>
          </p:nvPr>
        </p:nvSpPr>
        <p:spPr>
          <a:xfrm>
            <a:off x="107504" y="342048"/>
            <a:ext cx="8229600" cy="504825"/>
          </a:xfrm>
        </p:spPr>
        <p:txBody>
          <a:bodyPr>
            <a:noAutofit/>
          </a:bodyPr>
          <a:lstStyle/>
          <a:p>
            <a:pPr algn="ctr" rtl="0"/>
            <a:r>
              <a:rPr lang="en-US" sz="3600" dirty="0">
                <a:effectLst>
                  <a:outerShdw blurRad="38100" dist="38100" dir="2700000" algn="tl">
                    <a:srgbClr val="C0C0C0"/>
                  </a:outerShdw>
                </a:effectLst>
                <a:latin typeface="Arial" charset="0"/>
                <a:ea typeface="宋体" charset="-122"/>
                <a:cs typeface="+mn-cs"/>
              </a:rPr>
              <a:t>Accessibility Example 3</a:t>
            </a:r>
            <a:endParaRPr lang="ar-SA" sz="3600" dirty="0">
              <a:effectLst>
                <a:outerShdw blurRad="38100" dist="38100" dir="2700000" algn="tl">
                  <a:srgbClr val="C0C0C0"/>
                </a:outerShdw>
              </a:effectLst>
              <a:latin typeface="Arial" charset="0"/>
              <a:ea typeface="宋体" charset="-122"/>
              <a:cs typeface="+mn-cs"/>
            </a:endParaRPr>
          </a:p>
        </p:txBody>
      </p:sp>
    </p:spTree>
    <p:extLst>
      <p:ext uri="{BB962C8B-B14F-4D97-AF65-F5344CB8AC3E}">
        <p14:creationId xmlns:p14="http://schemas.microsoft.com/office/powerpoint/2010/main" val="394174987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2"/>
          <p:cNvSpPr>
            <a:spLocks noGrp="1" noChangeArrowheads="1"/>
          </p:cNvSpPr>
          <p:nvPr>
            <p:ph type="title"/>
          </p:nvPr>
        </p:nvSpPr>
        <p:spPr>
          <a:xfrm>
            <a:off x="152400" y="404664"/>
            <a:ext cx="8915400" cy="762000"/>
          </a:xfrm>
          <a:noFill/>
        </p:spPr>
        <p:txBody>
          <a:bodyPr lIns="92075" tIns="46038" rIns="92075" bIns="46038" anchor="b">
            <a:normAutofit fontScale="90000"/>
          </a:bodyPr>
          <a:lstStyle/>
          <a:p>
            <a:pPr algn="ctr" rtl="0" eaLnBrk="1" hangingPunct="1"/>
            <a:r>
              <a:rPr lang="en-US" altLang="zh-CN" dirty="0" smtClean="0">
                <a:solidFill>
                  <a:schemeClr val="tx1"/>
                </a:solidFill>
                <a:ea typeface="SimSun" pitchFamily="2" charset="-122"/>
              </a:rPr>
              <a:t/>
            </a:r>
            <a:br>
              <a:rPr lang="en-US" altLang="zh-CN" dirty="0" smtClean="0">
                <a:solidFill>
                  <a:schemeClr val="tx1"/>
                </a:solidFill>
                <a:ea typeface="SimSun" pitchFamily="2" charset="-122"/>
              </a:rPr>
            </a:br>
            <a:r>
              <a:rPr lang="en-US" altLang="zh-CN" dirty="0">
                <a:effectLst>
                  <a:outerShdw blurRad="38100" dist="38100" dir="2700000" algn="tl">
                    <a:srgbClr val="C0C0C0"/>
                  </a:outerShdw>
                </a:effectLst>
                <a:latin typeface="Arial" charset="0"/>
                <a:ea typeface="宋体" charset="-122"/>
                <a:cs typeface="+mn-cs"/>
              </a:rPr>
              <a:t>Two Programming Paradigms    </a:t>
            </a:r>
          </a:p>
        </p:txBody>
      </p:sp>
      <p:sp>
        <p:nvSpPr>
          <p:cNvPr id="2052" name="Rectangle 3"/>
          <p:cNvSpPr>
            <a:spLocks noChangeArrowheads="1"/>
          </p:cNvSpPr>
          <p:nvPr/>
        </p:nvSpPr>
        <p:spPr bwMode="auto">
          <a:xfrm>
            <a:off x="685800" y="1690688"/>
            <a:ext cx="7848600" cy="831639"/>
          </a:xfrm>
          <a:prstGeom prst="rect">
            <a:avLst/>
          </a:prstGeom>
          <a:noFill/>
          <a:ln w="9525">
            <a:noFill/>
            <a:miter lim="800000"/>
            <a:headEnd/>
            <a:tailEnd/>
          </a:ln>
        </p:spPr>
        <p:txBody>
          <a:bodyPr lIns="92075" tIns="46038" rIns="92075" bIns="46038">
            <a:spAutoFit/>
          </a:bodyPr>
          <a:lstStyle/>
          <a:p>
            <a:pPr algn="l" rtl="0" eaLnBrk="0" hangingPunct="0"/>
            <a:r>
              <a:rPr lang="en-US" altLang="zh-CN" sz="2400" b="1" dirty="0">
                <a:solidFill>
                  <a:srgbClr val="990000"/>
                </a:solidFill>
                <a:ea typeface="SimSun" pitchFamily="2" charset="-122"/>
              </a:rPr>
              <a:t>Structural (Procedural) 	</a:t>
            </a:r>
            <a:r>
              <a:rPr lang="en-US" altLang="zh-CN" sz="2400" b="1" dirty="0" smtClean="0">
                <a:solidFill>
                  <a:srgbClr val="990000"/>
                </a:solidFill>
                <a:ea typeface="SimSun" pitchFamily="2" charset="-122"/>
              </a:rPr>
              <a:t>Object-Oriented</a:t>
            </a:r>
            <a:endParaRPr lang="en-US" altLang="zh-CN" sz="2400" b="1" dirty="0">
              <a:solidFill>
                <a:srgbClr val="990000"/>
              </a:solidFill>
              <a:ea typeface="SimSun" pitchFamily="2" charset="-122"/>
            </a:endParaRPr>
          </a:p>
          <a:p>
            <a:pPr algn="l" rtl="0" eaLnBrk="0" hangingPunct="0"/>
            <a:r>
              <a:rPr lang="en-US" altLang="zh-CN" sz="2400" b="1" dirty="0">
                <a:solidFill>
                  <a:srgbClr val="990000"/>
                </a:solidFill>
                <a:ea typeface="SimSun" pitchFamily="2" charset="-122"/>
              </a:rPr>
              <a:t>         PROGRAM		                  </a:t>
            </a:r>
            <a:r>
              <a:rPr lang="en-US" altLang="zh-CN" sz="2400" b="1" dirty="0" err="1">
                <a:solidFill>
                  <a:srgbClr val="990000"/>
                </a:solidFill>
                <a:ea typeface="SimSun" pitchFamily="2" charset="-122"/>
              </a:rPr>
              <a:t>PROGRAM</a:t>
            </a:r>
            <a:endParaRPr lang="en-US" altLang="zh-CN" sz="2400" b="1" dirty="0">
              <a:solidFill>
                <a:srgbClr val="990000"/>
              </a:solidFill>
              <a:ea typeface="SimSun" pitchFamily="2" charset="-122"/>
            </a:endParaRPr>
          </a:p>
        </p:txBody>
      </p:sp>
      <p:sp>
        <p:nvSpPr>
          <p:cNvPr id="2053" name="Rectangle 4"/>
          <p:cNvSpPr>
            <a:spLocks noChangeArrowheads="1"/>
          </p:cNvSpPr>
          <p:nvPr/>
        </p:nvSpPr>
        <p:spPr bwMode="auto">
          <a:xfrm>
            <a:off x="304800" y="2743200"/>
            <a:ext cx="4025900" cy="3568700"/>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p>
            <a:pPr algn="l" rtl="0"/>
            <a:endParaRPr lang="zh-CN" altLang="en-US">
              <a:ea typeface="SimSun" pitchFamily="2" charset="-122"/>
            </a:endParaRPr>
          </a:p>
        </p:txBody>
      </p:sp>
      <p:grpSp>
        <p:nvGrpSpPr>
          <p:cNvPr id="2" name="Group 5"/>
          <p:cNvGrpSpPr>
            <a:grpSpLocks/>
          </p:cNvGrpSpPr>
          <p:nvPr/>
        </p:nvGrpSpPr>
        <p:grpSpPr bwMode="auto">
          <a:xfrm>
            <a:off x="669925" y="2871788"/>
            <a:ext cx="1403350" cy="1312862"/>
            <a:chOff x="422" y="1809"/>
            <a:chExt cx="884" cy="827"/>
          </a:xfrm>
        </p:grpSpPr>
        <p:sp>
          <p:nvSpPr>
            <p:cNvPr id="2086" name="Rectangle 6"/>
            <p:cNvSpPr>
              <a:spLocks noChangeArrowheads="1"/>
            </p:cNvSpPr>
            <p:nvPr/>
          </p:nvSpPr>
          <p:spPr bwMode="auto">
            <a:xfrm>
              <a:off x="422" y="1809"/>
              <a:ext cx="884" cy="231"/>
            </a:xfrm>
            <a:prstGeom prst="rect">
              <a:avLst/>
            </a:prstGeom>
            <a:noFill/>
            <a:ln w="9525">
              <a:noFill/>
              <a:miter lim="800000"/>
              <a:headEnd/>
              <a:tailEnd/>
            </a:ln>
          </p:spPr>
          <p:txBody>
            <a:bodyPr wrap="none" lIns="92075" tIns="46038" rIns="92075" bIns="46038">
              <a:spAutoFit/>
            </a:bodyPr>
            <a:lstStyle/>
            <a:p>
              <a:pPr algn="l" rtl="0" eaLnBrk="0" hangingPunct="0"/>
              <a:r>
                <a:rPr lang="en-US" altLang="zh-CN" b="1">
                  <a:latin typeface="Times New Roman" pitchFamily="18" charset="0"/>
                  <a:ea typeface="SimSun" pitchFamily="2" charset="-122"/>
                </a:rPr>
                <a:t>FUNCTION</a:t>
              </a:r>
            </a:p>
          </p:txBody>
        </p:sp>
        <p:sp>
          <p:nvSpPr>
            <p:cNvPr id="2087" name="Rectangle 7"/>
            <p:cNvSpPr>
              <a:spLocks noChangeArrowheads="1"/>
            </p:cNvSpPr>
            <p:nvPr/>
          </p:nvSpPr>
          <p:spPr bwMode="auto">
            <a:xfrm>
              <a:off x="628" y="2068"/>
              <a:ext cx="424" cy="568"/>
            </a:xfrm>
            <a:prstGeom prst="rect">
              <a:avLst/>
            </a:prstGeom>
            <a:solidFill>
              <a:schemeClr val="accent1"/>
            </a:solidFill>
            <a:ln w="12700">
              <a:solidFill>
                <a:schemeClr val="tx1"/>
              </a:solidFill>
              <a:miter lim="800000"/>
              <a:headEnd/>
              <a:tailEnd/>
            </a:ln>
          </p:spPr>
          <p:txBody>
            <a:bodyPr wrap="none" anchor="ctr"/>
            <a:lstStyle/>
            <a:p>
              <a:pPr algn="l" rtl="0"/>
              <a:endParaRPr lang="zh-CN" altLang="en-US">
                <a:ea typeface="SimSun" pitchFamily="2" charset="-122"/>
              </a:endParaRPr>
            </a:p>
          </p:txBody>
        </p:sp>
      </p:grpSp>
      <p:grpSp>
        <p:nvGrpSpPr>
          <p:cNvPr id="3" name="Group 8"/>
          <p:cNvGrpSpPr>
            <a:grpSpLocks/>
          </p:cNvGrpSpPr>
          <p:nvPr/>
        </p:nvGrpSpPr>
        <p:grpSpPr bwMode="auto">
          <a:xfrm>
            <a:off x="2727325" y="3786188"/>
            <a:ext cx="1403350" cy="1312862"/>
            <a:chOff x="1718" y="2385"/>
            <a:chExt cx="884" cy="827"/>
          </a:xfrm>
        </p:grpSpPr>
        <p:sp>
          <p:nvSpPr>
            <p:cNvPr id="2084" name="Rectangle 9"/>
            <p:cNvSpPr>
              <a:spLocks noChangeArrowheads="1"/>
            </p:cNvSpPr>
            <p:nvPr/>
          </p:nvSpPr>
          <p:spPr bwMode="auto">
            <a:xfrm>
              <a:off x="1718" y="2385"/>
              <a:ext cx="884" cy="231"/>
            </a:xfrm>
            <a:prstGeom prst="rect">
              <a:avLst/>
            </a:prstGeom>
            <a:noFill/>
            <a:ln w="9525">
              <a:noFill/>
              <a:miter lim="800000"/>
              <a:headEnd/>
              <a:tailEnd/>
            </a:ln>
          </p:spPr>
          <p:txBody>
            <a:bodyPr wrap="none" lIns="92075" tIns="46038" rIns="92075" bIns="46038">
              <a:spAutoFit/>
            </a:bodyPr>
            <a:lstStyle/>
            <a:p>
              <a:pPr algn="l" rtl="0" eaLnBrk="0" hangingPunct="0"/>
              <a:r>
                <a:rPr lang="en-US" altLang="zh-CN" b="1">
                  <a:latin typeface="Times New Roman" pitchFamily="18" charset="0"/>
                  <a:ea typeface="SimSun" pitchFamily="2" charset="-122"/>
                </a:rPr>
                <a:t>FUNCTION</a:t>
              </a:r>
            </a:p>
          </p:txBody>
        </p:sp>
        <p:sp>
          <p:nvSpPr>
            <p:cNvPr id="2085" name="Rectangle 10"/>
            <p:cNvSpPr>
              <a:spLocks noChangeArrowheads="1"/>
            </p:cNvSpPr>
            <p:nvPr/>
          </p:nvSpPr>
          <p:spPr bwMode="auto">
            <a:xfrm>
              <a:off x="1924" y="2644"/>
              <a:ext cx="424" cy="568"/>
            </a:xfrm>
            <a:prstGeom prst="rect">
              <a:avLst/>
            </a:prstGeom>
            <a:solidFill>
              <a:schemeClr val="accent1"/>
            </a:solidFill>
            <a:ln w="12700">
              <a:solidFill>
                <a:schemeClr val="tx1"/>
              </a:solidFill>
              <a:miter lim="800000"/>
              <a:headEnd/>
              <a:tailEnd/>
            </a:ln>
          </p:spPr>
          <p:txBody>
            <a:bodyPr wrap="none" anchor="ctr"/>
            <a:lstStyle/>
            <a:p>
              <a:pPr algn="l" rtl="0"/>
              <a:endParaRPr lang="zh-CN" altLang="en-US">
                <a:ea typeface="SimSun" pitchFamily="2" charset="-122"/>
              </a:endParaRPr>
            </a:p>
          </p:txBody>
        </p:sp>
      </p:grpSp>
      <p:grpSp>
        <p:nvGrpSpPr>
          <p:cNvPr id="4" name="Group 11"/>
          <p:cNvGrpSpPr>
            <a:grpSpLocks/>
          </p:cNvGrpSpPr>
          <p:nvPr/>
        </p:nvGrpSpPr>
        <p:grpSpPr bwMode="auto">
          <a:xfrm>
            <a:off x="669925" y="4700588"/>
            <a:ext cx="1403350" cy="1312862"/>
            <a:chOff x="422" y="2961"/>
            <a:chExt cx="884" cy="827"/>
          </a:xfrm>
        </p:grpSpPr>
        <p:sp>
          <p:nvSpPr>
            <p:cNvPr id="2082" name="Rectangle 12"/>
            <p:cNvSpPr>
              <a:spLocks noChangeArrowheads="1"/>
            </p:cNvSpPr>
            <p:nvPr/>
          </p:nvSpPr>
          <p:spPr bwMode="auto">
            <a:xfrm>
              <a:off x="422" y="2961"/>
              <a:ext cx="884" cy="231"/>
            </a:xfrm>
            <a:prstGeom prst="rect">
              <a:avLst/>
            </a:prstGeom>
            <a:noFill/>
            <a:ln w="9525">
              <a:noFill/>
              <a:miter lim="800000"/>
              <a:headEnd/>
              <a:tailEnd/>
            </a:ln>
          </p:spPr>
          <p:txBody>
            <a:bodyPr wrap="none" lIns="92075" tIns="46038" rIns="92075" bIns="46038">
              <a:spAutoFit/>
            </a:bodyPr>
            <a:lstStyle/>
            <a:p>
              <a:pPr algn="l" rtl="0" eaLnBrk="0" hangingPunct="0"/>
              <a:r>
                <a:rPr lang="en-US" altLang="zh-CN" b="1">
                  <a:latin typeface="Times New Roman" pitchFamily="18" charset="0"/>
                  <a:ea typeface="SimSun" pitchFamily="2" charset="-122"/>
                </a:rPr>
                <a:t>FUNCTION</a:t>
              </a:r>
            </a:p>
          </p:txBody>
        </p:sp>
        <p:sp>
          <p:nvSpPr>
            <p:cNvPr id="2083" name="Rectangle 13"/>
            <p:cNvSpPr>
              <a:spLocks noChangeArrowheads="1"/>
            </p:cNvSpPr>
            <p:nvPr/>
          </p:nvSpPr>
          <p:spPr bwMode="auto">
            <a:xfrm>
              <a:off x="628" y="3220"/>
              <a:ext cx="424" cy="568"/>
            </a:xfrm>
            <a:prstGeom prst="rect">
              <a:avLst/>
            </a:prstGeom>
            <a:solidFill>
              <a:schemeClr val="accent1"/>
            </a:solidFill>
            <a:ln w="12700">
              <a:solidFill>
                <a:schemeClr val="tx1"/>
              </a:solidFill>
              <a:miter lim="800000"/>
              <a:headEnd/>
              <a:tailEnd/>
            </a:ln>
          </p:spPr>
          <p:txBody>
            <a:bodyPr wrap="none" anchor="ctr"/>
            <a:lstStyle/>
            <a:p>
              <a:pPr algn="l" rtl="0"/>
              <a:endParaRPr lang="zh-CN" altLang="en-US">
                <a:ea typeface="SimSun" pitchFamily="2" charset="-122"/>
              </a:endParaRPr>
            </a:p>
          </p:txBody>
        </p:sp>
      </p:grpSp>
      <p:sp>
        <p:nvSpPr>
          <p:cNvPr id="2057" name="Rectangle 14"/>
          <p:cNvSpPr>
            <a:spLocks noChangeArrowheads="1"/>
          </p:cNvSpPr>
          <p:nvPr/>
        </p:nvSpPr>
        <p:spPr bwMode="auto">
          <a:xfrm>
            <a:off x="4724400" y="2743200"/>
            <a:ext cx="4025900" cy="3568700"/>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p>
            <a:pPr algn="l" rtl="0"/>
            <a:endParaRPr lang="zh-CN" altLang="en-US">
              <a:ea typeface="SimSun" pitchFamily="2" charset="-122"/>
            </a:endParaRPr>
          </a:p>
        </p:txBody>
      </p:sp>
      <p:grpSp>
        <p:nvGrpSpPr>
          <p:cNvPr id="5" name="Group 15"/>
          <p:cNvGrpSpPr>
            <a:grpSpLocks/>
          </p:cNvGrpSpPr>
          <p:nvPr/>
        </p:nvGrpSpPr>
        <p:grpSpPr bwMode="auto">
          <a:xfrm>
            <a:off x="7239000" y="4014788"/>
            <a:ext cx="1295400" cy="1617662"/>
            <a:chOff x="4560" y="2529"/>
            <a:chExt cx="816" cy="1019"/>
          </a:xfrm>
        </p:grpSpPr>
        <p:grpSp>
          <p:nvGrpSpPr>
            <p:cNvPr id="6" name="Group 16"/>
            <p:cNvGrpSpPr>
              <a:grpSpLocks/>
            </p:cNvGrpSpPr>
            <p:nvPr/>
          </p:nvGrpSpPr>
          <p:grpSpPr bwMode="auto">
            <a:xfrm>
              <a:off x="4560" y="2529"/>
              <a:ext cx="816" cy="1019"/>
              <a:chOff x="4560" y="2529"/>
              <a:chExt cx="816" cy="1019"/>
            </a:xfrm>
          </p:grpSpPr>
          <p:sp>
            <p:nvSpPr>
              <p:cNvPr id="2079" name="Rectangle 17"/>
              <p:cNvSpPr>
                <a:spLocks noChangeArrowheads="1"/>
              </p:cNvSpPr>
              <p:nvPr/>
            </p:nvSpPr>
            <p:spPr bwMode="auto">
              <a:xfrm>
                <a:off x="4598" y="2529"/>
                <a:ext cx="692" cy="231"/>
              </a:xfrm>
              <a:prstGeom prst="rect">
                <a:avLst/>
              </a:prstGeom>
              <a:noFill/>
              <a:ln w="9525">
                <a:noFill/>
                <a:miter lim="800000"/>
                <a:headEnd/>
                <a:tailEnd/>
              </a:ln>
            </p:spPr>
            <p:txBody>
              <a:bodyPr wrap="none" lIns="92075" tIns="46038" rIns="92075" bIns="46038">
                <a:spAutoFit/>
              </a:bodyPr>
              <a:lstStyle/>
              <a:p>
                <a:pPr algn="l" rtl="0" eaLnBrk="0" hangingPunct="0"/>
                <a:r>
                  <a:rPr lang="en-US" altLang="zh-CN" b="1">
                    <a:latin typeface="Times New Roman" pitchFamily="18" charset="0"/>
                    <a:ea typeface="SimSun" pitchFamily="2" charset="-122"/>
                  </a:rPr>
                  <a:t>OBJECT</a:t>
                </a:r>
              </a:p>
            </p:txBody>
          </p:sp>
          <p:sp>
            <p:nvSpPr>
              <p:cNvPr id="2080" name="Oval 18"/>
              <p:cNvSpPr>
                <a:spLocks noChangeArrowheads="1"/>
              </p:cNvSpPr>
              <p:nvPr/>
            </p:nvSpPr>
            <p:spPr bwMode="auto">
              <a:xfrm>
                <a:off x="4564" y="2788"/>
                <a:ext cx="808" cy="760"/>
              </a:xfrm>
              <a:prstGeom prst="ellipse">
                <a:avLst/>
              </a:prstGeom>
              <a:solidFill>
                <a:srgbClr val="FF99FF"/>
              </a:solidFill>
              <a:ln w="12700">
                <a:solidFill>
                  <a:schemeClr val="tx1"/>
                </a:solidFill>
                <a:round/>
                <a:headEnd/>
                <a:tailEnd/>
              </a:ln>
            </p:spPr>
            <p:txBody>
              <a:bodyPr wrap="none" anchor="ctr"/>
              <a:lstStyle/>
              <a:p>
                <a:pPr algn="l" rtl="0"/>
                <a:endParaRPr lang="zh-CN" altLang="en-US">
                  <a:ea typeface="SimSun" pitchFamily="2" charset="-122"/>
                </a:endParaRPr>
              </a:p>
            </p:txBody>
          </p:sp>
          <p:sp>
            <p:nvSpPr>
              <p:cNvPr id="2081" name="Line 19"/>
              <p:cNvSpPr>
                <a:spLocks noChangeShapeType="1"/>
              </p:cNvSpPr>
              <p:nvPr/>
            </p:nvSpPr>
            <p:spPr bwMode="auto">
              <a:xfrm>
                <a:off x="4560" y="3168"/>
                <a:ext cx="816" cy="0"/>
              </a:xfrm>
              <a:prstGeom prst="line">
                <a:avLst/>
              </a:prstGeom>
              <a:noFill/>
              <a:ln w="12700">
                <a:solidFill>
                  <a:schemeClr val="tx1"/>
                </a:solidFill>
                <a:round/>
                <a:headEnd type="none" w="sm" len="sm"/>
                <a:tailEnd type="none" w="sm" len="sm"/>
              </a:ln>
            </p:spPr>
            <p:txBody>
              <a:bodyPr wrap="none" anchor="ctr"/>
              <a:lstStyle/>
              <a:p>
                <a:pPr algn="l" rtl="0"/>
                <a:endParaRPr lang="ar-SA"/>
              </a:p>
            </p:txBody>
          </p:sp>
        </p:grpSp>
        <p:sp>
          <p:nvSpPr>
            <p:cNvPr id="2078" name="Rectangle 20"/>
            <p:cNvSpPr>
              <a:spLocks noChangeArrowheads="1"/>
            </p:cNvSpPr>
            <p:nvPr/>
          </p:nvSpPr>
          <p:spPr bwMode="auto">
            <a:xfrm>
              <a:off x="4598" y="2879"/>
              <a:ext cx="712" cy="524"/>
            </a:xfrm>
            <a:prstGeom prst="rect">
              <a:avLst/>
            </a:prstGeom>
            <a:noFill/>
            <a:ln w="9525">
              <a:noFill/>
              <a:miter lim="800000"/>
              <a:headEnd/>
              <a:tailEnd/>
            </a:ln>
          </p:spPr>
          <p:txBody>
            <a:bodyPr wrap="none" lIns="92075" tIns="46038" rIns="92075" bIns="46038">
              <a:spAutoFit/>
            </a:bodyPr>
            <a:lstStyle/>
            <a:p>
              <a:pPr algn="l" rtl="0" eaLnBrk="0" hangingPunct="0"/>
              <a:r>
                <a:rPr lang="en-US" altLang="zh-CN" sz="1600" b="1">
                  <a:ea typeface="SimSun" pitchFamily="2" charset="-122"/>
                </a:rPr>
                <a:t>Operations</a:t>
              </a:r>
            </a:p>
            <a:p>
              <a:pPr algn="l" rtl="0" eaLnBrk="0" hangingPunct="0"/>
              <a:endParaRPr lang="en-US" altLang="zh-CN" sz="1600" b="1">
                <a:ea typeface="SimSun" pitchFamily="2" charset="-122"/>
              </a:endParaRPr>
            </a:p>
            <a:p>
              <a:pPr algn="l" rtl="0" eaLnBrk="0" hangingPunct="0"/>
              <a:r>
                <a:rPr lang="en-US" altLang="zh-CN" sz="1600" b="1">
                  <a:ea typeface="SimSun" pitchFamily="2" charset="-122"/>
                </a:rPr>
                <a:t>     Data</a:t>
              </a:r>
            </a:p>
          </p:txBody>
        </p:sp>
      </p:grpSp>
      <p:grpSp>
        <p:nvGrpSpPr>
          <p:cNvPr id="7" name="Group 21"/>
          <p:cNvGrpSpPr>
            <a:grpSpLocks/>
          </p:cNvGrpSpPr>
          <p:nvPr/>
        </p:nvGrpSpPr>
        <p:grpSpPr bwMode="auto">
          <a:xfrm>
            <a:off x="5029200" y="4471988"/>
            <a:ext cx="1295400" cy="1617662"/>
            <a:chOff x="3168" y="2817"/>
            <a:chExt cx="816" cy="1019"/>
          </a:xfrm>
        </p:grpSpPr>
        <p:grpSp>
          <p:nvGrpSpPr>
            <p:cNvPr id="8" name="Group 22"/>
            <p:cNvGrpSpPr>
              <a:grpSpLocks/>
            </p:cNvGrpSpPr>
            <p:nvPr/>
          </p:nvGrpSpPr>
          <p:grpSpPr bwMode="auto">
            <a:xfrm>
              <a:off x="3168" y="2817"/>
              <a:ext cx="816" cy="1019"/>
              <a:chOff x="3168" y="2817"/>
              <a:chExt cx="816" cy="1019"/>
            </a:xfrm>
          </p:grpSpPr>
          <p:sp>
            <p:nvSpPr>
              <p:cNvPr id="2074" name="Rectangle 23"/>
              <p:cNvSpPr>
                <a:spLocks noChangeArrowheads="1"/>
              </p:cNvSpPr>
              <p:nvPr/>
            </p:nvSpPr>
            <p:spPr bwMode="auto">
              <a:xfrm>
                <a:off x="3206" y="2817"/>
                <a:ext cx="692" cy="231"/>
              </a:xfrm>
              <a:prstGeom prst="rect">
                <a:avLst/>
              </a:prstGeom>
              <a:noFill/>
              <a:ln w="9525">
                <a:noFill/>
                <a:miter lim="800000"/>
                <a:headEnd/>
                <a:tailEnd/>
              </a:ln>
            </p:spPr>
            <p:txBody>
              <a:bodyPr wrap="none" lIns="92075" tIns="46038" rIns="92075" bIns="46038">
                <a:spAutoFit/>
              </a:bodyPr>
              <a:lstStyle/>
              <a:p>
                <a:pPr algn="l" rtl="0" eaLnBrk="0" hangingPunct="0"/>
                <a:r>
                  <a:rPr lang="en-US" altLang="zh-CN" b="1">
                    <a:latin typeface="Times New Roman" pitchFamily="18" charset="0"/>
                    <a:ea typeface="SimSun" pitchFamily="2" charset="-122"/>
                  </a:rPr>
                  <a:t>OBJECT</a:t>
                </a:r>
              </a:p>
            </p:txBody>
          </p:sp>
          <p:sp>
            <p:nvSpPr>
              <p:cNvPr id="2075" name="Oval 24"/>
              <p:cNvSpPr>
                <a:spLocks noChangeArrowheads="1"/>
              </p:cNvSpPr>
              <p:nvPr/>
            </p:nvSpPr>
            <p:spPr bwMode="auto">
              <a:xfrm>
                <a:off x="3172" y="3076"/>
                <a:ext cx="808" cy="760"/>
              </a:xfrm>
              <a:prstGeom prst="ellipse">
                <a:avLst/>
              </a:prstGeom>
              <a:solidFill>
                <a:srgbClr val="FF99FF"/>
              </a:solidFill>
              <a:ln w="12700">
                <a:solidFill>
                  <a:schemeClr val="tx1"/>
                </a:solidFill>
                <a:round/>
                <a:headEnd/>
                <a:tailEnd/>
              </a:ln>
            </p:spPr>
            <p:txBody>
              <a:bodyPr wrap="none" anchor="ctr"/>
              <a:lstStyle/>
              <a:p>
                <a:pPr algn="l" rtl="0"/>
                <a:endParaRPr lang="zh-CN" altLang="en-US">
                  <a:ea typeface="SimSun" pitchFamily="2" charset="-122"/>
                </a:endParaRPr>
              </a:p>
            </p:txBody>
          </p:sp>
          <p:sp>
            <p:nvSpPr>
              <p:cNvPr id="2076" name="Line 25"/>
              <p:cNvSpPr>
                <a:spLocks noChangeShapeType="1"/>
              </p:cNvSpPr>
              <p:nvPr/>
            </p:nvSpPr>
            <p:spPr bwMode="auto">
              <a:xfrm>
                <a:off x="3168" y="3456"/>
                <a:ext cx="816" cy="0"/>
              </a:xfrm>
              <a:prstGeom prst="line">
                <a:avLst/>
              </a:prstGeom>
              <a:noFill/>
              <a:ln w="12700">
                <a:solidFill>
                  <a:schemeClr val="tx1"/>
                </a:solidFill>
                <a:round/>
                <a:headEnd type="none" w="sm" len="sm"/>
                <a:tailEnd type="none" w="sm" len="sm"/>
              </a:ln>
            </p:spPr>
            <p:txBody>
              <a:bodyPr wrap="none" anchor="ctr"/>
              <a:lstStyle/>
              <a:p>
                <a:pPr algn="l" rtl="0"/>
                <a:endParaRPr lang="ar-SA"/>
              </a:p>
            </p:txBody>
          </p:sp>
        </p:grpSp>
        <p:sp>
          <p:nvSpPr>
            <p:cNvPr id="2073" name="Rectangle 26"/>
            <p:cNvSpPr>
              <a:spLocks noChangeArrowheads="1"/>
            </p:cNvSpPr>
            <p:nvPr/>
          </p:nvSpPr>
          <p:spPr bwMode="auto">
            <a:xfrm>
              <a:off x="3206" y="3167"/>
              <a:ext cx="712" cy="524"/>
            </a:xfrm>
            <a:prstGeom prst="rect">
              <a:avLst/>
            </a:prstGeom>
            <a:noFill/>
            <a:ln w="9525">
              <a:noFill/>
              <a:miter lim="800000"/>
              <a:headEnd/>
              <a:tailEnd/>
            </a:ln>
          </p:spPr>
          <p:txBody>
            <a:bodyPr wrap="none" lIns="92075" tIns="46038" rIns="92075" bIns="46038">
              <a:spAutoFit/>
            </a:bodyPr>
            <a:lstStyle/>
            <a:p>
              <a:pPr algn="l" rtl="0" eaLnBrk="0" hangingPunct="0"/>
              <a:r>
                <a:rPr lang="en-US" altLang="zh-CN" sz="1600" b="1">
                  <a:ea typeface="SimSun" pitchFamily="2" charset="-122"/>
                </a:rPr>
                <a:t>Operations</a:t>
              </a:r>
            </a:p>
            <a:p>
              <a:pPr algn="l" rtl="0" eaLnBrk="0" hangingPunct="0"/>
              <a:endParaRPr lang="en-US" altLang="zh-CN" sz="1600" b="1">
                <a:ea typeface="SimSun" pitchFamily="2" charset="-122"/>
              </a:endParaRPr>
            </a:p>
            <a:p>
              <a:pPr algn="l" rtl="0" eaLnBrk="0" hangingPunct="0"/>
              <a:r>
                <a:rPr lang="en-US" altLang="zh-CN" sz="1600" b="1">
                  <a:ea typeface="SimSun" pitchFamily="2" charset="-122"/>
                </a:rPr>
                <a:t>     Data</a:t>
              </a:r>
            </a:p>
          </p:txBody>
        </p:sp>
      </p:grpSp>
      <p:grpSp>
        <p:nvGrpSpPr>
          <p:cNvPr id="9" name="Group 27"/>
          <p:cNvGrpSpPr>
            <a:grpSpLocks/>
          </p:cNvGrpSpPr>
          <p:nvPr/>
        </p:nvGrpSpPr>
        <p:grpSpPr bwMode="auto">
          <a:xfrm>
            <a:off x="5867400" y="2795588"/>
            <a:ext cx="1295400" cy="1617662"/>
            <a:chOff x="3696" y="1761"/>
            <a:chExt cx="816" cy="1019"/>
          </a:xfrm>
        </p:grpSpPr>
        <p:grpSp>
          <p:nvGrpSpPr>
            <p:cNvPr id="10" name="Group 28"/>
            <p:cNvGrpSpPr>
              <a:grpSpLocks/>
            </p:cNvGrpSpPr>
            <p:nvPr/>
          </p:nvGrpSpPr>
          <p:grpSpPr bwMode="auto">
            <a:xfrm>
              <a:off x="3696" y="1761"/>
              <a:ext cx="816" cy="1019"/>
              <a:chOff x="3696" y="1761"/>
              <a:chExt cx="816" cy="1019"/>
            </a:xfrm>
          </p:grpSpPr>
          <p:sp>
            <p:nvSpPr>
              <p:cNvPr id="2069" name="Rectangle 29"/>
              <p:cNvSpPr>
                <a:spLocks noChangeArrowheads="1"/>
              </p:cNvSpPr>
              <p:nvPr/>
            </p:nvSpPr>
            <p:spPr bwMode="auto">
              <a:xfrm>
                <a:off x="3734" y="1761"/>
                <a:ext cx="692" cy="231"/>
              </a:xfrm>
              <a:prstGeom prst="rect">
                <a:avLst/>
              </a:prstGeom>
              <a:noFill/>
              <a:ln w="9525">
                <a:noFill/>
                <a:miter lim="800000"/>
                <a:headEnd/>
                <a:tailEnd/>
              </a:ln>
            </p:spPr>
            <p:txBody>
              <a:bodyPr wrap="none" lIns="92075" tIns="46038" rIns="92075" bIns="46038">
                <a:spAutoFit/>
              </a:bodyPr>
              <a:lstStyle/>
              <a:p>
                <a:pPr algn="l" rtl="0" eaLnBrk="0" hangingPunct="0"/>
                <a:r>
                  <a:rPr lang="en-US" altLang="zh-CN" b="1">
                    <a:latin typeface="Times New Roman" pitchFamily="18" charset="0"/>
                    <a:ea typeface="SimSun" pitchFamily="2" charset="-122"/>
                  </a:rPr>
                  <a:t>OBJECT</a:t>
                </a:r>
              </a:p>
            </p:txBody>
          </p:sp>
          <p:sp>
            <p:nvSpPr>
              <p:cNvPr id="2070" name="Oval 30"/>
              <p:cNvSpPr>
                <a:spLocks noChangeArrowheads="1"/>
              </p:cNvSpPr>
              <p:nvPr/>
            </p:nvSpPr>
            <p:spPr bwMode="auto">
              <a:xfrm>
                <a:off x="3700" y="2020"/>
                <a:ext cx="808" cy="760"/>
              </a:xfrm>
              <a:prstGeom prst="ellipse">
                <a:avLst/>
              </a:prstGeom>
              <a:solidFill>
                <a:srgbClr val="FF99FF"/>
              </a:solidFill>
              <a:ln w="12700">
                <a:solidFill>
                  <a:schemeClr val="tx1"/>
                </a:solidFill>
                <a:round/>
                <a:headEnd/>
                <a:tailEnd/>
              </a:ln>
            </p:spPr>
            <p:txBody>
              <a:bodyPr wrap="none" anchor="ctr"/>
              <a:lstStyle/>
              <a:p>
                <a:pPr algn="l" rtl="0"/>
                <a:endParaRPr lang="zh-CN" altLang="en-US">
                  <a:ea typeface="SimSun" pitchFamily="2" charset="-122"/>
                </a:endParaRPr>
              </a:p>
            </p:txBody>
          </p:sp>
          <p:sp>
            <p:nvSpPr>
              <p:cNvPr id="2071" name="Line 31"/>
              <p:cNvSpPr>
                <a:spLocks noChangeShapeType="1"/>
              </p:cNvSpPr>
              <p:nvPr/>
            </p:nvSpPr>
            <p:spPr bwMode="auto">
              <a:xfrm>
                <a:off x="3696" y="2400"/>
                <a:ext cx="816" cy="0"/>
              </a:xfrm>
              <a:prstGeom prst="line">
                <a:avLst/>
              </a:prstGeom>
              <a:noFill/>
              <a:ln w="12700">
                <a:solidFill>
                  <a:schemeClr val="tx1"/>
                </a:solidFill>
                <a:round/>
                <a:headEnd type="none" w="sm" len="sm"/>
                <a:tailEnd type="none" w="sm" len="sm"/>
              </a:ln>
            </p:spPr>
            <p:txBody>
              <a:bodyPr wrap="none" anchor="ctr"/>
              <a:lstStyle/>
              <a:p>
                <a:pPr algn="l" rtl="0"/>
                <a:endParaRPr lang="ar-SA"/>
              </a:p>
            </p:txBody>
          </p:sp>
        </p:grpSp>
        <p:sp>
          <p:nvSpPr>
            <p:cNvPr id="2068" name="Rectangle 32"/>
            <p:cNvSpPr>
              <a:spLocks noChangeArrowheads="1"/>
            </p:cNvSpPr>
            <p:nvPr/>
          </p:nvSpPr>
          <p:spPr bwMode="auto">
            <a:xfrm>
              <a:off x="3734" y="2111"/>
              <a:ext cx="712" cy="524"/>
            </a:xfrm>
            <a:prstGeom prst="rect">
              <a:avLst/>
            </a:prstGeom>
            <a:noFill/>
            <a:ln w="9525">
              <a:noFill/>
              <a:miter lim="800000"/>
              <a:headEnd/>
              <a:tailEnd/>
            </a:ln>
          </p:spPr>
          <p:txBody>
            <a:bodyPr wrap="none" lIns="92075" tIns="46038" rIns="92075" bIns="46038">
              <a:spAutoFit/>
            </a:bodyPr>
            <a:lstStyle/>
            <a:p>
              <a:pPr algn="l" rtl="0" eaLnBrk="0" hangingPunct="0"/>
              <a:r>
                <a:rPr lang="en-US" altLang="zh-CN" sz="1600" b="1" dirty="0">
                  <a:ea typeface="SimSun" pitchFamily="2" charset="-122"/>
                </a:rPr>
                <a:t>Operations</a:t>
              </a:r>
            </a:p>
            <a:p>
              <a:pPr algn="l" rtl="0" eaLnBrk="0" hangingPunct="0"/>
              <a:endParaRPr lang="en-US" altLang="zh-CN" sz="1600" b="1" dirty="0">
                <a:ea typeface="SimSun" pitchFamily="2" charset="-122"/>
              </a:endParaRPr>
            </a:p>
            <a:p>
              <a:pPr algn="l" rtl="0" eaLnBrk="0" hangingPunct="0"/>
              <a:r>
                <a:rPr lang="en-US" altLang="zh-CN" sz="1600" b="1" dirty="0">
                  <a:ea typeface="SimSun" pitchFamily="2" charset="-122"/>
                </a:rPr>
                <a:t>     Data</a:t>
              </a:r>
            </a:p>
          </p:txBody>
        </p:sp>
      </p:grpSp>
      <p:sp>
        <p:nvSpPr>
          <p:cNvPr id="2061" name="Line 33"/>
          <p:cNvSpPr>
            <a:spLocks noChangeShapeType="1"/>
          </p:cNvSpPr>
          <p:nvPr/>
        </p:nvSpPr>
        <p:spPr bwMode="auto">
          <a:xfrm>
            <a:off x="1752600" y="3505200"/>
            <a:ext cx="1219200" cy="990600"/>
          </a:xfrm>
          <a:prstGeom prst="line">
            <a:avLst/>
          </a:prstGeom>
          <a:noFill/>
          <a:ln w="9525">
            <a:solidFill>
              <a:schemeClr val="tx1"/>
            </a:solidFill>
            <a:round/>
            <a:headEnd/>
            <a:tailEnd type="triangle" w="med" len="med"/>
          </a:ln>
        </p:spPr>
        <p:txBody>
          <a:bodyPr/>
          <a:lstStyle/>
          <a:p>
            <a:pPr algn="l" rtl="0"/>
            <a:endParaRPr lang="ar-SA"/>
          </a:p>
        </p:txBody>
      </p:sp>
      <p:sp>
        <p:nvSpPr>
          <p:cNvPr id="2062" name="Line 34"/>
          <p:cNvSpPr>
            <a:spLocks noChangeShapeType="1"/>
          </p:cNvSpPr>
          <p:nvPr/>
        </p:nvSpPr>
        <p:spPr bwMode="auto">
          <a:xfrm flipV="1">
            <a:off x="1752600" y="4876800"/>
            <a:ext cx="1219200" cy="914400"/>
          </a:xfrm>
          <a:prstGeom prst="line">
            <a:avLst/>
          </a:prstGeom>
          <a:noFill/>
          <a:ln w="9525">
            <a:solidFill>
              <a:schemeClr val="tx1"/>
            </a:solidFill>
            <a:round/>
            <a:headEnd/>
            <a:tailEnd type="triangle" w="med" len="med"/>
          </a:ln>
        </p:spPr>
        <p:txBody>
          <a:bodyPr/>
          <a:lstStyle/>
          <a:p>
            <a:pPr algn="l" rtl="0"/>
            <a:endParaRPr lang="ar-SA"/>
          </a:p>
        </p:txBody>
      </p:sp>
      <p:sp>
        <p:nvSpPr>
          <p:cNvPr id="2063" name="Line 35"/>
          <p:cNvSpPr>
            <a:spLocks noChangeShapeType="1"/>
          </p:cNvSpPr>
          <p:nvPr/>
        </p:nvSpPr>
        <p:spPr bwMode="auto">
          <a:xfrm flipV="1">
            <a:off x="6248400" y="5410200"/>
            <a:ext cx="1066800" cy="533400"/>
          </a:xfrm>
          <a:prstGeom prst="line">
            <a:avLst/>
          </a:prstGeom>
          <a:noFill/>
          <a:ln w="9525">
            <a:solidFill>
              <a:schemeClr val="tx1"/>
            </a:solidFill>
            <a:round/>
            <a:headEnd/>
            <a:tailEnd type="triangle" w="med" len="med"/>
          </a:ln>
        </p:spPr>
        <p:txBody>
          <a:bodyPr/>
          <a:lstStyle/>
          <a:p>
            <a:pPr algn="l" rtl="0"/>
            <a:endParaRPr lang="ar-SA"/>
          </a:p>
        </p:txBody>
      </p:sp>
      <p:sp>
        <p:nvSpPr>
          <p:cNvPr id="2064" name="Line 36"/>
          <p:cNvSpPr>
            <a:spLocks noChangeShapeType="1"/>
          </p:cNvSpPr>
          <p:nvPr/>
        </p:nvSpPr>
        <p:spPr bwMode="auto">
          <a:xfrm flipH="1">
            <a:off x="6248400" y="4495800"/>
            <a:ext cx="304800" cy="533400"/>
          </a:xfrm>
          <a:prstGeom prst="line">
            <a:avLst/>
          </a:prstGeom>
          <a:noFill/>
          <a:ln w="9525">
            <a:solidFill>
              <a:schemeClr val="tx1"/>
            </a:solidFill>
            <a:round/>
            <a:headEnd/>
            <a:tailEnd type="triangle" w="med" len="med"/>
          </a:ln>
        </p:spPr>
        <p:txBody>
          <a:bodyPr/>
          <a:lstStyle/>
          <a:p>
            <a:pPr algn="l" rtl="0"/>
            <a:endParaRPr lang="ar-SA"/>
          </a:p>
        </p:txBody>
      </p:sp>
      <p:sp>
        <p:nvSpPr>
          <p:cNvPr id="2065" name="Text Box 37"/>
          <p:cNvSpPr txBox="1">
            <a:spLocks noChangeArrowheads="1"/>
          </p:cNvSpPr>
          <p:nvPr/>
        </p:nvSpPr>
        <p:spPr bwMode="auto">
          <a:xfrm>
            <a:off x="1752600" y="5707063"/>
            <a:ext cx="1905000" cy="457200"/>
          </a:xfrm>
          <a:prstGeom prst="rect">
            <a:avLst/>
          </a:prstGeom>
          <a:noFill/>
          <a:ln w="9525">
            <a:noFill/>
            <a:miter lim="800000"/>
            <a:headEnd/>
            <a:tailEnd/>
          </a:ln>
        </p:spPr>
        <p:txBody>
          <a:bodyPr>
            <a:spAutoFit/>
          </a:bodyPr>
          <a:lstStyle/>
          <a:p>
            <a:pPr algn="l" rtl="0" eaLnBrk="0" hangingPunct="0">
              <a:spcBef>
                <a:spcPct val="50000"/>
              </a:spcBef>
            </a:pPr>
            <a:r>
              <a:rPr lang="en-US" altLang="zh-CN" sz="2400">
                <a:latin typeface="Times New Roman" pitchFamily="18" charset="0"/>
                <a:ea typeface="SimSun" pitchFamily="2" charset="-122"/>
              </a:rPr>
              <a:t>Function calls</a:t>
            </a:r>
          </a:p>
        </p:txBody>
      </p:sp>
      <p:sp>
        <p:nvSpPr>
          <p:cNvPr id="2066" name="Text Box 38"/>
          <p:cNvSpPr txBox="1">
            <a:spLocks noChangeArrowheads="1"/>
          </p:cNvSpPr>
          <p:nvPr/>
        </p:nvSpPr>
        <p:spPr bwMode="auto">
          <a:xfrm>
            <a:off x="6172200" y="5791200"/>
            <a:ext cx="2971800" cy="457200"/>
          </a:xfrm>
          <a:prstGeom prst="rect">
            <a:avLst/>
          </a:prstGeom>
          <a:noFill/>
          <a:ln w="9525">
            <a:noFill/>
            <a:miter lim="800000"/>
            <a:headEnd/>
            <a:tailEnd/>
          </a:ln>
        </p:spPr>
        <p:txBody>
          <a:bodyPr>
            <a:spAutoFit/>
          </a:bodyPr>
          <a:lstStyle/>
          <a:p>
            <a:pPr algn="l" rtl="0" eaLnBrk="0" hangingPunct="0">
              <a:spcBef>
                <a:spcPct val="50000"/>
              </a:spcBef>
            </a:pPr>
            <a:r>
              <a:rPr lang="en-US" altLang="zh-CN" sz="2400">
                <a:latin typeface="Times New Roman" pitchFamily="18" charset="0"/>
                <a:ea typeface="SimSun" pitchFamily="2" charset="-122"/>
              </a:rPr>
              <a:t>Messages passing</a:t>
            </a:r>
          </a:p>
        </p:txBody>
      </p:sp>
    </p:spTree>
    <p:extLst>
      <p:ext uri="{BB962C8B-B14F-4D97-AF65-F5344CB8AC3E}">
        <p14:creationId xmlns:p14="http://schemas.microsoft.com/office/powerpoint/2010/main" val="412379248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Rot="1" noChangeArrowheads="1"/>
          </p:cNvSpPr>
          <p:nvPr>
            <p:ph type="title"/>
          </p:nvPr>
        </p:nvSpPr>
        <p:spPr>
          <a:xfrm>
            <a:off x="611560" y="404664"/>
            <a:ext cx="8229600" cy="1066800"/>
          </a:xfrm>
        </p:spPr>
        <p:txBody>
          <a:bodyPr>
            <a:normAutofit/>
          </a:bodyPr>
          <a:lstStyle/>
          <a:p>
            <a:pPr algn="ctr" rtl="0"/>
            <a:r>
              <a:rPr lang="en-US" sz="3600" dirty="0">
                <a:effectLst>
                  <a:outerShdw blurRad="38100" dist="38100" dir="2700000" algn="tl">
                    <a:srgbClr val="C0C0C0"/>
                  </a:outerShdw>
                </a:effectLst>
                <a:latin typeface="Arial" charset="0"/>
                <a:ea typeface="宋体" charset="-122"/>
                <a:cs typeface="+mn-cs"/>
              </a:rPr>
              <a:t>Implementing class Functions</a:t>
            </a:r>
          </a:p>
        </p:txBody>
      </p:sp>
      <p:sp>
        <p:nvSpPr>
          <p:cNvPr id="13315" name="Rectangle 3"/>
          <p:cNvSpPr>
            <a:spLocks noGrp="1" noRot="1" noChangeArrowheads="1"/>
          </p:cNvSpPr>
          <p:nvPr>
            <p:ph idx="1"/>
          </p:nvPr>
        </p:nvSpPr>
        <p:spPr>
          <a:xfrm>
            <a:off x="457200" y="1628800"/>
            <a:ext cx="8229600" cy="4945736"/>
          </a:xfrm>
        </p:spPr>
        <p:txBody>
          <a:bodyPr>
            <a:normAutofit/>
          </a:bodyPr>
          <a:lstStyle/>
          <a:p>
            <a:pPr marL="609600" indent="-609600" algn="l" rtl="0">
              <a:lnSpc>
                <a:spcPct val="80000"/>
              </a:lnSpc>
              <a:buNone/>
            </a:pPr>
            <a:r>
              <a:rPr lang="en-US" sz="2400" b="1" u="sng" dirty="0" smtClean="0"/>
              <a:t>There are two ways:</a:t>
            </a:r>
          </a:p>
          <a:p>
            <a:pPr marL="609600" indent="-609600" algn="l" rtl="0">
              <a:lnSpc>
                <a:spcPct val="80000"/>
              </a:lnSpc>
            </a:pPr>
            <a:endParaRPr lang="en-US" sz="2400" b="1" u="sng" dirty="0" smtClean="0"/>
          </a:p>
          <a:p>
            <a:pPr marL="609600" indent="-609600" algn="l" rtl="0">
              <a:lnSpc>
                <a:spcPct val="80000"/>
              </a:lnSpc>
              <a:buFont typeface="+mj-lt"/>
              <a:buAutoNum type="arabicPeriod"/>
            </a:pPr>
            <a:r>
              <a:rPr lang="en-US" sz="2400" b="1" dirty="0" smtClean="0"/>
              <a:t>Member functions defined outside class:</a:t>
            </a:r>
          </a:p>
          <a:p>
            <a:pPr marL="1009650" lvl="1" indent="-609600" algn="l" rtl="0">
              <a:lnSpc>
                <a:spcPct val="80000"/>
              </a:lnSpc>
            </a:pPr>
            <a:r>
              <a:rPr lang="en-US" sz="2400" dirty="0" smtClean="0"/>
              <a:t>Using Binary scope resolution operator (</a:t>
            </a:r>
            <a:r>
              <a:rPr lang="en-US" sz="2400" b="1" dirty="0" smtClean="0">
                <a:solidFill>
                  <a:srgbClr val="FF0000"/>
                </a:solidFill>
                <a:latin typeface="Courier New" pitchFamily="49" charset="0"/>
              </a:rPr>
              <a:t>::</a:t>
            </a:r>
            <a:r>
              <a:rPr lang="en-US" sz="2400" dirty="0" smtClean="0"/>
              <a:t>)</a:t>
            </a:r>
          </a:p>
          <a:p>
            <a:pPr marL="1371600" lvl="2" indent="-457200" algn="l" rtl="0">
              <a:lnSpc>
                <a:spcPct val="80000"/>
              </a:lnSpc>
            </a:pPr>
            <a:r>
              <a:rPr lang="en-US" b="1" i="1" u="sng" dirty="0" err="1" smtClean="0">
                <a:solidFill>
                  <a:srgbClr val="0070C0"/>
                </a:solidFill>
                <a:latin typeface="Courier New" pitchFamily="49" charset="0"/>
              </a:rPr>
              <a:t>ReturnType</a:t>
            </a:r>
            <a:r>
              <a:rPr lang="en-US" b="1" i="1" dirty="0" smtClean="0">
                <a:solidFill>
                  <a:srgbClr val="0070C0"/>
                </a:solidFill>
                <a:latin typeface="Courier New" pitchFamily="49" charset="0"/>
              </a:rPr>
              <a:t> </a:t>
            </a:r>
            <a:r>
              <a:rPr lang="en-US" b="1" i="1" u="sng" dirty="0" err="1" smtClean="0">
                <a:solidFill>
                  <a:srgbClr val="0070C0"/>
                </a:solidFill>
                <a:latin typeface="Courier New" pitchFamily="49" charset="0"/>
              </a:rPr>
              <a:t>ClassName</a:t>
            </a:r>
            <a:r>
              <a:rPr lang="en-US" b="1" i="1" dirty="0" smtClean="0">
                <a:solidFill>
                  <a:srgbClr val="FF0000"/>
                </a:solidFill>
                <a:latin typeface="Courier New" pitchFamily="49" charset="0"/>
              </a:rPr>
              <a:t>::</a:t>
            </a:r>
            <a:r>
              <a:rPr lang="en-US" b="1" i="1" u="sng" dirty="0" err="1" smtClean="0">
                <a:solidFill>
                  <a:srgbClr val="0070C0"/>
                </a:solidFill>
                <a:latin typeface="Courier New" pitchFamily="49" charset="0"/>
              </a:rPr>
              <a:t>MemberFunctionName</a:t>
            </a:r>
            <a:r>
              <a:rPr lang="en-US" b="1" i="1" dirty="0" smtClean="0">
                <a:solidFill>
                  <a:srgbClr val="0070C0"/>
                </a:solidFill>
                <a:latin typeface="Courier New" pitchFamily="49" charset="0"/>
              </a:rPr>
              <a:t>( </a:t>
            </a:r>
            <a:r>
              <a:rPr lang="en-US" b="1" i="1" dirty="0" smtClean="0">
                <a:latin typeface="Courier New" pitchFamily="49" charset="0"/>
              </a:rPr>
              <a:t>){..}</a:t>
            </a:r>
          </a:p>
          <a:p>
            <a:pPr marL="609600" indent="-609600" algn="l" rtl="0">
              <a:lnSpc>
                <a:spcPct val="80000"/>
              </a:lnSpc>
              <a:buFont typeface="+mj-lt"/>
              <a:buAutoNum type="arabicPeriod"/>
            </a:pPr>
            <a:endParaRPr lang="en-US" sz="2400" b="1" dirty="0" smtClean="0"/>
          </a:p>
          <a:p>
            <a:pPr marL="609600" indent="-609600" algn="l" rtl="0">
              <a:lnSpc>
                <a:spcPct val="80000"/>
              </a:lnSpc>
              <a:buFont typeface="+mj-lt"/>
              <a:buAutoNum type="arabicPeriod"/>
            </a:pPr>
            <a:r>
              <a:rPr lang="en-US" sz="2400" b="1" dirty="0" smtClean="0"/>
              <a:t>Member functions defined inside class</a:t>
            </a:r>
          </a:p>
          <a:p>
            <a:pPr marL="1009650" lvl="1" indent="-609600" algn="l" rtl="0">
              <a:lnSpc>
                <a:spcPct val="80000"/>
              </a:lnSpc>
            </a:pPr>
            <a:r>
              <a:rPr lang="en-US" sz="2400" dirty="0" smtClean="0"/>
              <a:t>When the body of a member function is defined inside a class declaration, it is declared </a:t>
            </a:r>
            <a:r>
              <a:rPr lang="en-US" sz="2400" dirty="0" smtClean="0">
                <a:solidFill>
                  <a:schemeClr val="bg2">
                    <a:lumMod val="50000"/>
                  </a:schemeClr>
                </a:solidFill>
              </a:rPr>
              <a:t>inline.</a:t>
            </a:r>
          </a:p>
          <a:p>
            <a:pPr marL="1371600" lvl="2" indent="-457200" algn="l" rtl="0">
              <a:lnSpc>
                <a:spcPct val="80000"/>
              </a:lnSpc>
              <a:buFont typeface="Wingdings" pitchFamily="2" charset="2"/>
              <a:buNone/>
            </a:pPr>
            <a:endParaRPr lang="en-US" b="1" i="1" dirty="0" smtClean="0">
              <a:latin typeface="Courier New" pitchFamily="49" charset="0"/>
            </a:endParaRPr>
          </a:p>
          <a:p>
            <a:pPr marL="990600" lvl="1" indent="-533400" algn="l" rtl="0">
              <a:lnSpc>
                <a:spcPct val="80000"/>
              </a:lnSpc>
              <a:buFontTx/>
              <a:buAutoNum type="arabicPeriod"/>
            </a:pPr>
            <a:endParaRPr lang="en-US" sz="2400" dirty="0" smtClean="0"/>
          </a:p>
        </p:txBody>
      </p:sp>
    </p:spTree>
    <p:extLst>
      <p:ext uri="{BB962C8B-B14F-4D97-AF65-F5344CB8AC3E}">
        <p14:creationId xmlns:p14="http://schemas.microsoft.com/office/powerpoint/2010/main" val="186194267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4"/>
          <p:cNvSpPr>
            <a:spLocks noGrp="1" noChangeArrowheads="1"/>
          </p:cNvSpPr>
          <p:nvPr>
            <p:ph type="title"/>
          </p:nvPr>
        </p:nvSpPr>
        <p:spPr>
          <a:xfrm>
            <a:off x="501650" y="302369"/>
            <a:ext cx="8229600" cy="715962"/>
          </a:xfrm>
        </p:spPr>
        <p:txBody>
          <a:bodyPr>
            <a:normAutofit/>
          </a:bodyPr>
          <a:lstStyle/>
          <a:p>
            <a:pPr algn="ctr" rtl="0"/>
            <a:r>
              <a:rPr lang="en-US" sz="3600" dirty="0">
                <a:effectLst>
                  <a:outerShdw blurRad="38100" dist="38100" dir="2700000" algn="tl">
                    <a:srgbClr val="C0C0C0"/>
                  </a:outerShdw>
                </a:effectLst>
                <a:latin typeface="Arial" charset="0"/>
                <a:ea typeface="宋体" charset="-122"/>
                <a:cs typeface="+mn-cs"/>
              </a:rPr>
              <a:t>Implementing class Functions Example</a:t>
            </a:r>
            <a:endParaRPr lang="en-US" altLang="zh-CN" sz="3600" dirty="0">
              <a:effectLst>
                <a:outerShdw blurRad="38100" dist="38100" dir="2700000" algn="tl">
                  <a:srgbClr val="C0C0C0"/>
                </a:outerShdw>
              </a:effectLst>
              <a:latin typeface="Arial" charset="0"/>
              <a:ea typeface="宋体" charset="-122"/>
              <a:cs typeface="+mn-cs"/>
            </a:endParaRPr>
          </a:p>
        </p:txBody>
      </p:sp>
      <p:sp>
        <p:nvSpPr>
          <p:cNvPr id="19" name="Slide Number Placeholder 18"/>
          <p:cNvSpPr>
            <a:spLocks noGrp="1"/>
          </p:cNvSpPr>
          <p:nvPr>
            <p:ph type="sldNum" sz="quarter" idx="10"/>
          </p:nvPr>
        </p:nvSpPr>
        <p:spPr>
          <a:xfrm>
            <a:off x="7239000" y="6400800"/>
            <a:ext cx="1905000" cy="457200"/>
          </a:xfrm>
        </p:spPr>
        <p:txBody>
          <a:bodyPr/>
          <a:lstStyle/>
          <a:p>
            <a:pPr rtl="0">
              <a:defRPr/>
            </a:pPr>
            <a:fld id="{4BD5919D-7589-4736-8AFA-D52C6B4A5652}" type="slidenum">
              <a:rPr lang="en-US" smtClean="0"/>
              <a:pPr rtl="0">
                <a:defRPr/>
              </a:pPr>
              <a:t>21</a:t>
            </a:fld>
            <a:endParaRPr lang="en-US" dirty="0"/>
          </a:p>
        </p:txBody>
      </p:sp>
      <p:sp>
        <p:nvSpPr>
          <p:cNvPr id="12292" name="Rectangle 5"/>
          <p:cNvSpPr>
            <a:spLocks noChangeArrowheads="1"/>
          </p:cNvSpPr>
          <p:nvPr/>
        </p:nvSpPr>
        <p:spPr bwMode="auto">
          <a:xfrm>
            <a:off x="730250" y="1052736"/>
            <a:ext cx="4572000" cy="3290664"/>
          </a:xfrm>
          <a:prstGeom prst="rect">
            <a:avLst/>
          </a:prstGeom>
          <a:solidFill>
            <a:srgbClr val="D5E3FF"/>
          </a:solidFill>
          <a:ln w="9525">
            <a:noFill/>
            <a:miter lim="800000"/>
            <a:headEnd/>
            <a:tailEnd/>
          </a:ln>
        </p:spPr>
        <p:txBody>
          <a:bodyPr/>
          <a:lstStyle/>
          <a:p>
            <a:pPr marL="342900" indent="-342900" algn="l" rtl="0">
              <a:spcBef>
                <a:spcPct val="20000"/>
              </a:spcBef>
            </a:pPr>
            <a:r>
              <a:rPr lang="en-US" altLang="zh-CN" sz="2000" dirty="0">
                <a:latin typeface="Times New Roman" pitchFamily="18" charset="0"/>
                <a:ea typeface="SimSun" pitchFamily="2" charset="-122"/>
              </a:rPr>
              <a:t>class Rectangle</a:t>
            </a:r>
          </a:p>
          <a:p>
            <a:pPr marL="342900" indent="-342900" algn="l" rtl="0">
              <a:spcBef>
                <a:spcPct val="20000"/>
              </a:spcBef>
            </a:pPr>
            <a:r>
              <a:rPr lang="en-US" altLang="zh-CN" sz="2000" dirty="0">
                <a:latin typeface="Times New Roman" pitchFamily="18" charset="0"/>
                <a:ea typeface="SimSun" pitchFamily="2" charset="-122"/>
              </a:rPr>
              <a:t>{</a:t>
            </a:r>
          </a:p>
          <a:p>
            <a:pPr marL="342900" indent="-342900" algn="l" rtl="0">
              <a:spcBef>
                <a:spcPct val="20000"/>
              </a:spcBef>
            </a:pPr>
            <a:r>
              <a:rPr lang="en-US" altLang="zh-CN" sz="2000" dirty="0">
                <a:latin typeface="Times New Roman" pitchFamily="18" charset="0"/>
                <a:ea typeface="SimSun" pitchFamily="2" charset="-122"/>
              </a:rPr>
              <a:t>	private:</a:t>
            </a:r>
          </a:p>
          <a:p>
            <a:pPr marL="342900" indent="-342900" algn="l" rtl="0">
              <a:spcBef>
                <a:spcPct val="20000"/>
              </a:spcBef>
            </a:pPr>
            <a:r>
              <a:rPr lang="en-US" altLang="zh-CN" sz="2000" dirty="0">
                <a:latin typeface="Times New Roman" pitchFamily="18" charset="0"/>
                <a:ea typeface="SimSun" pitchFamily="2" charset="-122"/>
              </a:rPr>
              <a:t>	  </a:t>
            </a:r>
            <a:r>
              <a:rPr lang="en-US" altLang="zh-CN" sz="2000" dirty="0" smtClean="0">
                <a:latin typeface="Times New Roman" pitchFamily="18" charset="0"/>
                <a:ea typeface="SimSun" pitchFamily="2" charset="-122"/>
              </a:rPr>
              <a:t>float width</a:t>
            </a:r>
            <a:r>
              <a:rPr lang="en-US" altLang="zh-CN" sz="2000" dirty="0">
                <a:latin typeface="Times New Roman" pitchFamily="18" charset="0"/>
                <a:ea typeface="SimSun" pitchFamily="2" charset="-122"/>
              </a:rPr>
              <a:t>, length;</a:t>
            </a:r>
          </a:p>
          <a:p>
            <a:pPr marL="342900" indent="-342900" algn="l" rtl="0">
              <a:spcBef>
                <a:spcPct val="20000"/>
              </a:spcBef>
            </a:pPr>
            <a:r>
              <a:rPr lang="en-US" altLang="zh-CN" sz="2000" dirty="0">
                <a:latin typeface="Times New Roman" pitchFamily="18" charset="0"/>
                <a:ea typeface="SimSun" pitchFamily="2" charset="-122"/>
              </a:rPr>
              <a:t>	public:</a:t>
            </a:r>
          </a:p>
          <a:p>
            <a:pPr marL="342900" indent="-342900" algn="l" rtl="0">
              <a:spcBef>
                <a:spcPct val="20000"/>
              </a:spcBef>
            </a:pPr>
            <a:r>
              <a:rPr lang="en-US" altLang="zh-CN" sz="2000" dirty="0">
                <a:latin typeface="Times New Roman" pitchFamily="18" charset="0"/>
                <a:ea typeface="SimSun" pitchFamily="2" charset="-122"/>
              </a:rPr>
              <a:t>	   void </a:t>
            </a:r>
            <a:r>
              <a:rPr lang="en-US" altLang="zh-CN" sz="2000" dirty="0" err="1" smtClean="0">
                <a:latin typeface="Times New Roman" pitchFamily="18" charset="0"/>
                <a:ea typeface="SimSun" pitchFamily="2" charset="-122"/>
              </a:rPr>
              <a:t>setWidth</a:t>
            </a:r>
            <a:r>
              <a:rPr lang="en-US" altLang="zh-CN" sz="2000" dirty="0" smtClean="0">
                <a:latin typeface="Times New Roman" pitchFamily="18" charset="0"/>
                <a:ea typeface="SimSun" pitchFamily="2" charset="-122"/>
              </a:rPr>
              <a:t> (float w);</a:t>
            </a:r>
          </a:p>
          <a:p>
            <a:pPr marL="342900" indent="-342900" algn="l" rtl="0">
              <a:spcBef>
                <a:spcPct val="20000"/>
              </a:spcBef>
            </a:pPr>
            <a:r>
              <a:rPr lang="en-US" altLang="zh-CN" sz="2000" dirty="0" smtClean="0">
                <a:latin typeface="Times New Roman" pitchFamily="18" charset="0"/>
                <a:ea typeface="SimSun" pitchFamily="2" charset="-122"/>
              </a:rPr>
              <a:t>	   void </a:t>
            </a:r>
            <a:r>
              <a:rPr lang="en-US" altLang="zh-CN" sz="2000" dirty="0" err="1" smtClean="0">
                <a:latin typeface="Times New Roman" pitchFamily="18" charset="0"/>
                <a:ea typeface="SimSun" pitchFamily="2" charset="-122"/>
              </a:rPr>
              <a:t>setLength</a:t>
            </a:r>
            <a:r>
              <a:rPr lang="en-US" altLang="zh-CN" sz="2000" dirty="0" smtClean="0">
                <a:latin typeface="Times New Roman" pitchFamily="18" charset="0"/>
                <a:ea typeface="SimSun" pitchFamily="2" charset="-122"/>
              </a:rPr>
              <a:t>(float l){length=l;}</a:t>
            </a:r>
          </a:p>
          <a:p>
            <a:pPr marL="342900" indent="-342900" algn="l" rtl="0">
              <a:spcBef>
                <a:spcPct val="20000"/>
              </a:spcBef>
            </a:pPr>
            <a:r>
              <a:rPr lang="en-US" altLang="zh-CN" sz="2000" dirty="0">
                <a:latin typeface="Times New Roman" pitchFamily="18" charset="0"/>
                <a:ea typeface="SimSun" pitchFamily="2" charset="-122"/>
              </a:rPr>
              <a:t>	  </a:t>
            </a:r>
            <a:r>
              <a:rPr lang="en-US" altLang="zh-CN" sz="2000" dirty="0" smtClean="0">
                <a:latin typeface="Times New Roman" pitchFamily="18" charset="0"/>
                <a:ea typeface="SimSun" pitchFamily="2" charset="-122"/>
              </a:rPr>
              <a:t>float </a:t>
            </a:r>
            <a:r>
              <a:rPr lang="en-US" altLang="zh-CN" sz="2000" dirty="0" err="1" smtClean="0">
                <a:latin typeface="Times New Roman" pitchFamily="18" charset="0"/>
                <a:ea typeface="SimSun" pitchFamily="2" charset="-122"/>
              </a:rPr>
              <a:t>calcArea</a:t>
            </a:r>
            <a:r>
              <a:rPr lang="en-US" altLang="zh-CN" sz="2000" dirty="0">
                <a:latin typeface="Times New Roman" pitchFamily="18" charset="0"/>
                <a:ea typeface="SimSun" pitchFamily="2" charset="-122"/>
              </a:rPr>
              <a:t>() {</a:t>
            </a:r>
            <a:r>
              <a:rPr lang="en-US" altLang="zh-CN" sz="2000" dirty="0" err="1" smtClean="0">
                <a:latin typeface="Times New Roman" pitchFamily="18" charset="0"/>
                <a:ea typeface="SimSun" pitchFamily="2" charset="-122"/>
              </a:rPr>
              <a:t>returnwidth</a:t>
            </a:r>
            <a:r>
              <a:rPr lang="en-US" altLang="zh-CN" sz="2000" dirty="0" smtClean="0">
                <a:latin typeface="Times New Roman" pitchFamily="18" charset="0"/>
                <a:ea typeface="SimSun" pitchFamily="2" charset="-122"/>
              </a:rPr>
              <a:t>*length</a:t>
            </a:r>
            <a:r>
              <a:rPr lang="en-US" altLang="zh-CN" sz="2000" dirty="0">
                <a:latin typeface="Times New Roman" pitchFamily="18" charset="0"/>
                <a:ea typeface="SimSun" pitchFamily="2" charset="-122"/>
              </a:rPr>
              <a:t>; }</a:t>
            </a:r>
          </a:p>
          <a:p>
            <a:pPr marL="342900" indent="-342900" algn="l" rtl="0">
              <a:spcBef>
                <a:spcPct val="20000"/>
              </a:spcBef>
            </a:pPr>
            <a:r>
              <a:rPr lang="en-US" altLang="zh-CN" sz="2000" dirty="0" smtClean="0">
                <a:latin typeface="Times New Roman" pitchFamily="18" charset="0"/>
                <a:ea typeface="SimSun" pitchFamily="2" charset="-122"/>
              </a:rPr>
              <a:t>};</a:t>
            </a:r>
            <a:endParaRPr lang="en-US" altLang="zh-CN" sz="2000" dirty="0">
              <a:latin typeface="Times New Roman" pitchFamily="18" charset="0"/>
              <a:ea typeface="SimSun" pitchFamily="2" charset="-122"/>
            </a:endParaRPr>
          </a:p>
        </p:txBody>
      </p:sp>
      <p:sp>
        <p:nvSpPr>
          <p:cNvPr id="34822" name="Rectangle 6"/>
          <p:cNvSpPr>
            <a:spLocks noChangeArrowheads="1"/>
          </p:cNvSpPr>
          <p:nvPr/>
        </p:nvSpPr>
        <p:spPr bwMode="auto">
          <a:xfrm>
            <a:off x="4006850" y="4572000"/>
            <a:ext cx="4038600" cy="1905000"/>
          </a:xfrm>
          <a:prstGeom prst="rect">
            <a:avLst/>
          </a:prstGeom>
          <a:solidFill>
            <a:srgbClr val="FFFF99"/>
          </a:solidFill>
          <a:ln w="9525">
            <a:noFill/>
            <a:miter lim="800000"/>
            <a:headEnd/>
            <a:tailEnd/>
          </a:ln>
        </p:spPr>
        <p:txBody>
          <a:bodyPr/>
          <a:lstStyle/>
          <a:p>
            <a:pPr marL="342900" indent="-342900" algn="l" rtl="0">
              <a:spcBef>
                <a:spcPct val="20000"/>
              </a:spcBef>
            </a:pPr>
            <a:r>
              <a:rPr lang="en-US" altLang="zh-CN" sz="2000" dirty="0">
                <a:latin typeface="Times New Roman" pitchFamily="18" charset="0"/>
                <a:ea typeface="SimSun" pitchFamily="2" charset="-122"/>
              </a:rPr>
              <a:t>void Rectangle </a:t>
            </a:r>
            <a:r>
              <a:rPr lang="en-US" altLang="zh-CN" sz="2000" b="1" dirty="0">
                <a:solidFill>
                  <a:schemeClr val="accent2"/>
                </a:solidFill>
                <a:latin typeface="Times New Roman" pitchFamily="18" charset="0"/>
                <a:ea typeface="SimSun" pitchFamily="2" charset="-122"/>
              </a:rPr>
              <a:t>::</a:t>
            </a:r>
            <a:r>
              <a:rPr lang="en-US" altLang="zh-CN" sz="2000" dirty="0">
                <a:latin typeface="Times New Roman" pitchFamily="18" charset="0"/>
                <a:ea typeface="SimSun" pitchFamily="2" charset="-122"/>
              </a:rPr>
              <a:t> </a:t>
            </a:r>
            <a:r>
              <a:rPr lang="en-US" altLang="zh-CN" sz="2000" dirty="0" err="1" smtClean="0">
                <a:latin typeface="Times New Roman" pitchFamily="18" charset="0"/>
                <a:ea typeface="SimSun" pitchFamily="2" charset="-122"/>
              </a:rPr>
              <a:t>setWidth</a:t>
            </a:r>
            <a:r>
              <a:rPr lang="en-US" altLang="zh-CN" sz="2000" dirty="0" smtClean="0">
                <a:latin typeface="Times New Roman" pitchFamily="18" charset="0"/>
                <a:ea typeface="SimSun" pitchFamily="2" charset="-122"/>
              </a:rPr>
              <a:t> (float w)</a:t>
            </a:r>
            <a:endParaRPr lang="en-US" altLang="zh-CN" sz="2000" dirty="0">
              <a:latin typeface="Times New Roman" pitchFamily="18" charset="0"/>
              <a:ea typeface="SimSun" pitchFamily="2" charset="-122"/>
            </a:endParaRPr>
          </a:p>
          <a:p>
            <a:pPr marL="342900" indent="-342900" algn="l" rtl="0">
              <a:spcBef>
                <a:spcPct val="20000"/>
              </a:spcBef>
            </a:pPr>
            <a:r>
              <a:rPr lang="en-US" altLang="zh-CN" sz="2000" dirty="0">
                <a:latin typeface="Times New Roman" pitchFamily="18" charset="0"/>
                <a:ea typeface="SimSun" pitchFamily="2" charset="-122"/>
              </a:rPr>
              <a:t>{</a:t>
            </a:r>
          </a:p>
          <a:p>
            <a:pPr marL="342900" indent="-342900" algn="l" rtl="0">
              <a:spcBef>
                <a:spcPct val="20000"/>
              </a:spcBef>
            </a:pPr>
            <a:r>
              <a:rPr lang="en-US" altLang="zh-CN" sz="2000" dirty="0">
                <a:latin typeface="Times New Roman" pitchFamily="18" charset="0"/>
                <a:ea typeface="SimSun" pitchFamily="2" charset="-122"/>
              </a:rPr>
              <a:t>	width = w;</a:t>
            </a:r>
          </a:p>
          <a:p>
            <a:pPr marL="342900" indent="-342900" algn="l" rtl="0">
              <a:spcBef>
                <a:spcPct val="20000"/>
              </a:spcBef>
            </a:pPr>
            <a:r>
              <a:rPr lang="en-US" altLang="zh-CN" sz="2000" dirty="0" smtClean="0">
                <a:latin typeface="Times New Roman" pitchFamily="18" charset="0"/>
                <a:ea typeface="SimSun" pitchFamily="2" charset="-122"/>
              </a:rPr>
              <a:t>}</a:t>
            </a:r>
            <a:endParaRPr lang="en-US" altLang="zh-CN" sz="2000" dirty="0">
              <a:latin typeface="Times New Roman" pitchFamily="18" charset="0"/>
              <a:ea typeface="SimSun" pitchFamily="2" charset="-122"/>
            </a:endParaRPr>
          </a:p>
        </p:txBody>
      </p:sp>
      <p:grpSp>
        <p:nvGrpSpPr>
          <p:cNvPr id="2" name="Group 10"/>
          <p:cNvGrpSpPr>
            <a:grpSpLocks/>
          </p:cNvGrpSpPr>
          <p:nvPr/>
        </p:nvGrpSpPr>
        <p:grpSpPr bwMode="auto">
          <a:xfrm>
            <a:off x="683568" y="4005188"/>
            <a:ext cx="1368425" cy="1576388"/>
            <a:chOff x="288" y="2312"/>
            <a:chExt cx="862" cy="993"/>
          </a:xfrm>
        </p:grpSpPr>
        <p:sp>
          <p:nvSpPr>
            <p:cNvPr id="12304" name="Text Box 7"/>
            <p:cNvSpPr txBox="1">
              <a:spLocks noChangeArrowheads="1"/>
            </p:cNvSpPr>
            <p:nvPr/>
          </p:nvSpPr>
          <p:spPr bwMode="auto">
            <a:xfrm>
              <a:off x="288" y="3072"/>
              <a:ext cx="451" cy="233"/>
            </a:xfrm>
            <a:prstGeom prst="rect">
              <a:avLst/>
            </a:prstGeom>
            <a:noFill/>
            <a:ln w="9525">
              <a:noFill/>
              <a:miter lim="800000"/>
              <a:headEnd/>
              <a:tailEnd/>
            </a:ln>
          </p:spPr>
          <p:txBody>
            <a:bodyPr wrap="none">
              <a:spAutoFit/>
            </a:bodyPr>
            <a:lstStyle/>
            <a:p>
              <a:pPr algn="l" rtl="0"/>
              <a:r>
                <a:rPr lang="en-US" altLang="zh-CN" b="1" dirty="0">
                  <a:ea typeface="SimSun" pitchFamily="2" charset="-122"/>
                </a:rPr>
                <a:t>inline</a:t>
              </a:r>
            </a:p>
          </p:txBody>
        </p:sp>
        <p:sp>
          <p:nvSpPr>
            <p:cNvPr id="12305" name="Line 8"/>
            <p:cNvSpPr>
              <a:spLocks noChangeShapeType="1"/>
            </p:cNvSpPr>
            <p:nvPr/>
          </p:nvSpPr>
          <p:spPr bwMode="auto">
            <a:xfrm flipV="1">
              <a:off x="651" y="2312"/>
              <a:ext cx="499" cy="726"/>
            </a:xfrm>
            <a:prstGeom prst="line">
              <a:avLst/>
            </a:prstGeom>
            <a:ln>
              <a:headEnd/>
              <a:tailEnd type="triangle" w="med" len="med"/>
            </a:ln>
          </p:spPr>
          <p:style>
            <a:lnRef idx="3">
              <a:schemeClr val="accent2"/>
            </a:lnRef>
            <a:fillRef idx="0">
              <a:schemeClr val="accent2"/>
            </a:fillRef>
            <a:effectRef idx="2">
              <a:schemeClr val="accent2"/>
            </a:effectRef>
            <a:fontRef idx="minor">
              <a:schemeClr val="tx1"/>
            </a:fontRef>
          </p:style>
          <p:txBody>
            <a:bodyPr/>
            <a:lstStyle/>
            <a:p>
              <a:pPr algn="l" rtl="0"/>
              <a:endParaRPr lang="ar-SA"/>
            </a:p>
          </p:txBody>
        </p:sp>
      </p:grpSp>
      <p:grpSp>
        <p:nvGrpSpPr>
          <p:cNvPr id="3" name="Group 18"/>
          <p:cNvGrpSpPr>
            <a:grpSpLocks/>
          </p:cNvGrpSpPr>
          <p:nvPr/>
        </p:nvGrpSpPr>
        <p:grpSpPr bwMode="auto">
          <a:xfrm>
            <a:off x="4616450" y="2590800"/>
            <a:ext cx="4117975" cy="3683000"/>
            <a:chOff x="2784" y="1632"/>
            <a:chExt cx="2594" cy="2320"/>
          </a:xfrm>
        </p:grpSpPr>
        <p:sp>
          <p:nvSpPr>
            <p:cNvPr id="12297" name="Text Box 11"/>
            <p:cNvSpPr txBox="1">
              <a:spLocks noChangeArrowheads="1"/>
            </p:cNvSpPr>
            <p:nvPr/>
          </p:nvSpPr>
          <p:spPr bwMode="auto">
            <a:xfrm>
              <a:off x="3264" y="1632"/>
              <a:ext cx="773" cy="233"/>
            </a:xfrm>
            <a:prstGeom prst="rect">
              <a:avLst/>
            </a:prstGeom>
            <a:noFill/>
            <a:ln w="9525">
              <a:noFill/>
              <a:miter lim="800000"/>
              <a:headEnd/>
              <a:tailEnd/>
            </a:ln>
          </p:spPr>
          <p:txBody>
            <a:bodyPr wrap="none">
              <a:spAutoFit/>
            </a:bodyPr>
            <a:lstStyle/>
            <a:p>
              <a:pPr algn="l" rtl="0"/>
              <a:r>
                <a:rPr lang="en-US" altLang="zh-CN" b="1" dirty="0">
                  <a:solidFill>
                    <a:srgbClr val="0070C0"/>
                  </a:solidFill>
                  <a:ea typeface="SimSun" pitchFamily="2" charset="-122"/>
                </a:rPr>
                <a:t>class name</a:t>
              </a:r>
            </a:p>
          </p:txBody>
        </p:sp>
        <p:sp>
          <p:nvSpPr>
            <p:cNvPr id="12298" name="Line 12"/>
            <p:cNvSpPr>
              <a:spLocks noChangeShapeType="1"/>
            </p:cNvSpPr>
            <p:nvPr/>
          </p:nvSpPr>
          <p:spPr bwMode="auto">
            <a:xfrm flipH="1">
              <a:off x="3024" y="1872"/>
              <a:ext cx="528" cy="960"/>
            </a:xfrm>
            <a:prstGeom prst="line">
              <a:avLst/>
            </a:prstGeom>
            <a:noFill/>
            <a:ln w="38100">
              <a:solidFill>
                <a:schemeClr val="tx1"/>
              </a:solidFill>
              <a:round/>
              <a:headEnd/>
              <a:tailEnd type="triangle" w="med" len="med"/>
            </a:ln>
          </p:spPr>
          <p:txBody>
            <a:bodyPr/>
            <a:lstStyle/>
            <a:p>
              <a:pPr algn="l" rtl="0"/>
              <a:endParaRPr lang="ar-SA"/>
            </a:p>
          </p:txBody>
        </p:sp>
        <p:sp>
          <p:nvSpPr>
            <p:cNvPr id="12299" name="AutoShape 13"/>
            <p:cNvSpPr>
              <a:spLocks/>
            </p:cNvSpPr>
            <p:nvPr/>
          </p:nvSpPr>
          <p:spPr bwMode="auto">
            <a:xfrm rot="5400000">
              <a:off x="3024" y="2592"/>
              <a:ext cx="48" cy="528"/>
            </a:xfrm>
            <a:prstGeom prst="leftBrace">
              <a:avLst>
                <a:gd name="adj1" fmla="val 91667"/>
                <a:gd name="adj2" fmla="val 50000"/>
              </a:avLst>
            </a:prstGeom>
            <a:noFill/>
            <a:ln w="38100">
              <a:solidFill>
                <a:schemeClr val="tx1"/>
              </a:solidFill>
              <a:round/>
              <a:headEnd/>
              <a:tailEnd/>
            </a:ln>
          </p:spPr>
          <p:txBody>
            <a:bodyPr wrap="none" anchor="ctr"/>
            <a:lstStyle/>
            <a:p>
              <a:pPr algn="l" rtl="0"/>
              <a:endParaRPr lang="zh-CN" altLang="en-US">
                <a:ea typeface="SimSun" pitchFamily="2" charset="-122"/>
              </a:endParaRPr>
            </a:p>
          </p:txBody>
        </p:sp>
        <p:sp>
          <p:nvSpPr>
            <p:cNvPr id="12300" name="Text Box 14"/>
            <p:cNvSpPr txBox="1">
              <a:spLocks noChangeArrowheads="1"/>
            </p:cNvSpPr>
            <p:nvPr/>
          </p:nvSpPr>
          <p:spPr bwMode="auto">
            <a:xfrm>
              <a:off x="3840" y="2160"/>
              <a:ext cx="1538" cy="233"/>
            </a:xfrm>
            <a:prstGeom prst="rect">
              <a:avLst/>
            </a:prstGeom>
            <a:noFill/>
            <a:ln w="9525">
              <a:noFill/>
              <a:miter lim="800000"/>
              <a:headEnd/>
              <a:tailEnd/>
            </a:ln>
          </p:spPr>
          <p:txBody>
            <a:bodyPr wrap="none">
              <a:spAutoFit/>
            </a:bodyPr>
            <a:lstStyle/>
            <a:p>
              <a:pPr algn="l" rtl="0"/>
              <a:r>
                <a:rPr lang="en-US" altLang="zh-CN" b="1" dirty="0">
                  <a:solidFill>
                    <a:srgbClr val="0070C0"/>
                  </a:solidFill>
                  <a:ea typeface="SimSun" pitchFamily="2" charset="-122"/>
                </a:rPr>
                <a:t>member function name</a:t>
              </a:r>
            </a:p>
          </p:txBody>
        </p:sp>
        <p:sp>
          <p:nvSpPr>
            <p:cNvPr id="12301" name="Line 15"/>
            <p:cNvSpPr>
              <a:spLocks noChangeShapeType="1"/>
            </p:cNvSpPr>
            <p:nvPr/>
          </p:nvSpPr>
          <p:spPr bwMode="auto">
            <a:xfrm flipH="1">
              <a:off x="3744" y="2400"/>
              <a:ext cx="624" cy="480"/>
            </a:xfrm>
            <a:prstGeom prst="line">
              <a:avLst/>
            </a:prstGeom>
            <a:noFill/>
            <a:ln w="38100">
              <a:solidFill>
                <a:schemeClr val="tx1"/>
              </a:solidFill>
              <a:round/>
              <a:headEnd/>
              <a:tailEnd type="triangle" w="med" len="med"/>
            </a:ln>
          </p:spPr>
          <p:txBody>
            <a:bodyPr/>
            <a:lstStyle/>
            <a:p>
              <a:pPr algn="l" rtl="0"/>
              <a:endParaRPr lang="ar-SA"/>
            </a:p>
          </p:txBody>
        </p:sp>
        <p:sp>
          <p:nvSpPr>
            <p:cNvPr id="12302" name="Text Box 16"/>
            <p:cNvSpPr txBox="1">
              <a:spLocks noChangeArrowheads="1"/>
            </p:cNvSpPr>
            <p:nvPr/>
          </p:nvSpPr>
          <p:spPr bwMode="auto">
            <a:xfrm>
              <a:off x="3686" y="3719"/>
              <a:ext cx="1020" cy="233"/>
            </a:xfrm>
            <a:prstGeom prst="rect">
              <a:avLst/>
            </a:prstGeom>
            <a:noFill/>
            <a:ln w="9525">
              <a:noFill/>
              <a:miter lim="800000"/>
              <a:headEnd/>
              <a:tailEnd/>
            </a:ln>
          </p:spPr>
          <p:txBody>
            <a:bodyPr wrap="none">
              <a:spAutoFit/>
            </a:bodyPr>
            <a:lstStyle/>
            <a:p>
              <a:pPr algn="l" rtl="0"/>
              <a:r>
                <a:rPr lang="en-US" altLang="zh-CN" b="1" dirty="0">
                  <a:solidFill>
                    <a:srgbClr val="0070C0"/>
                  </a:solidFill>
                  <a:ea typeface="SimSun" pitchFamily="2" charset="-122"/>
                </a:rPr>
                <a:t>scope operator</a:t>
              </a:r>
            </a:p>
          </p:txBody>
        </p:sp>
        <p:sp>
          <p:nvSpPr>
            <p:cNvPr id="12303" name="Line 17"/>
            <p:cNvSpPr>
              <a:spLocks noChangeShapeType="1"/>
            </p:cNvSpPr>
            <p:nvPr/>
          </p:nvSpPr>
          <p:spPr bwMode="auto">
            <a:xfrm flipH="1" flipV="1">
              <a:off x="3504" y="3120"/>
              <a:ext cx="432" cy="576"/>
            </a:xfrm>
            <a:prstGeom prst="line">
              <a:avLst/>
            </a:prstGeom>
            <a:noFill/>
            <a:ln w="38100">
              <a:solidFill>
                <a:schemeClr val="tx1"/>
              </a:solidFill>
              <a:round/>
              <a:headEnd/>
              <a:tailEnd type="triangle" w="med" len="med"/>
            </a:ln>
          </p:spPr>
          <p:txBody>
            <a:bodyPr/>
            <a:lstStyle/>
            <a:p>
              <a:pPr algn="l" rtl="0"/>
              <a:endParaRPr lang="ar-SA"/>
            </a:p>
          </p:txBody>
        </p:sp>
      </p:grpSp>
      <p:sp>
        <p:nvSpPr>
          <p:cNvPr id="20" name="Line 8"/>
          <p:cNvSpPr>
            <a:spLocks noChangeShapeType="1"/>
          </p:cNvSpPr>
          <p:nvPr/>
        </p:nvSpPr>
        <p:spPr bwMode="auto">
          <a:xfrm flipV="1">
            <a:off x="1259632" y="3573016"/>
            <a:ext cx="720080" cy="1584176"/>
          </a:xfrm>
          <a:prstGeom prst="line">
            <a:avLst/>
          </a:prstGeom>
          <a:ln>
            <a:headEnd/>
            <a:tailEnd type="triangle" w="med" len="med"/>
          </a:ln>
        </p:spPr>
        <p:style>
          <a:lnRef idx="3">
            <a:schemeClr val="accent2"/>
          </a:lnRef>
          <a:fillRef idx="0">
            <a:schemeClr val="accent2"/>
          </a:fillRef>
          <a:effectRef idx="2">
            <a:schemeClr val="accent2"/>
          </a:effectRef>
          <a:fontRef idx="minor">
            <a:schemeClr val="tx1"/>
          </a:fontRef>
        </p:style>
        <p:txBody>
          <a:bodyPr/>
          <a:lstStyle/>
          <a:p>
            <a:pPr algn="l" rtl="0"/>
            <a:endParaRPr lang="ar-SA"/>
          </a:p>
        </p:txBody>
      </p:sp>
      <p:cxnSp>
        <p:nvCxnSpPr>
          <p:cNvPr id="22" name="Shape 21"/>
          <p:cNvCxnSpPr>
            <a:endCxn id="34822" idx="0"/>
          </p:cNvCxnSpPr>
          <p:nvPr/>
        </p:nvCxnSpPr>
        <p:spPr>
          <a:xfrm>
            <a:off x="3563888" y="3140968"/>
            <a:ext cx="2462262" cy="1431032"/>
          </a:xfrm>
          <a:prstGeom prst="bentConnector2">
            <a:avLst/>
          </a:prstGeom>
          <a:ln>
            <a:tailEnd type="arrow"/>
          </a:ln>
        </p:spPr>
        <p:style>
          <a:lnRef idx="3">
            <a:schemeClr val="accent2"/>
          </a:lnRef>
          <a:fillRef idx="0">
            <a:schemeClr val="accent2"/>
          </a:fillRef>
          <a:effectRef idx="2">
            <a:schemeClr val="accent2"/>
          </a:effectRef>
          <a:fontRef idx="minor">
            <a:schemeClr val="tx1"/>
          </a:fontRef>
        </p:style>
      </p:cxnSp>
    </p:spTree>
    <p:extLst>
      <p:ext uri="{BB962C8B-B14F-4D97-AF65-F5344CB8AC3E}">
        <p14:creationId xmlns:p14="http://schemas.microsoft.com/office/powerpoint/2010/main" val="24619597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5" presetClass="entr" presetSubtype="0" fill="hold" grpId="0" nodeType="clickEffect">
                                  <p:stCondLst>
                                    <p:cond delay="0"/>
                                  </p:stCondLst>
                                  <p:childTnLst>
                                    <p:set>
                                      <p:cBhvr>
                                        <p:cTn id="11" dur="1" fill="hold">
                                          <p:stCondLst>
                                            <p:cond delay="0"/>
                                          </p:stCondLst>
                                        </p:cTn>
                                        <p:tgtEl>
                                          <p:spTgt spid="34822"/>
                                        </p:tgtEl>
                                        <p:attrNameLst>
                                          <p:attrName>style.visibility</p:attrName>
                                        </p:attrNameLst>
                                      </p:cBhvr>
                                      <p:to>
                                        <p:strVal val="visible"/>
                                      </p:to>
                                    </p:set>
                                    <p:anim calcmode="lin" valueType="num">
                                      <p:cBhvr>
                                        <p:cTn id="12" dur="500" fill="hold"/>
                                        <p:tgtEl>
                                          <p:spTgt spid="34822"/>
                                        </p:tgtEl>
                                        <p:attrNameLst>
                                          <p:attrName>ppt_w</p:attrName>
                                        </p:attrNameLst>
                                      </p:cBhvr>
                                      <p:tavLst>
                                        <p:tav tm="0">
                                          <p:val>
                                            <p:strVal val="#ppt_w*0.70"/>
                                          </p:val>
                                        </p:tav>
                                        <p:tav tm="100000">
                                          <p:val>
                                            <p:strVal val="#ppt_w"/>
                                          </p:val>
                                        </p:tav>
                                      </p:tavLst>
                                    </p:anim>
                                    <p:anim calcmode="lin" valueType="num">
                                      <p:cBhvr>
                                        <p:cTn id="13" dur="500" fill="hold"/>
                                        <p:tgtEl>
                                          <p:spTgt spid="34822"/>
                                        </p:tgtEl>
                                        <p:attrNameLst>
                                          <p:attrName>ppt_h</p:attrName>
                                        </p:attrNameLst>
                                      </p:cBhvr>
                                      <p:tavLst>
                                        <p:tav tm="0">
                                          <p:val>
                                            <p:strVal val="#ppt_h"/>
                                          </p:val>
                                        </p:tav>
                                        <p:tav tm="100000">
                                          <p:val>
                                            <p:strVal val="#ppt_h"/>
                                          </p:val>
                                        </p:tav>
                                      </p:tavLst>
                                    </p:anim>
                                    <p:animEffect transition="in" filter="fade">
                                      <p:cBhvr>
                                        <p:cTn id="14" dur="500"/>
                                        <p:tgtEl>
                                          <p:spTgt spid="34822"/>
                                        </p:tgtEl>
                                      </p:cBhvr>
                                    </p:animEffec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22"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685800" y="609600"/>
            <a:ext cx="7772400" cy="533400"/>
          </a:xfrm>
        </p:spPr>
        <p:txBody>
          <a:bodyPr>
            <a:normAutofit fontScale="90000"/>
          </a:bodyPr>
          <a:lstStyle/>
          <a:p>
            <a:pPr rtl="0"/>
            <a:r>
              <a:rPr lang="en-US" dirty="0">
                <a:effectLst>
                  <a:outerShdw blurRad="38100" dist="38100" dir="2700000" algn="tl">
                    <a:srgbClr val="C0C0C0"/>
                  </a:outerShdw>
                </a:effectLst>
                <a:latin typeface="Arial" charset="0"/>
                <a:ea typeface="宋体" charset="-122"/>
                <a:cs typeface="+mn-cs"/>
              </a:rPr>
              <a:t>Example</a:t>
            </a:r>
            <a:r>
              <a:rPr lang="en-US" dirty="0" smtClean="0">
                <a:solidFill>
                  <a:schemeClr val="tx1"/>
                </a:solidFill>
              </a:rPr>
              <a:t> </a:t>
            </a:r>
            <a:endParaRPr lang="en-US" dirty="0">
              <a:solidFill>
                <a:schemeClr val="tx1"/>
              </a:solidFill>
            </a:endParaRPr>
          </a:p>
        </p:txBody>
      </p:sp>
      <p:sp>
        <p:nvSpPr>
          <p:cNvPr id="37891" name="Rectangle 3"/>
          <p:cNvSpPr>
            <a:spLocks noGrp="1" noChangeArrowheads="1"/>
          </p:cNvSpPr>
          <p:nvPr>
            <p:ph idx="1"/>
          </p:nvPr>
        </p:nvSpPr>
        <p:spPr>
          <a:xfrm>
            <a:off x="533400" y="1828800"/>
            <a:ext cx="7924800" cy="4267200"/>
          </a:xfrm>
        </p:spPr>
        <p:txBody>
          <a:bodyPr>
            <a:normAutofit lnSpcReduction="10000"/>
          </a:bodyPr>
          <a:lstStyle/>
          <a:p>
            <a:pPr algn="l" rtl="0">
              <a:lnSpc>
                <a:spcPct val="80000"/>
              </a:lnSpc>
              <a:spcBef>
                <a:spcPts val="475"/>
              </a:spcBef>
              <a:buFontTx/>
              <a:buNone/>
            </a:pPr>
            <a:r>
              <a:rPr lang="en-US" sz="1800" noProof="1">
                <a:solidFill>
                  <a:srgbClr val="00B050"/>
                </a:solidFill>
                <a:latin typeface="Prestige Elite"/>
              </a:rPr>
              <a:t>// This program demonstrates a simple class</a:t>
            </a:r>
            <a:r>
              <a:rPr lang="en-US" sz="1800" noProof="1">
                <a:solidFill>
                  <a:srgbClr val="000000"/>
                </a:solidFill>
                <a:latin typeface="Prestige Elite"/>
              </a:rPr>
              <a:t>.</a:t>
            </a:r>
          </a:p>
          <a:p>
            <a:pPr algn="l" rtl="0">
              <a:lnSpc>
                <a:spcPct val="80000"/>
              </a:lnSpc>
              <a:buFontTx/>
              <a:buNone/>
            </a:pPr>
            <a:r>
              <a:rPr lang="en-US" sz="1800" noProof="1">
                <a:solidFill>
                  <a:srgbClr val="000000"/>
                </a:solidFill>
                <a:latin typeface="Prestige Elite"/>
              </a:rPr>
              <a:t>#include &lt;</a:t>
            </a:r>
            <a:r>
              <a:rPr lang="en-US" sz="1800" noProof="1" smtClean="0">
                <a:solidFill>
                  <a:srgbClr val="000000"/>
                </a:solidFill>
                <a:latin typeface="Prestige Elite"/>
              </a:rPr>
              <a:t>iostream&gt;</a:t>
            </a:r>
            <a:endParaRPr lang="en-US" sz="1800" noProof="1">
              <a:solidFill>
                <a:srgbClr val="000000"/>
              </a:solidFill>
              <a:latin typeface="Prestige Elite"/>
            </a:endParaRPr>
          </a:p>
          <a:p>
            <a:pPr algn="l" rtl="0">
              <a:lnSpc>
                <a:spcPct val="80000"/>
              </a:lnSpc>
              <a:buFontTx/>
              <a:buNone/>
            </a:pPr>
            <a:r>
              <a:rPr lang="en-US" sz="1800" noProof="1">
                <a:solidFill>
                  <a:srgbClr val="00B050"/>
                </a:solidFill>
                <a:latin typeface="Prestige Elite"/>
              </a:rPr>
              <a:t>// Rectangle class declaration.</a:t>
            </a:r>
          </a:p>
          <a:p>
            <a:pPr algn="l" rtl="0">
              <a:lnSpc>
                <a:spcPct val="80000"/>
              </a:lnSpc>
              <a:buFontTx/>
              <a:buNone/>
            </a:pPr>
            <a:r>
              <a:rPr lang="en-US" sz="1800" noProof="1">
                <a:solidFill>
                  <a:srgbClr val="000000"/>
                </a:solidFill>
                <a:latin typeface="Prestige Elite"/>
              </a:rPr>
              <a:t>class Rectangle</a:t>
            </a:r>
          </a:p>
          <a:p>
            <a:pPr algn="l" rtl="0">
              <a:lnSpc>
                <a:spcPct val="80000"/>
              </a:lnSpc>
              <a:buFontTx/>
              <a:buNone/>
            </a:pPr>
            <a:r>
              <a:rPr lang="en-US" sz="1800" noProof="1">
                <a:solidFill>
                  <a:srgbClr val="000000"/>
                </a:solidFill>
                <a:latin typeface="Prestige Elite"/>
              </a:rPr>
              <a:t>{</a:t>
            </a:r>
          </a:p>
          <a:p>
            <a:pPr algn="l" rtl="0">
              <a:lnSpc>
                <a:spcPct val="80000"/>
              </a:lnSpc>
              <a:buFontTx/>
              <a:buNone/>
            </a:pPr>
            <a:r>
              <a:rPr lang="en-US" sz="1800" noProof="1">
                <a:solidFill>
                  <a:srgbClr val="000000"/>
                </a:solidFill>
                <a:latin typeface="Prestige Elite"/>
              </a:rPr>
              <a:t>	private:</a:t>
            </a:r>
          </a:p>
          <a:p>
            <a:pPr algn="l" rtl="0">
              <a:lnSpc>
                <a:spcPct val="80000"/>
              </a:lnSpc>
              <a:buFontTx/>
              <a:buNone/>
            </a:pPr>
            <a:r>
              <a:rPr lang="en-US" sz="1800" noProof="1">
                <a:solidFill>
                  <a:srgbClr val="000000"/>
                </a:solidFill>
                <a:latin typeface="Prestige Elite"/>
              </a:rPr>
              <a:t>		float width;</a:t>
            </a:r>
          </a:p>
          <a:p>
            <a:pPr algn="l" rtl="0">
              <a:lnSpc>
                <a:spcPct val="80000"/>
              </a:lnSpc>
              <a:buFontTx/>
              <a:buNone/>
            </a:pPr>
            <a:r>
              <a:rPr lang="en-US" sz="1800" noProof="1">
                <a:solidFill>
                  <a:srgbClr val="000000"/>
                </a:solidFill>
                <a:latin typeface="Prestige Elite"/>
              </a:rPr>
              <a:t>		float length;</a:t>
            </a:r>
          </a:p>
          <a:p>
            <a:pPr algn="l" rtl="0">
              <a:lnSpc>
                <a:spcPct val="80000"/>
              </a:lnSpc>
              <a:buFontTx/>
              <a:buNone/>
            </a:pPr>
            <a:r>
              <a:rPr lang="en-US" sz="1800" noProof="1">
                <a:solidFill>
                  <a:srgbClr val="000000"/>
                </a:solidFill>
                <a:latin typeface="Prestige Elite"/>
              </a:rPr>
              <a:t>	</a:t>
            </a:r>
          </a:p>
          <a:p>
            <a:pPr algn="l" rtl="0">
              <a:lnSpc>
                <a:spcPct val="80000"/>
              </a:lnSpc>
              <a:buFontTx/>
              <a:buNone/>
            </a:pPr>
            <a:r>
              <a:rPr lang="en-US" sz="1800" noProof="1" smtClean="0">
                <a:solidFill>
                  <a:srgbClr val="000000"/>
                </a:solidFill>
                <a:latin typeface="Prestige Elite"/>
              </a:rPr>
              <a:t>	public:</a:t>
            </a:r>
          </a:p>
          <a:p>
            <a:pPr algn="l" rtl="0">
              <a:lnSpc>
                <a:spcPct val="80000"/>
              </a:lnSpc>
              <a:buFontTx/>
              <a:buNone/>
            </a:pPr>
            <a:r>
              <a:rPr lang="en-US" sz="1800" noProof="1">
                <a:solidFill>
                  <a:srgbClr val="000000"/>
                </a:solidFill>
                <a:latin typeface="Prestige Elite"/>
              </a:rPr>
              <a:t>		</a:t>
            </a:r>
            <a:r>
              <a:rPr lang="en-US" sz="1800" noProof="1">
                <a:solidFill>
                  <a:schemeClr val="accent2">
                    <a:lumMod val="75000"/>
                  </a:schemeClr>
                </a:solidFill>
                <a:latin typeface="Prestige Elite"/>
              </a:rPr>
              <a:t>void </a:t>
            </a:r>
            <a:r>
              <a:rPr lang="en-US" sz="1800" noProof="1" smtClean="0">
                <a:solidFill>
                  <a:schemeClr val="accent2">
                    <a:lumMod val="75000"/>
                  </a:schemeClr>
                </a:solidFill>
                <a:latin typeface="Prestige Elite"/>
              </a:rPr>
              <a:t>setWidth(float);</a:t>
            </a:r>
          </a:p>
          <a:p>
            <a:pPr algn="l" rtl="0">
              <a:lnSpc>
                <a:spcPct val="80000"/>
              </a:lnSpc>
              <a:buFontTx/>
              <a:buNone/>
            </a:pPr>
            <a:r>
              <a:rPr lang="en-US" sz="1800" noProof="1" smtClean="0">
                <a:solidFill>
                  <a:schemeClr val="accent2">
                    <a:lumMod val="75000"/>
                  </a:schemeClr>
                </a:solidFill>
                <a:latin typeface="Prestige Elite"/>
              </a:rPr>
              <a:t>		void setLength(float);</a:t>
            </a:r>
            <a:endParaRPr lang="en-US" sz="1800" noProof="1">
              <a:solidFill>
                <a:schemeClr val="accent2">
                  <a:lumMod val="75000"/>
                </a:schemeClr>
              </a:solidFill>
              <a:latin typeface="Prestige Elite"/>
            </a:endParaRPr>
          </a:p>
          <a:p>
            <a:pPr algn="l" rtl="0">
              <a:lnSpc>
                <a:spcPct val="80000"/>
              </a:lnSpc>
              <a:buFontTx/>
              <a:buNone/>
            </a:pPr>
            <a:r>
              <a:rPr lang="en-US" sz="1800" noProof="1">
                <a:solidFill>
                  <a:srgbClr val="000000"/>
                </a:solidFill>
                <a:latin typeface="Prestige Elite"/>
              </a:rPr>
              <a:t>		</a:t>
            </a:r>
            <a:r>
              <a:rPr lang="en-US" sz="1800" noProof="1" smtClean="0">
                <a:solidFill>
                  <a:srgbClr val="000000"/>
                </a:solidFill>
                <a:latin typeface="Prestige Elite"/>
              </a:rPr>
              <a:t>float </a:t>
            </a:r>
            <a:r>
              <a:rPr lang="en-US" sz="1800" noProof="1">
                <a:solidFill>
                  <a:srgbClr val="000000"/>
                </a:solidFill>
                <a:latin typeface="Prestige Elite"/>
              </a:rPr>
              <a:t>calcArea(void);</a:t>
            </a:r>
          </a:p>
          <a:p>
            <a:pPr algn="l" rtl="0">
              <a:lnSpc>
                <a:spcPct val="80000"/>
              </a:lnSpc>
              <a:buFontTx/>
              <a:buNone/>
            </a:pPr>
            <a:r>
              <a:rPr lang="en-US" sz="1800" noProof="1">
                <a:solidFill>
                  <a:srgbClr val="000000"/>
                </a:solidFill>
                <a:latin typeface="Prestige Elite"/>
              </a:rPr>
              <a:t>		</a:t>
            </a:r>
            <a:r>
              <a:rPr lang="en-US" sz="1800" noProof="1">
                <a:solidFill>
                  <a:schemeClr val="accent5">
                    <a:lumMod val="75000"/>
                  </a:schemeClr>
                </a:solidFill>
                <a:latin typeface="Prestige Elite"/>
              </a:rPr>
              <a:t>float getWidth(void);</a:t>
            </a:r>
          </a:p>
          <a:p>
            <a:pPr algn="l" rtl="0">
              <a:lnSpc>
                <a:spcPct val="80000"/>
              </a:lnSpc>
              <a:buFontTx/>
              <a:buNone/>
            </a:pPr>
            <a:r>
              <a:rPr lang="en-US" sz="1800" noProof="1">
                <a:solidFill>
                  <a:schemeClr val="accent5">
                    <a:lumMod val="75000"/>
                  </a:schemeClr>
                </a:solidFill>
                <a:latin typeface="Prestige Elite"/>
              </a:rPr>
              <a:t>		float getLength(void);</a:t>
            </a:r>
          </a:p>
          <a:p>
            <a:pPr algn="l" rtl="0">
              <a:lnSpc>
                <a:spcPct val="80000"/>
              </a:lnSpc>
              <a:buFontTx/>
              <a:buNone/>
            </a:pPr>
            <a:r>
              <a:rPr lang="en-US" sz="1800" noProof="1">
                <a:solidFill>
                  <a:schemeClr val="accent5">
                    <a:lumMod val="75000"/>
                  </a:schemeClr>
                </a:solidFill>
                <a:latin typeface="Prestige Elite"/>
              </a:rPr>
              <a:t>		</a:t>
            </a:r>
          </a:p>
          <a:p>
            <a:pPr algn="l" rtl="0">
              <a:lnSpc>
                <a:spcPct val="80000"/>
              </a:lnSpc>
              <a:buFontTx/>
              <a:buNone/>
            </a:pPr>
            <a:r>
              <a:rPr lang="en-US" sz="1800" noProof="1">
                <a:solidFill>
                  <a:srgbClr val="000000"/>
                </a:solidFill>
                <a:latin typeface="Prestige Elite"/>
              </a:rPr>
              <a:t>};</a:t>
            </a:r>
          </a:p>
        </p:txBody>
      </p:sp>
      <p:sp>
        <p:nvSpPr>
          <p:cNvPr id="9" name="Slide Number Placeholder 8"/>
          <p:cNvSpPr>
            <a:spLocks noGrp="1"/>
          </p:cNvSpPr>
          <p:nvPr>
            <p:ph type="sldNum" sz="quarter" idx="10"/>
          </p:nvPr>
        </p:nvSpPr>
        <p:spPr>
          <a:xfrm>
            <a:off x="7239000" y="6400800"/>
            <a:ext cx="1905000" cy="457200"/>
          </a:xfrm>
        </p:spPr>
        <p:txBody>
          <a:bodyPr/>
          <a:lstStyle/>
          <a:p>
            <a:pPr algn="r">
              <a:defRPr/>
            </a:pPr>
            <a:fld id="{1BF10772-0E04-4B31-B486-DE3ADA55173D}" type="slidenum">
              <a:rPr lang="en-US" smtClean="0"/>
              <a:pPr algn="r">
                <a:defRPr/>
              </a:pPr>
              <a:t>22</a:t>
            </a:fld>
            <a:endParaRPr lang="en-US" dirty="0"/>
          </a:p>
        </p:txBody>
      </p:sp>
      <p:sp>
        <p:nvSpPr>
          <p:cNvPr id="5" name="Rectangle 4"/>
          <p:cNvSpPr/>
          <p:nvPr/>
        </p:nvSpPr>
        <p:spPr>
          <a:xfrm>
            <a:off x="4355976" y="5085184"/>
            <a:ext cx="4572000" cy="923330"/>
          </a:xfrm>
          <a:prstGeom prst="rect">
            <a:avLst/>
          </a:prstGeom>
        </p:spPr>
        <p:style>
          <a:lnRef idx="1">
            <a:schemeClr val="accent1"/>
          </a:lnRef>
          <a:fillRef idx="2">
            <a:schemeClr val="accent1"/>
          </a:fillRef>
          <a:effectRef idx="1">
            <a:schemeClr val="accent1"/>
          </a:effectRef>
          <a:fontRef idx="minor">
            <a:schemeClr val="dk1"/>
          </a:fontRef>
        </p:style>
        <p:txBody>
          <a:bodyPr>
            <a:spAutoFit/>
          </a:bodyPr>
          <a:lstStyle/>
          <a:p>
            <a:pPr algn="l" rtl="0" eaLnBrk="1" hangingPunct="1"/>
            <a:r>
              <a:rPr lang="en-US" u="sng" dirty="0" err="1" smtClean="0"/>
              <a:t>Accessor</a:t>
            </a:r>
            <a:r>
              <a:rPr lang="en-US" u="sng" dirty="0" smtClean="0"/>
              <a:t> function(getter)</a:t>
            </a:r>
            <a:r>
              <a:rPr lang="en-US" dirty="0" smtClean="0"/>
              <a:t>: member function that only accesses the value(s) of member variable(s)</a:t>
            </a:r>
          </a:p>
        </p:txBody>
      </p:sp>
      <p:sp>
        <p:nvSpPr>
          <p:cNvPr id="8" name="Rectangle 7"/>
          <p:cNvSpPr/>
          <p:nvPr/>
        </p:nvSpPr>
        <p:spPr>
          <a:xfrm>
            <a:off x="4355976" y="4005064"/>
            <a:ext cx="4572000" cy="923330"/>
          </a:xfrm>
          <a:prstGeom prst="rect">
            <a:avLst/>
          </a:prstGeom>
        </p:spPr>
        <p:style>
          <a:lnRef idx="1">
            <a:schemeClr val="accent2"/>
          </a:lnRef>
          <a:fillRef idx="2">
            <a:schemeClr val="accent2"/>
          </a:fillRef>
          <a:effectRef idx="1">
            <a:schemeClr val="accent2"/>
          </a:effectRef>
          <a:fontRef idx="minor">
            <a:schemeClr val="dk1"/>
          </a:fontRef>
        </p:style>
        <p:txBody>
          <a:bodyPr>
            <a:spAutoFit/>
          </a:bodyPr>
          <a:lstStyle/>
          <a:p>
            <a:pPr algn="l" rtl="0" eaLnBrk="1" hangingPunct="1"/>
            <a:r>
              <a:rPr lang="en-US" u="sng" dirty="0" err="1" smtClean="0"/>
              <a:t>Mutator</a:t>
            </a:r>
            <a:r>
              <a:rPr lang="en-US" u="sng" dirty="0" smtClean="0"/>
              <a:t> function(setter)</a:t>
            </a:r>
            <a:r>
              <a:rPr lang="en-US" dirty="0" smtClean="0"/>
              <a:t>: member function that modifies the value(s) of member variable(s)</a:t>
            </a:r>
          </a:p>
        </p:txBody>
      </p:sp>
    </p:spTree>
    <p:extLst>
      <p:ext uri="{BB962C8B-B14F-4D97-AF65-F5344CB8AC3E}">
        <p14:creationId xmlns:p14="http://schemas.microsoft.com/office/powerpoint/2010/main" val="205627725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p:cNvSpPr>
            <a:spLocks noGrp="1" noChangeArrowheads="1"/>
          </p:cNvSpPr>
          <p:nvPr>
            <p:ph type="title"/>
          </p:nvPr>
        </p:nvSpPr>
        <p:spPr>
          <a:xfrm>
            <a:off x="685800" y="609600"/>
            <a:ext cx="7772400" cy="457200"/>
          </a:xfrm>
        </p:spPr>
        <p:txBody>
          <a:bodyPr>
            <a:noAutofit/>
          </a:bodyPr>
          <a:lstStyle/>
          <a:p>
            <a:pPr rtl="0">
              <a:lnSpc>
                <a:spcPct val="80000"/>
              </a:lnSpc>
            </a:pPr>
            <a:r>
              <a:rPr lang="en-US" sz="2400" noProof="1">
                <a:effectLst>
                  <a:outerShdw blurRad="38100" dist="38100" dir="2700000" algn="tl">
                    <a:srgbClr val="C0C0C0"/>
                  </a:outerShdw>
                </a:effectLst>
                <a:latin typeface="Arial" charset="0"/>
                <a:ea typeface="宋体" charset="-122"/>
              </a:rPr>
              <a:t>Program continues..</a:t>
            </a:r>
          </a:p>
        </p:txBody>
      </p:sp>
      <p:sp>
        <p:nvSpPr>
          <p:cNvPr id="101379" name="Rectangle 3"/>
          <p:cNvSpPr>
            <a:spLocks noGrp="1" noChangeArrowheads="1"/>
          </p:cNvSpPr>
          <p:nvPr>
            <p:ph idx="1"/>
          </p:nvPr>
        </p:nvSpPr>
        <p:spPr>
          <a:xfrm>
            <a:off x="533400" y="1676400"/>
            <a:ext cx="7772400" cy="4953000"/>
          </a:xfrm>
        </p:spPr>
        <p:txBody>
          <a:bodyPr>
            <a:normAutofit/>
          </a:bodyPr>
          <a:lstStyle/>
          <a:p>
            <a:pPr algn="l" rtl="0">
              <a:lnSpc>
                <a:spcPct val="80000"/>
              </a:lnSpc>
              <a:buFontTx/>
              <a:buNone/>
            </a:pPr>
            <a:r>
              <a:rPr lang="ar-SA" sz="2000" noProof="1">
                <a:solidFill>
                  <a:srgbClr val="00B050"/>
                </a:solidFill>
                <a:latin typeface="Prestige Elite"/>
              </a:rPr>
              <a:t>// </a:t>
            </a:r>
            <a:r>
              <a:rPr lang="en-US" sz="2000" dirty="0" smtClean="0">
                <a:solidFill>
                  <a:srgbClr val="00B050"/>
                </a:solidFill>
                <a:latin typeface="Prestige Elite"/>
              </a:rPr>
              <a:t>s</a:t>
            </a:r>
            <a:r>
              <a:rPr lang="en-US" sz="2000" noProof="1" smtClean="0">
                <a:solidFill>
                  <a:srgbClr val="00B050"/>
                </a:solidFill>
                <a:latin typeface="Prestige Elite"/>
              </a:rPr>
              <a:t>etter </a:t>
            </a:r>
            <a:r>
              <a:rPr lang="en-US" sz="2000" noProof="1">
                <a:solidFill>
                  <a:srgbClr val="00B050"/>
                </a:solidFill>
                <a:latin typeface="Prestige Elite"/>
              </a:rPr>
              <a:t>copies the argument </a:t>
            </a:r>
            <a:r>
              <a:rPr lang="en-US" sz="2000" dirty="0" smtClean="0">
                <a:solidFill>
                  <a:srgbClr val="00B050"/>
                </a:solidFill>
                <a:latin typeface="Prestige Elite"/>
              </a:rPr>
              <a:t>w or l </a:t>
            </a:r>
            <a:r>
              <a:rPr lang="en-US" sz="2000" noProof="1" smtClean="0">
                <a:solidFill>
                  <a:srgbClr val="00B050"/>
                </a:solidFill>
                <a:latin typeface="Prestige Elite"/>
              </a:rPr>
              <a:t> </a:t>
            </a:r>
            <a:r>
              <a:rPr lang="en-US" sz="2000" noProof="1">
                <a:solidFill>
                  <a:srgbClr val="00B050"/>
                </a:solidFill>
                <a:latin typeface="Prestige Elite"/>
              </a:rPr>
              <a:t>to private </a:t>
            </a:r>
            <a:r>
              <a:rPr lang="en-US" sz="2000" noProof="1" smtClean="0">
                <a:solidFill>
                  <a:srgbClr val="00B050"/>
                </a:solidFill>
                <a:latin typeface="Prestige Elite"/>
              </a:rPr>
              <a:t>member </a:t>
            </a:r>
            <a:r>
              <a:rPr lang="en-US" sz="2000" dirty="0" smtClean="0">
                <a:solidFill>
                  <a:srgbClr val="00B050"/>
                </a:solidFill>
                <a:latin typeface="Prestige Elite"/>
              </a:rPr>
              <a:t>w</a:t>
            </a:r>
            <a:r>
              <a:rPr lang="en-US" sz="2000" noProof="1" smtClean="0">
                <a:solidFill>
                  <a:srgbClr val="00B050"/>
                </a:solidFill>
                <a:latin typeface="Prestige Elite"/>
              </a:rPr>
              <a:t>idth</a:t>
            </a:r>
          </a:p>
          <a:p>
            <a:pPr algn="l" rtl="0">
              <a:lnSpc>
                <a:spcPct val="80000"/>
              </a:lnSpc>
              <a:buFontTx/>
              <a:buNone/>
            </a:pPr>
            <a:r>
              <a:rPr lang="en-US" sz="2000" noProof="1" smtClean="0">
                <a:solidFill>
                  <a:srgbClr val="00B050"/>
                </a:solidFill>
                <a:latin typeface="Prestige Elite"/>
              </a:rPr>
              <a:t> </a:t>
            </a:r>
            <a:r>
              <a:rPr lang="en-US" sz="2000" noProof="1" smtClean="0">
                <a:solidFill>
                  <a:srgbClr val="000000"/>
                </a:solidFill>
                <a:latin typeface="Prestige Elite"/>
              </a:rPr>
              <a:t>void </a:t>
            </a:r>
            <a:r>
              <a:rPr lang="en-US" sz="2000" noProof="1">
                <a:solidFill>
                  <a:srgbClr val="000000"/>
                </a:solidFill>
                <a:latin typeface="Prestige Elite"/>
              </a:rPr>
              <a:t>Rectangle::</a:t>
            </a:r>
            <a:r>
              <a:rPr lang="en-US" sz="2000" noProof="1" smtClean="0">
                <a:solidFill>
                  <a:srgbClr val="000000"/>
                </a:solidFill>
                <a:latin typeface="Prestige Elite"/>
              </a:rPr>
              <a:t>setWidth(float w)</a:t>
            </a:r>
            <a:endParaRPr lang="en-US" sz="2000" noProof="1">
              <a:solidFill>
                <a:srgbClr val="000000"/>
              </a:solidFill>
              <a:latin typeface="Prestige Elite"/>
            </a:endParaRPr>
          </a:p>
          <a:p>
            <a:pPr algn="l" rtl="0">
              <a:lnSpc>
                <a:spcPct val="80000"/>
              </a:lnSpc>
              <a:buFontTx/>
              <a:buNone/>
            </a:pPr>
            <a:r>
              <a:rPr lang="en-US" sz="2000" noProof="1">
                <a:solidFill>
                  <a:srgbClr val="000000"/>
                </a:solidFill>
                <a:latin typeface="Prestige Elite"/>
              </a:rPr>
              <a:t>{</a:t>
            </a:r>
          </a:p>
          <a:p>
            <a:pPr algn="l" rtl="0">
              <a:lnSpc>
                <a:spcPct val="80000"/>
              </a:lnSpc>
              <a:buFontTx/>
              <a:buNone/>
            </a:pPr>
            <a:r>
              <a:rPr lang="en-US" sz="2000" noProof="1">
                <a:solidFill>
                  <a:srgbClr val="000000"/>
                </a:solidFill>
                <a:latin typeface="Prestige Elite"/>
              </a:rPr>
              <a:t>	width = w;</a:t>
            </a:r>
          </a:p>
          <a:p>
            <a:pPr algn="l" rtl="0">
              <a:lnSpc>
                <a:spcPct val="80000"/>
              </a:lnSpc>
              <a:buFontTx/>
              <a:buNone/>
            </a:pPr>
            <a:r>
              <a:rPr lang="en-US" sz="2000" noProof="1" smtClean="0">
                <a:solidFill>
                  <a:srgbClr val="000000"/>
                </a:solidFill>
                <a:latin typeface="Prestige Elite"/>
              </a:rPr>
              <a:t>}</a:t>
            </a:r>
            <a:endParaRPr lang="en-US" sz="2000" noProof="1" smtClean="0">
              <a:solidFill>
                <a:srgbClr val="00B050"/>
              </a:solidFill>
              <a:latin typeface="Prestige Elite"/>
            </a:endParaRPr>
          </a:p>
          <a:p>
            <a:pPr algn="l" rtl="0">
              <a:lnSpc>
                <a:spcPct val="80000"/>
              </a:lnSpc>
              <a:buFontTx/>
              <a:buNone/>
            </a:pPr>
            <a:r>
              <a:rPr lang="en-US" sz="2000" noProof="1" smtClean="0">
                <a:solidFill>
                  <a:srgbClr val="00B050"/>
                </a:solidFill>
                <a:latin typeface="Prestige Elite"/>
              </a:rPr>
              <a:t>//</a:t>
            </a:r>
            <a:r>
              <a:rPr lang="en-US" sz="2000" dirty="0" smtClean="0">
                <a:solidFill>
                  <a:srgbClr val="00B050"/>
                </a:solidFill>
                <a:latin typeface="Prestige Elite"/>
              </a:rPr>
              <a:t> s</a:t>
            </a:r>
            <a:r>
              <a:rPr lang="en-US" sz="2000" noProof="1" smtClean="0">
                <a:solidFill>
                  <a:srgbClr val="00B050"/>
                </a:solidFill>
                <a:latin typeface="Prestige Elite"/>
              </a:rPr>
              <a:t>etter copies the argument </a:t>
            </a:r>
            <a:r>
              <a:rPr lang="en-US" sz="2000" dirty="0" smtClean="0">
                <a:solidFill>
                  <a:srgbClr val="00B050"/>
                </a:solidFill>
                <a:latin typeface="Prestige Elite"/>
              </a:rPr>
              <a:t>l</a:t>
            </a:r>
            <a:r>
              <a:rPr lang="en-US" sz="2000" noProof="1" smtClean="0">
                <a:solidFill>
                  <a:srgbClr val="00B050"/>
                </a:solidFill>
                <a:latin typeface="Prestige Elite"/>
              </a:rPr>
              <a:t> to private member </a:t>
            </a:r>
            <a:r>
              <a:rPr lang="en-US" sz="2000" dirty="0" smtClean="0">
                <a:solidFill>
                  <a:srgbClr val="00B050"/>
                </a:solidFill>
                <a:latin typeface="Prestige Elite"/>
              </a:rPr>
              <a:t>l</a:t>
            </a:r>
            <a:r>
              <a:rPr lang="en-US" sz="2000" noProof="1" smtClean="0">
                <a:solidFill>
                  <a:srgbClr val="00B050"/>
                </a:solidFill>
                <a:latin typeface="Prestige Elite"/>
              </a:rPr>
              <a:t>ength.</a:t>
            </a:r>
          </a:p>
          <a:p>
            <a:pPr algn="l" rtl="0">
              <a:lnSpc>
                <a:spcPct val="80000"/>
              </a:lnSpc>
              <a:buFontTx/>
              <a:buNone/>
            </a:pPr>
            <a:endParaRPr lang="en-US" sz="2000" noProof="1" smtClean="0">
              <a:solidFill>
                <a:srgbClr val="000000"/>
              </a:solidFill>
              <a:latin typeface="Prestige Elite"/>
            </a:endParaRPr>
          </a:p>
          <a:p>
            <a:pPr algn="l" rtl="0">
              <a:lnSpc>
                <a:spcPct val="80000"/>
              </a:lnSpc>
              <a:buFontTx/>
              <a:buNone/>
            </a:pPr>
            <a:r>
              <a:rPr lang="en-US" sz="2000" noProof="1" smtClean="0">
                <a:solidFill>
                  <a:srgbClr val="000000"/>
                </a:solidFill>
                <a:latin typeface="Prestige Elite"/>
              </a:rPr>
              <a:t>void Rectangle::setLength(float l)</a:t>
            </a:r>
          </a:p>
          <a:p>
            <a:pPr algn="l" rtl="0">
              <a:lnSpc>
                <a:spcPct val="80000"/>
              </a:lnSpc>
              <a:buFontTx/>
              <a:buNone/>
            </a:pPr>
            <a:r>
              <a:rPr lang="en-US" sz="2000" noProof="1" smtClean="0">
                <a:solidFill>
                  <a:srgbClr val="000000"/>
                </a:solidFill>
                <a:latin typeface="Prestige Elite"/>
              </a:rPr>
              <a:t>{</a:t>
            </a:r>
          </a:p>
          <a:p>
            <a:pPr algn="l" rtl="0">
              <a:lnSpc>
                <a:spcPct val="80000"/>
              </a:lnSpc>
              <a:buFontTx/>
              <a:buNone/>
            </a:pPr>
            <a:endParaRPr lang="en-US" sz="2000" noProof="1">
              <a:solidFill>
                <a:srgbClr val="000000"/>
              </a:solidFill>
              <a:latin typeface="Prestige Elite"/>
            </a:endParaRPr>
          </a:p>
          <a:p>
            <a:pPr algn="l" rtl="0">
              <a:lnSpc>
                <a:spcPct val="80000"/>
              </a:lnSpc>
              <a:buNone/>
            </a:pPr>
            <a:r>
              <a:rPr lang="en-US" sz="2000" noProof="1" smtClean="0">
                <a:solidFill>
                  <a:srgbClr val="000000"/>
                </a:solidFill>
                <a:latin typeface="Prestige Elite"/>
              </a:rPr>
              <a:t>	length = l;</a:t>
            </a:r>
          </a:p>
          <a:p>
            <a:pPr algn="l" rtl="0">
              <a:lnSpc>
                <a:spcPct val="80000"/>
              </a:lnSpc>
              <a:buNone/>
            </a:pPr>
            <a:r>
              <a:rPr lang="en-US" sz="2000" noProof="1" smtClean="0">
                <a:solidFill>
                  <a:srgbClr val="000000"/>
                </a:solidFill>
                <a:latin typeface="Prestige Elite"/>
              </a:rPr>
              <a:t>}</a:t>
            </a:r>
            <a:endParaRPr lang="en-US" sz="2000" noProof="1">
              <a:solidFill>
                <a:srgbClr val="000000"/>
              </a:solidFill>
            </a:endParaRPr>
          </a:p>
        </p:txBody>
      </p:sp>
      <p:sp>
        <p:nvSpPr>
          <p:cNvPr id="5" name="Slide Number Placeholder 4"/>
          <p:cNvSpPr>
            <a:spLocks noGrp="1"/>
          </p:cNvSpPr>
          <p:nvPr>
            <p:ph type="sldNum" sz="quarter" idx="10"/>
          </p:nvPr>
        </p:nvSpPr>
        <p:spPr>
          <a:xfrm>
            <a:off x="7239000" y="6400800"/>
            <a:ext cx="1905000" cy="457200"/>
          </a:xfrm>
        </p:spPr>
        <p:txBody>
          <a:bodyPr/>
          <a:lstStyle/>
          <a:p>
            <a:pPr algn="r">
              <a:defRPr/>
            </a:pPr>
            <a:fld id="{1BF10772-0E04-4B31-B486-DE3ADA55173D}" type="slidenum">
              <a:rPr lang="en-US" smtClean="0"/>
              <a:pPr algn="r">
                <a:defRPr/>
              </a:pPr>
              <a:t>23</a:t>
            </a:fld>
            <a:endParaRPr lang="en-US" dirty="0"/>
          </a:p>
        </p:txBody>
      </p:sp>
      <p:grpSp>
        <p:nvGrpSpPr>
          <p:cNvPr id="7" name="Group 29"/>
          <p:cNvGrpSpPr>
            <a:grpSpLocks/>
          </p:cNvGrpSpPr>
          <p:nvPr/>
        </p:nvGrpSpPr>
        <p:grpSpPr bwMode="auto">
          <a:xfrm>
            <a:off x="5508104" y="4509120"/>
            <a:ext cx="2952328" cy="1532384"/>
            <a:chOff x="3744" y="2736"/>
            <a:chExt cx="1872" cy="1056"/>
          </a:xfrm>
        </p:grpSpPr>
        <p:sp>
          <p:nvSpPr>
            <p:cNvPr id="8" name="Text Box 30"/>
            <p:cNvSpPr txBox="1">
              <a:spLocks noChangeArrowheads="1"/>
            </p:cNvSpPr>
            <p:nvPr/>
          </p:nvSpPr>
          <p:spPr bwMode="auto">
            <a:xfrm>
              <a:off x="3795" y="2827"/>
              <a:ext cx="1778" cy="923"/>
            </a:xfrm>
            <a:prstGeom prst="rect">
              <a:avLst/>
            </a:prstGeom>
            <a:noFill/>
            <a:ln w="9525">
              <a:noFill/>
              <a:miter lim="800000"/>
              <a:headEnd/>
              <a:tailEnd/>
            </a:ln>
          </p:spPr>
          <p:txBody>
            <a:bodyPr wrap="none">
              <a:spAutoFit/>
            </a:bodyPr>
            <a:lstStyle/>
            <a:p>
              <a:pPr algn="l" rtl="0"/>
              <a:r>
                <a:rPr lang="en-US" dirty="0"/>
                <a:t>Setters are:</a:t>
              </a:r>
            </a:p>
            <a:p>
              <a:pPr lvl="1" algn="l" rtl="0">
                <a:buFontTx/>
                <a:buChar char="•"/>
              </a:pPr>
              <a:r>
                <a:rPr lang="en-US" dirty="0"/>
                <a:t>Public</a:t>
              </a:r>
            </a:p>
            <a:p>
              <a:pPr lvl="1" algn="l" rtl="0">
                <a:buFontTx/>
                <a:buChar char="•"/>
              </a:pPr>
              <a:r>
                <a:rPr lang="en-US" dirty="0"/>
                <a:t>With 1 parameter</a:t>
              </a:r>
            </a:p>
            <a:p>
              <a:pPr lvl="1" algn="l" rtl="0">
                <a:buFontTx/>
                <a:buChar char="•"/>
              </a:pPr>
              <a:r>
                <a:rPr lang="en-US" dirty="0"/>
                <a:t>With no return value</a:t>
              </a:r>
            </a:p>
            <a:p>
              <a:pPr algn="l" rtl="0"/>
              <a:endParaRPr lang="en-GB" dirty="0"/>
            </a:p>
          </p:txBody>
        </p:sp>
        <p:sp>
          <p:nvSpPr>
            <p:cNvPr id="9" name="AutoShape 31"/>
            <p:cNvSpPr>
              <a:spLocks noChangeArrowheads="1"/>
            </p:cNvSpPr>
            <p:nvPr/>
          </p:nvSpPr>
          <p:spPr bwMode="auto">
            <a:xfrm>
              <a:off x="3744" y="2736"/>
              <a:ext cx="1872" cy="1056"/>
            </a:xfrm>
            <a:prstGeom prst="roundRect">
              <a:avLst>
                <a:gd name="adj" fmla="val 16667"/>
              </a:avLst>
            </a:prstGeom>
            <a:noFill/>
            <a:ln w="38100" cap="rnd">
              <a:solidFill>
                <a:srgbClr val="A50021"/>
              </a:solidFill>
              <a:prstDash val="sysDot"/>
              <a:miter lim="800000"/>
              <a:headEnd/>
              <a:tailEnd/>
            </a:ln>
          </p:spPr>
          <p:txBody>
            <a:bodyPr wrap="none" anchor="ctr"/>
            <a:lstStyle/>
            <a:p>
              <a:endParaRPr lang="ar-SA"/>
            </a:p>
          </p:txBody>
        </p:sp>
      </p:grpSp>
    </p:spTree>
    <p:extLst>
      <p:ext uri="{BB962C8B-B14F-4D97-AF65-F5344CB8AC3E}">
        <p14:creationId xmlns:p14="http://schemas.microsoft.com/office/powerpoint/2010/main" val="332305195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Grp="1" noChangeArrowheads="1"/>
          </p:cNvSpPr>
          <p:nvPr>
            <p:ph type="title"/>
          </p:nvPr>
        </p:nvSpPr>
        <p:spPr>
          <a:xfrm>
            <a:off x="685800" y="609600"/>
            <a:ext cx="7772400" cy="609600"/>
          </a:xfrm>
        </p:spPr>
        <p:txBody>
          <a:bodyPr/>
          <a:lstStyle/>
          <a:p>
            <a:pPr rtl="0">
              <a:lnSpc>
                <a:spcPct val="80000"/>
              </a:lnSpc>
            </a:pPr>
            <a:r>
              <a:rPr lang="en-US" sz="2400" noProof="1">
                <a:effectLst>
                  <a:outerShdw blurRad="38100" dist="38100" dir="2700000" algn="tl">
                    <a:srgbClr val="C0C0C0"/>
                  </a:outerShdw>
                </a:effectLst>
                <a:latin typeface="Arial" charset="0"/>
                <a:ea typeface="宋体" charset="-122"/>
              </a:rPr>
              <a:t>Program continues..</a:t>
            </a:r>
            <a:endParaRPr lang="en-US" sz="2400" noProof="1">
              <a:solidFill>
                <a:srgbClr val="000000"/>
              </a:solidFill>
            </a:endParaRPr>
          </a:p>
        </p:txBody>
      </p:sp>
      <p:sp>
        <p:nvSpPr>
          <p:cNvPr id="102403" name="Rectangle 3"/>
          <p:cNvSpPr>
            <a:spLocks noGrp="1" noChangeArrowheads="1"/>
          </p:cNvSpPr>
          <p:nvPr>
            <p:ph idx="1"/>
          </p:nvPr>
        </p:nvSpPr>
        <p:spPr>
          <a:xfrm>
            <a:off x="533400" y="1524000"/>
            <a:ext cx="7772400" cy="4724400"/>
          </a:xfrm>
        </p:spPr>
        <p:txBody>
          <a:bodyPr>
            <a:normAutofit/>
          </a:bodyPr>
          <a:lstStyle/>
          <a:p>
            <a:pPr algn="l" rtl="0">
              <a:lnSpc>
                <a:spcPct val="80000"/>
              </a:lnSpc>
              <a:buFontTx/>
              <a:buNone/>
            </a:pPr>
            <a:r>
              <a:rPr lang="ar-SA" sz="2000" noProof="1">
                <a:solidFill>
                  <a:srgbClr val="00B050"/>
                </a:solidFill>
                <a:latin typeface="Prestige Elite"/>
              </a:rPr>
              <a:t>// </a:t>
            </a:r>
            <a:r>
              <a:rPr lang="en-US" sz="2000" dirty="0">
                <a:solidFill>
                  <a:srgbClr val="00B050"/>
                </a:solidFill>
                <a:latin typeface="Prestige Elite"/>
              </a:rPr>
              <a:t>g</a:t>
            </a:r>
            <a:r>
              <a:rPr lang="en-US" sz="2000" noProof="1">
                <a:solidFill>
                  <a:srgbClr val="00B050"/>
                </a:solidFill>
                <a:latin typeface="Prestige Elite"/>
              </a:rPr>
              <a:t>etWidth returns the value in the private member width.</a:t>
            </a:r>
          </a:p>
          <a:p>
            <a:pPr algn="l" rtl="0">
              <a:lnSpc>
                <a:spcPct val="80000"/>
              </a:lnSpc>
              <a:buFontTx/>
              <a:buNone/>
            </a:pPr>
            <a:r>
              <a:rPr lang="en-US" sz="2000" noProof="1">
                <a:solidFill>
                  <a:srgbClr val="000000"/>
                </a:solidFill>
                <a:latin typeface="Prestige Elite"/>
              </a:rPr>
              <a:t>float Rectangle::getWidth(void)</a:t>
            </a:r>
          </a:p>
          <a:p>
            <a:pPr algn="l" rtl="0">
              <a:lnSpc>
                <a:spcPct val="80000"/>
              </a:lnSpc>
              <a:buFontTx/>
              <a:buNone/>
            </a:pPr>
            <a:r>
              <a:rPr lang="en-US" sz="2000" noProof="1">
                <a:solidFill>
                  <a:srgbClr val="000000"/>
                </a:solidFill>
                <a:latin typeface="Prestige Elite"/>
              </a:rPr>
              <a:t>{</a:t>
            </a:r>
          </a:p>
          <a:p>
            <a:pPr algn="l" rtl="0">
              <a:lnSpc>
                <a:spcPct val="80000"/>
              </a:lnSpc>
              <a:buFontTx/>
              <a:buNone/>
            </a:pPr>
            <a:r>
              <a:rPr lang="en-US" sz="2000" noProof="1">
                <a:solidFill>
                  <a:srgbClr val="000000"/>
                </a:solidFill>
                <a:latin typeface="Prestige Elite"/>
              </a:rPr>
              <a:t>	return width;</a:t>
            </a:r>
          </a:p>
          <a:p>
            <a:pPr algn="l" rtl="0">
              <a:lnSpc>
                <a:spcPct val="80000"/>
              </a:lnSpc>
              <a:buFontTx/>
              <a:buNone/>
            </a:pPr>
            <a:r>
              <a:rPr lang="en-US" sz="2000" noProof="1">
                <a:solidFill>
                  <a:srgbClr val="000000"/>
                </a:solidFill>
                <a:latin typeface="Prestige Elite"/>
              </a:rPr>
              <a:t>}</a:t>
            </a:r>
          </a:p>
          <a:p>
            <a:pPr algn="l" rtl="0">
              <a:lnSpc>
                <a:spcPct val="80000"/>
              </a:lnSpc>
              <a:buFontTx/>
              <a:buNone/>
            </a:pPr>
            <a:r>
              <a:rPr lang="en-US" sz="2000" noProof="1">
                <a:solidFill>
                  <a:srgbClr val="00B050"/>
                </a:solidFill>
                <a:latin typeface="Prestige Elite"/>
              </a:rPr>
              <a:t>// </a:t>
            </a:r>
            <a:r>
              <a:rPr lang="en-US" sz="2000" dirty="0">
                <a:solidFill>
                  <a:srgbClr val="00B050"/>
                </a:solidFill>
                <a:latin typeface="Prestige Elite"/>
              </a:rPr>
              <a:t>g</a:t>
            </a:r>
            <a:r>
              <a:rPr lang="en-US" sz="2000" noProof="1">
                <a:solidFill>
                  <a:srgbClr val="00B050"/>
                </a:solidFill>
                <a:latin typeface="Prestige Elite"/>
              </a:rPr>
              <a:t>etLength returns the value in the private member length.</a:t>
            </a:r>
          </a:p>
          <a:p>
            <a:pPr algn="l" rtl="0">
              <a:lnSpc>
                <a:spcPct val="80000"/>
              </a:lnSpc>
              <a:buFontTx/>
              <a:buNone/>
            </a:pPr>
            <a:r>
              <a:rPr lang="en-US" sz="2000" noProof="1">
                <a:solidFill>
                  <a:srgbClr val="000000"/>
                </a:solidFill>
                <a:latin typeface="Prestige Elite"/>
              </a:rPr>
              <a:t>float Rectangle::getLength(void)</a:t>
            </a:r>
          </a:p>
          <a:p>
            <a:pPr algn="l" rtl="0">
              <a:lnSpc>
                <a:spcPct val="80000"/>
              </a:lnSpc>
              <a:buFontTx/>
              <a:buNone/>
            </a:pPr>
            <a:r>
              <a:rPr lang="en-US" sz="2000" noProof="1">
                <a:solidFill>
                  <a:srgbClr val="000000"/>
                </a:solidFill>
                <a:latin typeface="Prestige Elite"/>
              </a:rPr>
              <a:t>{</a:t>
            </a:r>
          </a:p>
          <a:p>
            <a:pPr algn="l" rtl="0">
              <a:lnSpc>
                <a:spcPct val="80000"/>
              </a:lnSpc>
              <a:buFontTx/>
              <a:buNone/>
            </a:pPr>
            <a:r>
              <a:rPr lang="en-US" sz="2000" noProof="1">
                <a:solidFill>
                  <a:srgbClr val="000000"/>
                </a:solidFill>
                <a:latin typeface="Prestige Elite"/>
              </a:rPr>
              <a:t>	return length;</a:t>
            </a:r>
          </a:p>
          <a:p>
            <a:pPr algn="l" rtl="0">
              <a:lnSpc>
                <a:spcPct val="80000"/>
              </a:lnSpc>
              <a:buFontTx/>
              <a:buNone/>
            </a:pPr>
            <a:r>
              <a:rPr lang="en-US" sz="2000" noProof="1" smtClean="0">
                <a:solidFill>
                  <a:srgbClr val="000000"/>
                </a:solidFill>
                <a:latin typeface="Prestige Elite"/>
              </a:rPr>
              <a:t>}</a:t>
            </a:r>
          </a:p>
          <a:p>
            <a:pPr algn="l" rtl="0">
              <a:lnSpc>
                <a:spcPct val="80000"/>
              </a:lnSpc>
              <a:buFontTx/>
              <a:buNone/>
            </a:pPr>
            <a:r>
              <a:rPr lang="en-US" sz="2000" noProof="1" smtClean="0">
                <a:solidFill>
                  <a:srgbClr val="00B050"/>
                </a:solidFill>
                <a:latin typeface="Prestige Elite"/>
              </a:rPr>
              <a:t>// </a:t>
            </a:r>
            <a:r>
              <a:rPr lang="en-US" sz="2000" dirty="0" smtClean="0">
                <a:solidFill>
                  <a:srgbClr val="00B050"/>
                </a:solidFill>
                <a:latin typeface="Prestige Elite"/>
              </a:rPr>
              <a:t>c</a:t>
            </a:r>
            <a:r>
              <a:rPr lang="en-US" sz="2000" noProof="1" smtClean="0">
                <a:solidFill>
                  <a:srgbClr val="00B050"/>
                </a:solidFill>
                <a:latin typeface="Prestige Elite"/>
              </a:rPr>
              <a:t>alcArea multiplies the private members </a:t>
            </a:r>
            <a:r>
              <a:rPr lang="en-US" sz="2000" dirty="0" smtClean="0">
                <a:solidFill>
                  <a:srgbClr val="00B050"/>
                </a:solidFill>
                <a:latin typeface="Prestige Elite"/>
              </a:rPr>
              <a:t>w</a:t>
            </a:r>
            <a:r>
              <a:rPr lang="en-US" sz="2000" noProof="1" smtClean="0">
                <a:solidFill>
                  <a:srgbClr val="00B050"/>
                </a:solidFill>
                <a:latin typeface="Prestige Elite"/>
              </a:rPr>
              <a:t>idth and </a:t>
            </a:r>
            <a:r>
              <a:rPr lang="en-US" sz="2000" dirty="0" smtClean="0">
                <a:solidFill>
                  <a:srgbClr val="00B050"/>
                </a:solidFill>
                <a:latin typeface="Prestige Elite"/>
              </a:rPr>
              <a:t>l</a:t>
            </a:r>
            <a:r>
              <a:rPr lang="en-US" sz="2000" noProof="1" smtClean="0">
                <a:solidFill>
                  <a:srgbClr val="00B050"/>
                </a:solidFill>
                <a:latin typeface="Prestige Elite"/>
              </a:rPr>
              <a:t>ength.</a:t>
            </a:r>
            <a:endParaRPr lang="en-US" sz="2000" noProof="1">
              <a:solidFill>
                <a:srgbClr val="00B050"/>
              </a:solidFill>
              <a:latin typeface="Prestige Elite"/>
            </a:endParaRPr>
          </a:p>
          <a:p>
            <a:pPr algn="l" rtl="0">
              <a:lnSpc>
                <a:spcPct val="80000"/>
              </a:lnSpc>
              <a:buFontTx/>
              <a:buNone/>
            </a:pPr>
            <a:r>
              <a:rPr lang="en-US" sz="2000" noProof="1">
                <a:solidFill>
                  <a:srgbClr val="000000"/>
                </a:solidFill>
                <a:latin typeface="Prestige Elite"/>
              </a:rPr>
              <a:t>float Rectangle</a:t>
            </a:r>
            <a:r>
              <a:rPr lang="en-US" sz="2000" noProof="1" smtClean="0">
                <a:solidFill>
                  <a:srgbClr val="000000"/>
                </a:solidFill>
                <a:latin typeface="Prestige Elite"/>
              </a:rPr>
              <a:t>::calcArea(void</a:t>
            </a:r>
            <a:r>
              <a:rPr lang="en-US" sz="2000" noProof="1">
                <a:solidFill>
                  <a:srgbClr val="000000"/>
                </a:solidFill>
                <a:latin typeface="Prestige Elite"/>
              </a:rPr>
              <a:t>)</a:t>
            </a:r>
          </a:p>
          <a:p>
            <a:pPr algn="l" rtl="0">
              <a:lnSpc>
                <a:spcPct val="80000"/>
              </a:lnSpc>
              <a:buFontTx/>
              <a:buNone/>
            </a:pPr>
            <a:r>
              <a:rPr lang="en-US" sz="2000" noProof="1">
                <a:solidFill>
                  <a:srgbClr val="000000"/>
                </a:solidFill>
                <a:latin typeface="Prestige Elite"/>
              </a:rPr>
              <a:t>{</a:t>
            </a:r>
          </a:p>
          <a:p>
            <a:pPr algn="l" rtl="0">
              <a:lnSpc>
                <a:spcPct val="80000"/>
              </a:lnSpc>
              <a:buFontTx/>
              <a:buNone/>
            </a:pPr>
            <a:r>
              <a:rPr lang="en-US" sz="2000" noProof="1">
                <a:solidFill>
                  <a:srgbClr val="000000"/>
                </a:solidFill>
                <a:latin typeface="Prestige Elite"/>
              </a:rPr>
              <a:t>	</a:t>
            </a:r>
            <a:r>
              <a:rPr lang="en-US" sz="2000" noProof="1" smtClean="0">
                <a:solidFill>
                  <a:srgbClr val="000000"/>
                </a:solidFill>
                <a:latin typeface="Prestige Elite"/>
              </a:rPr>
              <a:t>return width * length;</a:t>
            </a:r>
            <a:endParaRPr lang="en-US" sz="2000" noProof="1">
              <a:solidFill>
                <a:srgbClr val="000000"/>
              </a:solidFill>
              <a:latin typeface="Prestige Elite"/>
            </a:endParaRPr>
          </a:p>
          <a:p>
            <a:pPr algn="l" rtl="0">
              <a:lnSpc>
                <a:spcPct val="80000"/>
              </a:lnSpc>
              <a:buFontTx/>
              <a:buNone/>
            </a:pPr>
            <a:r>
              <a:rPr lang="en-US" sz="2000" noProof="1">
                <a:solidFill>
                  <a:srgbClr val="000000"/>
                </a:solidFill>
                <a:latin typeface="Prestige Elite"/>
              </a:rPr>
              <a:t>}</a:t>
            </a:r>
          </a:p>
        </p:txBody>
      </p:sp>
      <p:sp>
        <p:nvSpPr>
          <p:cNvPr id="5" name="Slide Number Placeholder 4"/>
          <p:cNvSpPr>
            <a:spLocks noGrp="1"/>
          </p:cNvSpPr>
          <p:nvPr>
            <p:ph type="sldNum" sz="quarter" idx="10"/>
          </p:nvPr>
        </p:nvSpPr>
        <p:spPr>
          <a:xfrm>
            <a:off x="7239000" y="6400800"/>
            <a:ext cx="1905000" cy="457200"/>
          </a:xfrm>
        </p:spPr>
        <p:txBody>
          <a:bodyPr/>
          <a:lstStyle/>
          <a:p>
            <a:pPr rtl="0">
              <a:defRPr/>
            </a:pPr>
            <a:fld id="{1BF10772-0E04-4B31-B486-DE3ADA55173D}" type="slidenum">
              <a:rPr lang="en-US" smtClean="0"/>
              <a:pPr rtl="0">
                <a:defRPr/>
              </a:pPr>
              <a:t>24</a:t>
            </a:fld>
            <a:endParaRPr lang="en-US" dirty="0"/>
          </a:p>
        </p:txBody>
      </p:sp>
      <p:grpSp>
        <p:nvGrpSpPr>
          <p:cNvPr id="8" name="Group 32"/>
          <p:cNvGrpSpPr>
            <a:grpSpLocks/>
          </p:cNvGrpSpPr>
          <p:nvPr/>
        </p:nvGrpSpPr>
        <p:grpSpPr bwMode="auto">
          <a:xfrm>
            <a:off x="5940152" y="4941168"/>
            <a:ext cx="2971800" cy="1676400"/>
            <a:chOff x="3744" y="2736"/>
            <a:chExt cx="1872" cy="1056"/>
          </a:xfrm>
        </p:grpSpPr>
        <p:sp>
          <p:nvSpPr>
            <p:cNvPr id="9" name="Text Box 29"/>
            <p:cNvSpPr txBox="1">
              <a:spLocks noChangeArrowheads="1"/>
            </p:cNvSpPr>
            <p:nvPr/>
          </p:nvSpPr>
          <p:spPr bwMode="auto">
            <a:xfrm>
              <a:off x="3795" y="2827"/>
              <a:ext cx="1729" cy="923"/>
            </a:xfrm>
            <a:prstGeom prst="rect">
              <a:avLst/>
            </a:prstGeom>
            <a:noFill/>
            <a:ln w="9525">
              <a:noFill/>
              <a:miter lim="800000"/>
              <a:headEnd/>
              <a:tailEnd/>
            </a:ln>
          </p:spPr>
          <p:txBody>
            <a:bodyPr wrap="none">
              <a:spAutoFit/>
            </a:bodyPr>
            <a:lstStyle/>
            <a:p>
              <a:pPr algn="l" rtl="0"/>
              <a:r>
                <a:rPr lang="en-US" dirty="0"/>
                <a:t>Getters are:</a:t>
              </a:r>
            </a:p>
            <a:p>
              <a:pPr lvl="1" algn="l" rtl="0">
                <a:buFontTx/>
                <a:buChar char="•"/>
              </a:pPr>
              <a:r>
                <a:rPr lang="en-US" dirty="0"/>
                <a:t>Public</a:t>
              </a:r>
            </a:p>
            <a:p>
              <a:pPr lvl="1" algn="l" rtl="0">
                <a:buFontTx/>
                <a:buChar char="•"/>
              </a:pPr>
              <a:r>
                <a:rPr lang="en-US" dirty="0"/>
                <a:t>With no parameters</a:t>
              </a:r>
            </a:p>
            <a:p>
              <a:pPr lvl="1" algn="l" rtl="0">
                <a:buFontTx/>
                <a:buChar char="•"/>
              </a:pPr>
              <a:r>
                <a:rPr lang="en-US" dirty="0"/>
                <a:t>With return value</a:t>
              </a:r>
            </a:p>
            <a:p>
              <a:pPr algn="l" rtl="0"/>
              <a:endParaRPr lang="en-GB" dirty="0"/>
            </a:p>
          </p:txBody>
        </p:sp>
        <p:sp>
          <p:nvSpPr>
            <p:cNvPr id="10" name="AutoShape 31"/>
            <p:cNvSpPr>
              <a:spLocks noChangeArrowheads="1"/>
            </p:cNvSpPr>
            <p:nvPr/>
          </p:nvSpPr>
          <p:spPr bwMode="auto">
            <a:xfrm>
              <a:off x="3744" y="2736"/>
              <a:ext cx="1872" cy="1056"/>
            </a:xfrm>
            <a:prstGeom prst="roundRect">
              <a:avLst>
                <a:gd name="adj" fmla="val 16667"/>
              </a:avLst>
            </a:prstGeom>
            <a:noFill/>
            <a:ln w="38100" cap="rnd">
              <a:solidFill>
                <a:srgbClr val="A50021"/>
              </a:solidFill>
              <a:prstDash val="sysDot"/>
              <a:miter lim="800000"/>
              <a:headEnd/>
              <a:tailEnd/>
            </a:ln>
          </p:spPr>
          <p:txBody>
            <a:bodyPr wrap="none" anchor="ctr"/>
            <a:lstStyle/>
            <a:p>
              <a:endParaRPr lang="ar-SA"/>
            </a:p>
          </p:txBody>
        </p:sp>
      </p:grpSp>
    </p:spTree>
    <p:extLst>
      <p:ext uri="{BB962C8B-B14F-4D97-AF65-F5344CB8AC3E}">
        <p14:creationId xmlns:p14="http://schemas.microsoft.com/office/powerpoint/2010/main" val="85426612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noChangeArrowheads="1"/>
          </p:cNvSpPr>
          <p:nvPr>
            <p:ph type="title"/>
          </p:nvPr>
        </p:nvSpPr>
        <p:spPr>
          <a:xfrm>
            <a:off x="685800" y="609600"/>
            <a:ext cx="7772400" cy="609600"/>
          </a:xfrm>
        </p:spPr>
        <p:txBody>
          <a:bodyPr>
            <a:normAutofit/>
          </a:bodyPr>
          <a:lstStyle/>
          <a:p>
            <a:pPr rtl="0">
              <a:lnSpc>
                <a:spcPct val="80000"/>
              </a:lnSpc>
            </a:pPr>
            <a:r>
              <a:rPr lang="en-US" sz="2400" noProof="1">
                <a:effectLst>
                  <a:outerShdw blurRad="38100" dist="38100" dir="2700000" algn="tl">
                    <a:srgbClr val="C0C0C0"/>
                  </a:outerShdw>
                </a:effectLst>
                <a:latin typeface="Arial" charset="0"/>
                <a:ea typeface="宋体" charset="-122"/>
              </a:rPr>
              <a:t>Program </a:t>
            </a:r>
            <a:r>
              <a:rPr lang="en-US" sz="2400" noProof="1" smtClean="0">
                <a:effectLst>
                  <a:outerShdw blurRad="38100" dist="38100" dir="2700000" algn="tl">
                    <a:srgbClr val="C0C0C0"/>
                  </a:outerShdw>
                </a:effectLst>
                <a:latin typeface="Arial" charset="0"/>
                <a:ea typeface="宋体" charset="-122"/>
              </a:rPr>
              <a:t>continues..</a:t>
            </a:r>
            <a:endParaRPr lang="en-US" sz="2400" noProof="1">
              <a:effectLst>
                <a:outerShdw blurRad="38100" dist="38100" dir="2700000" algn="tl">
                  <a:srgbClr val="C0C0C0"/>
                </a:outerShdw>
              </a:effectLst>
              <a:latin typeface="Arial" charset="0"/>
              <a:ea typeface="宋体" charset="-122"/>
            </a:endParaRPr>
          </a:p>
        </p:txBody>
      </p:sp>
      <p:sp>
        <p:nvSpPr>
          <p:cNvPr id="103427" name="Rectangle 3"/>
          <p:cNvSpPr>
            <a:spLocks noGrp="1" noChangeArrowheads="1"/>
          </p:cNvSpPr>
          <p:nvPr>
            <p:ph idx="1"/>
          </p:nvPr>
        </p:nvSpPr>
        <p:spPr>
          <a:xfrm>
            <a:off x="609600" y="1600200"/>
            <a:ext cx="7772400" cy="4800600"/>
          </a:xfrm>
        </p:spPr>
        <p:txBody>
          <a:bodyPr>
            <a:normAutofit/>
          </a:bodyPr>
          <a:lstStyle/>
          <a:p>
            <a:pPr algn="l" rtl="0">
              <a:lnSpc>
                <a:spcPct val="80000"/>
              </a:lnSpc>
              <a:buFontTx/>
              <a:buNone/>
            </a:pPr>
            <a:r>
              <a:rPr lang="en-US" sz="2000" noProof="1">
                <a:solidFill>
                  <a:srgbClr val="000000"/>
                </a:solidFill>
                <a:latin typeface="Prestige Elite"/>
              </a:rPr>
              <a:t>void main(void)</a:t>
            </a:r>
          </a:p>
          <a:p>
            <a:pPr algn="l" rtl="0">
              <a:lnSpc>
                <a:spcPct val="80000"/>
              </a:lnSpc>
              <a:buFontTx/>
              <a:buNone/>
            </a:pPr>
            <a:r>
              <a:rPr lang="en-US" sz="2000" noProof="1">
                <a:solidFill>
                  <a:srgbClr val="000000"/>
                </a:solidFill>
                <a:latin typeface="Prestige Elite"/>
              </a:rPr>
              <a:t>{</a:t>
            </a:r>
          </a:p>
          <a:p>
            <a:pPr algn="l" rtl="0">
              <a:lnSpc>
                <a:spcPct val="80000"/>
              </a:lnSpc>
              <a:buFontTx/>
              <a:buNone/>
            </a:pPr>
            <a:r>
              <a:rPr lang="en-US" sz="2000" noProof="1">
                <a:solidFill>
                  <a:srgbClr val="000000"/>
                </a:solidFill>
                <a:latin typeface="Prestige Elite"/>
              </a:rPr>
              <a:t>	Rectangle box;</a:t>
            </a:r>
          </a:p>
          <a:p>
            <a:pPr algn="l" rtl="0">
              <a:lnSpc>
                <a:spcPct val="80000"/>
              </a:lnSpc>
              <a:buFontTx/>
              <a:buNone/>
            </a:pPr>
            <a:r>
              <a:rPr lang="en-US" sz="2000" noProof="1">
                <a:solidFill>
                  <a:srgbClr val="000000"/>
                </a:solidFill>
                <a:latin typeface="Prestige Elite"/>
              </a:rPr>
              <a:t>	float wide, long;</a:t>
            </a:r>
          </a:p>
          <a:p>
            <a:pPr algn="l" rtl="0">
              <a:lnSpc>
                <a:spcPct val="80000"/>
              </a:lnSpc>
              <a:buFontTx/>
              <a:buNone/>
            </a:pPr>
            <a:r>
              <a:rPr lang="en-US" sz="2000" noProof="1">
                <a:solidFill>
                  <a:srgbClr val="000000"/>
                </a:solidFill>
                <a:latin typeface="Prestige Elite"/>
              </a:rPr>
              <a:t>	cout &lt;&lt; "This program will calculate the area of a\n";</a:t>
            </a:r>
          </a:p>
          <a:p>
            <a:pPr algn="l" rtl="0">
              <a:lnSpc>
                <a:spcPct val="80000"/>
              </a:lnSpc>
              <a:buFontTx/>
              <a:buNone/>
            </a:pPr>
            <a:r>
              <a:rPr lang="en-US" sz="2000" noProof="1">
                <a:solidFill>
                  <a:srgbClr val="000000"/>
                </a:solidFill>
                <a:latin typeface="Prestige Elite"/>
              </a:rPr>
              <a:t>	cout &lt;&lt; "rectangle. What is the width? ";</a:t>
            </a:r>
          </a:p>
          <a:p>
            <a:pPr algn="l" rtl="0">
              <a:lnSpc>
                <a:spcPct val="80000"/>
              </a:lnSpc>
              <a:buFontTx/>
              <a:buNone/>
            </a:pPr>
            <a:r>
              <a:rPr lang="en-US" sz="2000" noProof="1">
                <a:solidFill>
                  <a:srgbClr val="000000"/>
                </a:solidFill>
                <a:latin typeface="Prestige Elite"/>
              </a:rPr>
              <a:t>	cin &gt;&gt; wide</a:t>
            </a:r>
            <a:r>
              <a:rPr lang="en-US" sz="2000" noProof="1" smtClean="0">
                <a:solidFill>
                  <a:srgbClr val="000000"/>
                </a:solidFill>
                <a:latin typeface="Prestige Elite"/>
              </a:rPr>
              <a:t>;     </a:t>
            </a:r>
            <a:r>
              <a:rPr lang="en-US" sz="2000" noProof="1" smtClean="0">
                <a:solidFill>
                  <a:srgbClr val="00B050"/>
                </a:solidFill>
                <a:latin typeface="Prestige Elite"/>
              </a:rPr>
              <a:t>// cin&gt;&gt;box.width;</a:t>
            </a:r>
            <a:r>
              <a:rPr lang="en-US" sz="2000" noProof="1" smtClean="0">
                <a:solidFill>
                  <a:schemeClr val="accent2"/>
                </a:solidFill>
                <a:latin typeface="Prestige Elite"/>
              </a:rPr>
              <a:t> (illegal)</a:t>
            </a:r>
            <a:endParaRPr lang="en-US" sz="2000" noProof="1">
              <a:solidFill>
                <a:schemeClr val="accent2"/>
              </a:solidFill>
              <a:latin typeface="Prestige Elite"/>
            </a:endParaRPr>
          </a:p>
          <a:p>
            <a:pPr algn="l" rtl="0">
              <a:lnSpc>
                <a:spcPct val="80000"/>
              </a:lnSpc>
              <a:buFontTx/>
              <a:buNone/>
            </a:pPr>
            <a:r>
              <a:rPr lang="en-US" sz="2000" noProof="1">
                <a:solidFill>
                  <a:srgbClr val="000000"/>
                </a:solidFill>
                <a:latin typeface="Prestige Elite"/>
              </a:rPr>
              <a:t>	cout &lt;&lt; "What is the length? ";</a:t>
            </a:r>
          </a:p>
          <a:p>
            <a:pPr algn="l" rtl="0">
              <a:lnSpc>
                <a:spcPct val="80000"/>
              </a:lnSpc>
              <a:buFontTx/>
              <a:buNone/>
            </a:pPr>
            <a:r>
              <a:rPr lang="en-US" sz="2000" noProof="1">
                <a:solidFill>
                  <a:srgbClr val="000000"/>
                </a:solidFill>
                <a:latin typeface="Prestige Elite"/>
              </a:rPr>
              <a:t>	cin &gt;&gt; long;</a:t>
            </a:r>
          </a:p>
          <a:p>
            <a:pPr algn="l" rtl="0">
              <a:lnSpc>
                <a:spcPct val="80000"/>
              </a:lnSpc>
              <a:buFontTx/>
              <a:buNone/>
            </a:pPr>
            <a:r>
              <a:rPr lang="en-US" sz="2000" noProof="1">
                <a:solidFill>
                  <a:srgbClr val="000000"/>
                </a:solidFill>
                <a:latin typeface="Prestige Elite"/>
              </a:rPr>
              <a:t>	</a:t>
            </a:r>
            <a:r>
              <a:rPr lang="en-US" sz="2000" noProof="1" smtClean="0">
                <a:solidFill>
                  <a:srgbClr val="000000"/>
                </a:solidFill>
                <a:latin typeface="Prestige Elite"/>
              </a:rPr>
              <a:t>box.setWidth(wide);</a:t>
            </a:r>
          </a:p>
          <a:p>
            <a:pPr algn="l" rtl="0">
              <a:lnSpc>
                <a:spcPct val="80000"/>
              </a:lnSpc>
              <a:buFontTx/>
              <a:buNone/>
            </a:pPr>
            <a:r>
              <a:rPr lang="en-US" sz="2000" noProof="1" smtClean="0">
                <a:solidFill>
                  <a:srgbClr val="000000"/>
                </a:solidFill>
                <a:latin typeface="Prestige Elite"/>
              </a:rPr>
              <a:t>	box.setLength(long);</a:t>
            </a:r>
            <a:endParaRPr lang="en-US" sz="2000" noProof="1">
              <a:solidFill>
                <a:srgbClr val="000000"/>
              </a:solidFill>
              <a:latin typeface="Prestige Elite"/>
            </a:endParaRPr>
          </a:p>
          <a:p>
            <a:pPr algn="l" rtl="0">
              <a:lnSpc>
                <a:spcPct val="80000"/>
              </a:lnSpc>
              <a:buFontTx/>
              <a:buNone/>
            </a:pPr>
            <a:r>
              <a:rPr lang="en-US" sz="2000" noProof="1">
                <a:solidFill>
                  <a:srgbClr val="000000"/>
                </a:solidFill>
                <a:latin typeface="Prestige Elite"/>
              </a:rPr>
              <a:t>	cout &lt;&lt; "Here is the rectangle's data:\n";</a:t>
            </a:r>
          </a:p>
          <a:p>
            <a:pPr algn="l" rtl="0">
              <a:lnSpc>
                <a:spcPct val="80000"/>
              </a:lnSpc>
              <a:buFontTx/>
              <a:buNone/>
            </a:pPr>
            <a:r>
              <a:rPr lang="en-US" sz="2000" noProof="1">
                <a:solidFill>
                  <a:srgbClr val="000000"/>
                </a:solidFill>
                <a:latin typeface="Prestige Elite"/>
              </a:rPr>
              <a:t>	cout &lt;&lt; "width: " &lt;&lt; box.getWidth() &lt;&lt; endl;</a:t>
            </a:r>
          </a:p>
          <a:p>
            <a:pPr algn="l" rtl="0">
              <a:lnSpc>
                <a:spcPct val="80000"/>
              </a:lnSpc>
              <a:buFontTx/>
              <a:buNone/>
            </a:pPr>
            <a:r>
              <a:rPr lang="en-US" sz="2000" noProof="1">
                <a:solidFill>
                  <a:srgbClr val="000000"/>
                </a:solidFill>
                <a:latin typeface="Prestige Elite"/>
              </a:rPr>
              <a:t>	cout &lt;&lt; "length: " &lt;&lt; box.getLength() &lt;&lt; endl;</a:t>
            </a:r>
          </a:p>
          <a:p>
            <a:pPr algn="l" rtl="0">
              <a:lnSpc>
                <a:spcPct val="80000"/>
              </a:lnSpc>
              <a:buFontTx/>
              <a:buNone/>
            </a:pPr>
            <a:r>
              <a:rPr lang="en-US" sz="2000" noProof="1">
                <a:solidFill>
                  <a:srgbClr val="000000"/>
                </a:solidFill>
                <a:latin typeface="Prestige Elite"/>
              </a:rPr>
              <a:t>	cout &lt;&lt; "area: " &lt;&lt; </a:t>
            </a:r>
            <a:r>
              <a:rPr lang="en-US" sz="2000" noProof="1" smtClean="0">
                <a:solidFill>
                  <a:srgbClr val="000000"/>
                </a:solidFill>
                <a:latin typeface="Prestige Elite"/>
              </a:rPr>
              <a:t>box.calcArea</a:t>
            </a:r>
            <a:r>
              <a:rPr lang="en-US" sz="2000" noProof="1">
                <a:solidFill>
                  <a:srgbClr val="000000"/>
                </a:solidFill>
                <a:latin typeface="Prestige Elite"/>
              </a:rPr>
              <a:t>() &lt;&lt; endl;</a:t>
            </a:r>
          </a:p>
          <a:p>
            <a:pPr algn="l" rtl="0">
              <a:lnSpc>
                <a:spcPct val="90000"/>
              </a:lnSpc>
              <a:buFontTx/>
              <a:buNone/>
            </a:pPr>
            <a:r>
              <a:rPr lang="en-US" sz="2000" noProof="1">
                <a:solidFill>
                  <a:srgbClr val="000000"/>
                </a:solidFill>
                <a:latin typeface="Prestige Elite"/>
              </a:rPr>
              <a:t>}	</a:t>
            </a:r>
          </a:p>
        </p:txBody>
      </p:sp>
      <p:sp>
        <p:nvSpPr>
          <p:cNvPr id="5" name="Slide Number Placeholder 4"/>
          <p:cNvSpPr>
            <a:spLocks noGrp="1"/>
          </p:cNvSpPr>
          <p:nvPr>
            <p:ph type="sldNum" sz="quarter" idx="10"/>
          </p:nvPr>
        </p:nvSpPr>
        <p:spPr>
          <a:xfrm>
            <a:off x="7239000" y="6400800"/>
            <a:ext cx="1905000" cy="457200"/>
          </a:xfrm>
        </p:spPr>
        <p:txBody>
          <a:bodyPr/>
          <a:lstStyle/>
          <a:p>
            <a:pPr rtl="0">
              <a:defRPr/>
            </a:pPr>
            <a:fld id="{1BF10772-0E04-4B31-B486-DE3ADA55173D}" type="slidenum">
              <a:rPr lang="en-US" smtClean="0"/>
              <a:pPr rtl="0">
                <a:defRPr/>
              </a:pPr>
              <a:t>25</a:t>
            </a:fld>
            <a:endParaRPr lang="en-US" dirty="0"/>
          </a:p>
        </p:txBody>
      </p:sp>
    </p:spTree>
    <p:extLst>
      <p:ext uri="{BB962C8B-B14F-4D97-AF65-F5344CB8AC3E}">
        <p14:creationId xmlns:p14="http://schemas.microsoft.com/office/powerpoint/2010/main" val="271323657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p:cNvSpPr>
            <a:spLocks noGrp="1" noChangeArrowheads="1"/>
          </p:cNvSpPr>
          <p:nvPr>
            <p:ph type="title"/>
          </p:nvPr>
        </p:nvSpPr>
        <p:spPr>
          <a:xfrm>
            <a:off x="467544" y="692696"/>
            <a:ext cx="8229600" cy="1066800"/>
          </a:xfrm>
        </p:spPr>
        <p:txBody>
          <a:bodyPr>
            <a:normAutofit/>
          </a:bodyPr>
          <a:lstStyle/>
          <a:p>
            <a:pPr rtl="0">
              <a:lnSpc>
                <a:spcPct val="80000"/>
              </a:lnSpc>
            </a:pPr>
            <a:r>
              <a:rPr lang="en-US" sz="2400" noProof="1">
                <a:effectLst>
                  <a:outerShdw blurRad="38100" dist="38100" dir="2700000" algn="tl">
                    <a:srgbClr val="C0C0C0"/>
                  </a:outerShdw>
                </a:effectLst>
                <a:latin typeface="Arial" charset="0"/>
                <a:ea typeface="宋体" charset="-122"/>
              </a:rPr>
              <a:t>Program Output</a:t>
            </a:r>
          </a:p>
        </p:txBody>
      </p:sp>
      <p:sp>
        <p:nvSpPr>
          <p:cNvPr id="105475" name="Rectangle 3"/>
          <p:cNvSpPr>
            <a:spLocks noGrp="1" noChangeArrowheads="1"/>
          </p:cNvSpPr>
          <p:nvPr>
            <p:ph idx="1"/>
          </p:nvPr>
        </p:nvSpPr>
        <p:spPr/>
        <p:txBody>
          <a:bodyPr/>
          <a:lstStyle/>
          <a:p>
            <a:pPr algn="l" rtl="0">
              <a:lnSpc>
                <a:spcPct val="80000"/>
              </a:lnSpc>
              <a:buFontTx/>
              <a:buNone/>
            </a:pPr>
            <a:r>
              <a:rPr lang="en-US" sz="2000" noProof="1">
                <a:solidFill>
                  <a:srgbClr val="000000"/>
                </a:solidFill>
                <a:latin typeface="Prestige Elite"/>
              </a:rPr>
              <a:t>This program will calculate the area of a</a:t>
            </a:r>
          </a:p>
          <a:p>
            <a:pPr algn="l" rtl="0">
              <a:lnSpc>
                <a:spcPct val="80000"/>
              </a:lnSpc>
              <a:buFontTx/>
              <a:buNone/>
            </a:pPr>
            <a:r>
              <a:rPr lang="en-US" sz="2000" noProof="1">
                <a:solidFill>
                  <a:srgbClr val="000000"/>
                </a:solidFill>
                <a:latin typeface="Prestige Elite"/>
              </a:rPr>
              <a:t>rectangle. What is the width? </a:t>
            </a:r>
            <a:r>
              <a:rPr lang="en-US" sz="2000" b="1" noProof="1">
                <a:solidFill>
                  <a:srgbClr val="000000"/>
                </a:solidFill>
                <a:latin typeface="Officina Sans" charset="-128"/>
                <a:ea typeface="Officina Sans" charset="-128"/>
              </a:rPr>
              <a:t>10 [Enter]</a:t>
            </a:r>
          </a:p>
          <a:p>
            <a:pPr algn="l" rtl="0">
              <a:lnSpc>
                <a:spcPct val="80000"/>
              </a:lnSpc>
              <a:buFontTx/>
              <a:buNone/>
            </a:pPr>
            <a:r>
              <a:rPr lang="en-US" sz="2000" noProof="1">
                <a:solidFill>
                  <a:srgbClr val="000000"/>
                </a:solidFill>
                <a:latin typeface="Prestige Elite"/>
                <a:ea typeface="Officina Sans" charset="-128"/>
              </a:rPr>
              <a:t>What is the length?</a:t>
            </a:r>
            <a:r>
              <a:rPr lang="en-US" sz="2000" b="1" noProof="1">
                <a:solidFill>
                  <a:srgbClr val="000000"/>
                </a:solidFill>
                <a:latin typeface="Officina Sans" charset="-128"/>
                <a:ea typeface="Officina Sans" charset="-128"/>
              </a:rPr>
              <a:t> 5 [Enter]</a:t>
            </a:r>
          </a:p>
          <a:p>
            <a:pPr algn="l" rtl="0">
              <a:lnSpc>
                <a:spcPct val="80000"/>
              </a:lnSpc>
              <a:buFontTx/>
              <a:buNone/>
            </a:pPr>
            <a:r>
              <a:rPr lang="en-US" sz="2000" noProof="1">
                <a:solidFill>
                  <a:srgbClr val="000000"/>
                </a:solidFill>
                <a:latin typeface="Prestige Elite"/>
                <a:ea typeface="Officina Sans" charset="-128"/>
              </a:rPr>
              <a:t>Here is the rectangle's data:</a:t>
            </a:r>
          </a:p>
          <a:p>
            <a:pPr algn="l" rtl="0">
              <a:lnSpc>
                <a:spcPct val="80000"/>
              </a:lnSpc>
              <a:buFontTx/>
              <a:buNone/>
            </a:pPr>
            <a:r>
              <a:rPr lang="en-US" sz="2000" noProof="1">
                <a:solidFill>
                  <a:srgbClr val="000000"/>
                </a:solidFill>
                <a:latin typeface="Prestige Elite"/>
                <a:ea typeface="Officina Sans" charset="-128"/>
              </a:rPr>
              <a:t>width: 10</a:t>
            </a:r>
          </a:p>
          <a:p>
            <a:pPr algn="l" rtl="0">
              <a:lnSpc>
                <a:spcPct val="80000"/>
              </a:lnSpc>
              <a:buFontTx/>
              <a:buNone/>
            </a:pPr>
            <a:r>
              <a:rPr lang="en-US" sz="2000" noProof="1">
                <a:solidFill>
                  <a:srgbClr val="000000"/>
                </a:solidFill>
                <a:latin typeface="Prestige Elite"/>
                <a:ea typeface="Officina Sans" charset="-128"/>
              </a:rPr>
              <a:t>length: 5</a:t>
            </a:r>
            <a:endParaRPr lang="en-US" sz="2000" b="1" noProof="1">
              <a:solidFill>
                <a:srgbClr val="000000"/>
              </a:solidFill>
              <a:latin typeface="Prestige Elite"/>
              <a:ea typeface="Officina Sans" charset="-128"/>
            </a:endParaRPr>
          </a:p>
          <a:p>
            <a:pPr algn="l" rtl="0">
              <a:buFontTx/>
              <a:buNone/>
            </a:pPr>
            <a:r>
              <a:rPr lang="en-US" sz="2000" noProof="1">
                <a:solidFill>
                  <a:srgbClr val="000000"/>
                </a:solidFill>
                <a:latin typeface="Prestige Elite"/>
              </a:rPr>
              <a:t>area: 50	</a:t>
            </a:r>
          </a:p>
        </p:txBody>
      </p:sp>
      <p:sp>
        <p:nvSpPr>
          <p:cNvPr id="5" name="Slide Number Placeholder 4"/>
          <p:cNvSpPr>
            <a:spLocks noGrp="1"/>
          </p:cNvSpPr>
          <p:nvPr>
            <p:ph type="sldNum" sz="quarter" idx="10"/>
          </p:nvPr>
        </p:nvSpPr>
        <p:spPr>
          <a:xfrm>
            <a:off x="7239000" y="6400800"/>
            <a:ext cx="1905000" cy="457200"/>
          </a:xfrm>
        </p:spPr>
        <p:txBody>
          <a:bodyPr/>
          <a:lstStyle/>
          <a:p>
            <a:pPr rtl="0">
              <a:defRPr/>
            </a:pPr>
            <a:fld id="{1BF10772-0E04-4B31-B486-DE3ADA55173D}" type="slidenum">
              <a:rPr lang="en-US" smtClean="0"/>
              <a:pPr rtl="0">
                <a:defRPr/>
              </a:pPr>
              <a:t>26</a:t>
            </a:fld>
            <a:endParaRPr lang="en-US" dirty="0"/>
          </a:p>
        </p:txBody>
      </p:sp>
    </p:spTree>
    <p:extLst>
      <p:ext uri="{BB962C8B-B14F-4D97-AF65-F5344CB8AC3E}">
        <p14:creationId xmlns:p14="http://schemas.microsoft.com/office/powerpoint/2010/main" val="14777566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0" y="260648"/>
            <a:ext cx="8382000" cy="936104"/>
          </a:xfrm>
        </p:spPr>
        <p:txBody>
          <a:bodyPr>
            <a:normAutofit/>
          </a:bodyPr>
          <a:lstStyle/>
          <a:p>
            <a:pPr algn="ctr" rtl="0"/>
            <a:r>
              <a:rPr lang="en-GB" sz="3600" dirty="0">
                <a:effectLst>
                  <a:outerShdw blurRad="38100" dist="38100" dir="2700000" algn="tl">
                    <a:srgbClr val="C0C0C0"/>
                  </a:outerShdw>
                </a:effectLst>
                <a:latin typeface="Arial" charset="0"/>
                <a:ea typeface="宋体" charset="-122"/>
                <a:cs typeface="+mn-cs"/>
              </a:rPr>
              <a:t>Constructors Vs. Destructor</a:t>
            </a:r>
          </a:p>
        </p:txBody>
      </p:sp>
      <p:sp>
        <p:nvSpPr>
          <p:cNvPr id="8" name="Text Placeholder 7"/>
          <p:cNvSpPr>
            <a:spLocks noGrp="1"/>
          </p:cNvSpPr>
          <p:nvPr>
            <p:ph type="body" idx="1"/>
          </p:nvPr>
        </p:nvSpPr>
        <p:spPr>
          <a:xfrm>
            <a:off x="251520" y="1124744"/>
            <a:ext cx="4041648" cy="457200"/>
          </a:xfrm>
        </p:spPr>
        <p:txBody>
          <a:bodyPr/>
          <a:lstStyle/>
          <a:p>
            <a:pPr algn="l" rtl="0"/>
            <a:r>
              <a:rPr lang="en-GB" dirty="0" smtClean="0"/>
              <a:t>Constructor</a:t>
            </a:r>
            <a:endParaRPr lang="en-GB" dirty="0"/>
          </a:p>
        </p:txBody>
      </p:sp>
      <p:sp>
        <p:nvSpPr>
          <p:cNvPr id="9" name="Text Placeholder 8"/>
          <p:cNvSpPr>
            <a:spLocks noGrp="1"/>
          </p:cNvSpPr>
          <p:nvPr>
            <p:ph type="body" sz="half" idx="3"/>
          </p:nvPr>
        </p:nvSpPr>
        <p:spPr>
          <a:xfrm>
            <a:off x="4788024" y="1124744"/>
            <a:ext cx="4041775" cy="457200"/>
          </a:xfrm>
        </p:spPr>
        <p:txBody>
          <a:bodyPr/>
          <a:lstStyle/>
          <a:p>
            <a:pPr algn="l" rtl="0"/>
            <a:r>
              <a:rPr lang="en-GB" dirty="0" smtClean="0"/>
              <a:t>Destructor </a:t>
            </a:r>
            <a:endParaRPr lang="en-GB" dirty="0"/>
          </a:p>
        </p:txBody>
      </p:sp>
      <p:sp>
        <p:nvSpPr>
          <p:cNvPr id="6" name="Content Placeholder 5"/>
          <p:cNvSpPr>
            <a:spLocks noGrp="1"/>
          </p:cNvSpPr>
          <p:nvPr>
            <p:ph sz="quarter" idx="2"/>
          </p:nvPr>
        </p:nvSpPr>
        <p:spPr>
          <a:xfrm>
            <a:off x="323528" y="1772816"/>
            <a:ext cx="4023360" cy="3899824"/>
          </a:xfrm>
          <a:ln>
            <a:solidFill>
              <a:schemeClr val="accent1"/>
            </a:solidFill>
          </a:ln>
        </p:spPr>
        <p:txBody>
          <a:bodyPr>
            <a:normAutofit fontScale="85000" lnSpcReduction="10000"/>
          </a:bodyPr>
          <a:lstStyle/>
          <a:p>
            <a:pPr algn="l" rtl="0">
              <a:spcBef>
                <a:spcPts val="1125"/>
              </a:spcBef>
            </a:pPr>
            <a:r>
              <a:rPr lang="en-GB" dirty="0" smtClean="0">
                <a:solidFill>
                  <a:srgbClr val="000000"/>
                </a:solidFill>
              </a:rPr>
              <a:t>Constructors </a:t>
            </a:r>
            <a:r>
              <a:rPr lang="en-GB" b="1" dirty="0" smtClean="0">
                <a:solidFill>
                  <a:srgbClr val="000000"/>
                </a:solidFill>
              </a:rPr>
              <a:t>guarantee</a:t>
            </a:r>
            <a:r>
              <a:rPr lang="en-GB" dirty="0" smtClean="0">
                <a:solidFill>
                  <a:srgbClr val="000000"/>
                </a:solidFill>
              </a:rPr>
              <a:t> that the member </a:t>
            </a:r>
            <a:r>
              <a:rPr lang="en-GB" b="1" dirty="0" smtClean="0">
                <a:solidFill>
                  <a:srgbClr val="000000"/>
                </a:solidFill>
              </a:rPr>
              <a:t>variables </a:t>
            </a:r>
            <a:r>
              <a:rPr lang="en-GB" dirty="0" smtClean="0">
                <a:solidFill>
                  <a:srgbClr val="000000"/>
                </a:solidFill>
              </a:rPr>
              <a:t>are </a:t>
            </a:r>
            <a:r>
              <a:rPr lang="en-GB" b="1" dirty="0" smtClean="0">
                <a:solidFill>
                  <a:srgbClr val="000000"/>
                </a:solidFill>
              </a:rPr>
              <a:t>initialized</a:t>
            </a:r>
            <a:r>
              <a:rPr lang="en-GB" dirty="0" smtClean="0">
                <a:solidFill>
                  <a:srgbClr val="000000"/>
                </a:solidFill>
              </a:rPr>
              <a:t> </a:t>
            </a:r>
            <a:r>
              <a:rPr lang="en-GB" b="1" dirty="0" smtClean="0">
                <a:solidFill>
                  <a:srgbClr val="000000"/>
                </a:solidFill>
              </a:rPr>
              <a:t>when an object is declared</a:t>
            </a:r>
            <a:r>
              <a:rPr lang="en-GB" dirty="0" smtClean="0">
                <a:solidFill>
                  <a:srgbClr val="000000"/>
                </a:solidFill>
              </a:rPr>
              <a:t>.</a:t>
            </a:r>
          </a:p>
          <a:p>
            <a:pPr algn="l" rtl="0">
              <a:spcBef>
                <a:spcPts val="1125"/>
              </a:spcBef>
            </a:pPr>
            <a:r>
              <a:rPr lang="en-GB" dirty="0">
                <a:solidFill>
                  <a:srgbClr val="000000"/>
                </a:solidFill>
              </a:rPr>
              <a:t> Constructors automatically execute when a class object enters its scope</a:t>
            </a:r>
            <a:r>
              <a:rPr lang="en-GB" dirty="0" smtClean="0">
                <a:solidFill>
                  <a:srgbClr val="000000"/>
                </a:solidFill>
              </a:rPr>
              <a:t>.</a:t>
            </a:r>
          </a:p>
          <a:p>
            <a:pPr algn="l" rtl="0">
              <a:spcBef>
                <a:spcPts val="1125"/>
              </a:spcBef>
            </a:pPr>
            <a:r>
              <a:rPr lang="en-GB" dirty="0" smtClean="0">
                <a:solidFill>
                  <a:srgbClr val="000000"/>
                </a:solidFill>
              </a:rPr>
              <a:t> </a:t>
            </a:r>
            <a:r>
              <a:rPr lang="en-GB" dirty="0">
                <a:solidFill>
                  <a:srgbClr val="000000"/>
                </a:solidFill>
              </a:rPr>
              <a:t>The </a:t>
            </a:r>
            <a:r>
              <a:rPr lang="en-GB" b="1" dirty="0">
                <a:solidFill>
                  <a:srgbClr val="000000"/>
                </a:solidFill>
              </a:rPr>
              <a:t>name of a constructor </a:t>
            </a:r>
            <a:r>
              <a:rPr lang="en-GB" dirty="0">
                <a:solidFill>
                  <a:srgbClr val="000000"/>
                </a:solidFill>
              </a:rPr>
              <a:t>is </a:t>
            </a:r>
            <a:r>
              <a:rPr lang="en-GB" b="1" dirty="0">
                <a:solidFill>
                  <a:srgbClr val="000000"/>
                </a:solidFill>
              </a:rPr>
              <a:t>the same as the name of the class</a:t>
            </a:r>
            <a:r>
              <a:rPr lang="en-GB" dirty="0" smtClean="0">
                <a:solidFill>
                  <a:srgbClr val="000000"/>
                </a:solidFill>
              </a:rPr>
              <a:t>.</a:t>
            </a:r>
          </a:p>
          <a:p>
            <a:pPr algn="l" rtl="0">
              <a:spcBef>
                <a:spcPts val="1125"/>
              </a:spcBef>
            </a:pPr>
            <a:r>
              <a:rPr lang="en-GB" dirty="0" smtClean="0">
                <a:solidFill>
                  <a:srgbClr val="000000"/>
                </a:solidFill>
              </a:rPr>
              <a:t> </a:t>
            </a:r>
            <a:r>
              <a:rPr lang="en-GB" dirty="0">
                <a:solidFill>
                  <a:srgbClr val="FF0000"/>
                </a:solidFill>
              </a:rPr>
              <a:t>A class can </a:t>
            </a:r>
            <a:r>
              <a:rPr lang="en-GB" b="1" dirty="0">
                <a:solidFill>
                  <a:srgbClr val="FF0000"/>
                </a:solidFill>
              </a:rPr>
              <a:t>have more than one</a:t>
            </a:r>
            <a:r>
              <a:rPr lang="en-GB" dirty="0">
                <a:solidFill>
                  <a:srgbClr val="FF0000"/>
                </a:solidFill>
              </a:rPr>
              <a:t> constructor</a:t>
            </a:r>
            <a:r>
              <a:rPr lang="en-GB" dirty="0" smtClean="0">
                <a:solidFill>
                  <a:srgbClr val="FF0000"/>
                </a:solidFill>
              </a:rPr>
              <a:t>.</a:t>
            </a:r>
            <a:endParaRPr lang="en-GB" dirty="0">
              <a:solidFill>
                <a:srgbClr val="FF0000"/>
              </a:solidFill>
            </a:endParaRPr>
          </a:p>
          <a:p>
            <a:pPr algn="l" rtl="0">
              <a:spcBef>
                <a:spcPts val="1125"/>
              </a:spcBef>
            </a:pPr>
            <a:r>
              <a:rPr lang="en-GB" dirty="0">
                <a:solidFill>
                  <a:srgbClr val="000000"/>
                </a:solidFill>
              </a:rPr>
              <a:t> A constructor without parameters is called </a:t>
            </a:r>
            <a:r>
              <a:rPr lang="en-GB" b="1" dirty="0">
                <a:solidFill>
                  <a:srgbClr val="000000"/>
                </a:solidFill>
              </a:rPr>
              <a:t>the default constructor</a:t>
            </a:r>
            <a:r>
              <a:rPr lang="en-GB" dirty="0" smtClean="0">
                <a:solidFill>
                  <a:srgbClr val="000000"/>
                </a:solidFill>
              </a:rPr>
              <a:t>.</a:t>
            </a:r>
            <a:endParaRPr lang="en-GB" dirty="0">
              <a:solidFill>
                <a:srgbClr val="000000"/>
              </a:solidFill>
            </a:endParaRPr>
          </a:p>
        </p:txBody>
      </p:sp>
      <p:sp>
        <p:nvSpPr>
          <p:cNvPr id="10" name="Content Placeholder 9"/>
          <p:cNvSpPr>
            <a:spLocks noGrp="1"/>
          </p:cNvSpPr>
          <p:nvPr>
            <p:ph sz="quarter" idx="4"/>
          </p:nvPr>
        </p:nvSpPr>
        <p:spPr>
          <a:xfrm>
            <a:off x="4644008" y="1772816"/>
            <a:ext cx="4023360" cy="3899824"/>
          </a:xfrm>
          <a:ln>
            <a:solidFill>
              <a:schemeClr val="accent1"/>
            </a:solidFill>
          </a:ln>
        </p:spPr>
        <p:txBody>
          <a:bodyPr>
            <a:normAutofit lnSpcReduction="10000"/>
          </a:bodyPr>
          <a:lstStyle/>
          <a:p>
            <a:pPr algn="l" rtl="0">
              <a:spcBef>
                <a:spcPts val="1125"/>
              </a:spcBef>
            </a:pPr>
            <a:r>
              <a:rPr lang="en-GB" dirty="0">
                <a:solidFill>
                  <a:srgbClr val="000000"/>
                </a:solidFill>
              </a:rPr>
              <a:t> Destructor </a:t>
            </a:r>
            <a:r>
              <a:rPr lang="en-GB" b="1" dirty="0">
                <a:solidFill>
                  <a:srgbClr val="000000"/>
                </a:solidFill>
              </a:rPr>
              <a:t>automatically execute when a class object goes out of scope</a:t>
            </a:r>
            <a:r>
              <a:rPr lang="en-GB" b="1" dirty="0" smtClean="0">
                <a:solidFill>
                  <a:srgbClr val="000000"/>
                </a:solidFill>
              </a:rPr>
              <a:t>.</a:t>
            </a:r>
          </a:p>
          <a:p>
            <a:pPr algn="l" rtl="0">
              <a:spcBef>
                <a:spcPts val="1125"/>
              </a:spcBef>
            </a:pPr>
            <a:endParaRPr lang="en-GB" dirty="0" smtClean="0">
              <a:solidFill>
                <a:srgbClr val="000000"/>
              </a:solidFill>
            </a:endParaRPr>
          </a:p>
          <a:p>
            <a:pPr algn="l" rtl="0">
              <a:spcBef>
                <a:spcPts val="1125"/>
              </a:spcBef>
            </a:pPr>
            <a:r>
              <a:rPr lang="en-GB" dirty="0" smtClean="0">
                <a:solidFill>
                  <a:srgbClr val="000000"/>
                </a:solidFill>
              </a:rPr>
              <a:t>The </a:t>
            </a:r>
            <a:r>
              <a:rPr lang="en-GB" dirty="0">
                <a:solidFill>
                  <a:srgbClr val="000000"/>
                </a:solidFill>
              </a:rPr>
              <a:t>name of a destructor is the tilde (~), followed by the class name (no spaces in between</a:t>
            </a:r>
            <a:r>
              <a:rPr lang="en-GB" dirty="0" smtClean="0">
                <a:solidFill>
                  <a:srgbClr val="000000"/>
                </a:solidFill>
              </a:rPr>
              <a:t>).</a:t>
            </a:r>
          </a:p>
          <a:p>
            <a:pPr algn="l" rtl="0">
              <a:spcBef>
                <a:spcPts val="1125"/>
              </a:spcBef>
            </a:pPr>
            <a:r>
              <a:rPr lang="en-GB" dirty="0" smtClean="0">
                <a:solidFill>
                  <a:srgbClr val="FF0000"/>
                </a:solidFill>
              </a:rPr>
              <a:t> </a:t>
            </a:r>
            <a:r>
              <a:rPr lang="en-GB" dirty="0">
                <a:solidFill>
                  <a:srgbClr val="FF0000"/>
                </a:solidFill>
              </a:rPr>
              <a:t>A class </a:t>
            </a:r>
            <a:r>
              <a:rPr lang="en-GB" b="1" dirty="0">
                <a:solidFill>
                  <a:srgbClr val="FF0000"/>
                </a:solidFill>
              </a:rPr>
              <a:t>can have only one </a:t>
            </a:r>
            <a:r>
              <a:rPr lang="en-GB" b="1" dirty="0" smtClean="0">
                <a:solidFill>
                  <a:srgbClr val="FF0000"/>
                </a:solidFill>
              </a:rPr>
              <a:t>destructor.</a:t>
            </a:r>
          </a:p>
          <a:p>
            <a:pPr algn="l" rtl="0">
              <a:spcBef>
                <a:spcPts val="1125"/>
              </a:spcBef>
            </a:pPr>
            <a:r>
              <a:rPr lang="en-GB" dirty="0" smtClean="0">
                <a:solidFill>
                  <a:srgbClr val="000000"/>
                </a:solidFill>
              </a:rPr>
              <a:t>The </a:t>
            </a:r>
            <a:r>
              <a:rPr lang="en-GB" dirty="0">
                <a:solidFill>
                  <a:srgbClr val="000000"/>
                </a:solidFill>
              </a:rPr>
              <a:t>destructor has no parameters</a:t>
            </a:r>
            <a:r>
              <a:rPr lang="en-GB" dirty="0" smtClean="0">
                <a:solidFill>
                  <a:srgbClr val="000000"/>
                </a:solidFill>
              </a:rPr>
              <a:t>.</a:t>
            </a:r>
            <a:endParaRPr lang="en-GB" dirty="0">
              <a:solidFill>
                <a:srgbClr val="000000"/>
              </a:solidFill>
            </a:endParaRPr>
          </a:p>
        </p:txBody>
      </p:sp>
      <p:sp>
        <p:nvSpPr>
          <p:cNvPr id="11" name="Rectangle 10"/>
          <p:cNvSpPr/>
          <p:nvPr/>
        </p:nvSpPr>
        <p:spPr>
          <a:xfrm>
            <a:off x="539552" y="5727576"/>
            <a:ext cx="8208912" cy="1130424"/>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GB" b="1" dirty="0">
                <a:solidFill>
                  <a:srgbClr val="000000"/>
                </a:solidFill>
              </a:rPr>
              <a:t>Constructors and Destructor </a:t>
            </a:r>
            <a:r>
              <a:rPr lang="en-GB" dirty="0">
                <a:solidFill>
                  <a:srgbClr val="000000"/>
                </a:solidFill>
              </a:rPr>
              <a:t>are functions without any </a:t>
            </a:r>
            <a:r>
              <a:rPr lang="en-GB" dirty="0" smtClean="0">
                <a:solidFill>
                  <a:srgbClr val="000000"/>
                </a:solidFill>
              </a:rPr>
              <a:t>type.  As </a:t>
            </a:r>
            <a:r>
              <a:rPr lang="en-GB" dirty="0">
                <a:solidFill>
                  <a:srgbClr val="000000"/>
                </a:solidFill>
              </a:rPr>
              <a:t>a result, they cannot be called like other functions</a:t>
            </a:r>
            <a:r>
              <a:rPr lang="en-GB" dirty="0" smtClean="0">
                <a:solidFill>
                  <a:srgbClr val="000000"/>
                </a:solidFill>
              </a:rPr>
              <a:t>.</a:t>
            </a:r>
          </a:p>
          <a:p>
            <a:pPr algn="ctr"/>
            <a:r>
              <a:rPr lang="en-GB" b="1" i="1" dirty="0">
                <a:solidFill>
                  <a:schemeClr val="accent2">
                    <a:lumMod val="60000"/>
                    <a:lumOff val="40000"/>
                  </a:schemeClr>
                </a:solidFill>
              </a:rPr>
              <a:t>Note</a:t>
            </a:r>
            <a:r>
              <a:rPr lang="en-GB" dirty="0">
                <a:solidFill>
                  <a:schemeClr val="accent2">
                    <a:lumMod val="60000"/>
                    <a:lumOff val="40000"/>
                  </a:schemeClr>
                </a:solidFill>
              </a:rPr>
              <a:t> </a:t>
            </a:r>
            <a:r>
              <a:rPr lang="en-GB" dirty="0">
                <a:solidFill>
                  <a:srgbClr val="000000"/>
                </a:solidFill>
              </a:rPr>
              <a:t>: A function can return a value of type class</a:t>
            </a:r>
            <a:r>
              <a:rPr lang="en-GB" dirty="0" smtClean="0">
                <a:solidFill>
                  <a:srgbClr val="000000"/>
                </a:solidFill>
              </a:rPr>
              <a:t>.</a:t>
            </a:r>
            <a:endParaRPr lang="en-GB" dirty="0">
              <a:solidFill>
                <a:srgbClr val="000000"/>
              </a:solidFill>
            </a:endParaRPr>
          </a:p>
        </p:txBody>
      </p:sp>
    </p:spTree>
    <p:extLst>
      <p:ext uri="{BB962C8B-B14F-4D97-AF65-F5344CB8AC3E}">
        <p14:creationId xmlns:p14="http://schemas.microsoft.com/office/powerpoint/2010/main" val="202909347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Rot="1" noChangeArrowheads="1"/>
          </p:cNvSpPr>
          <p:nvPr>
            <p:ph type="title"/>
          </p:nvPr>
        </p:nvSpPr>
        <p:spPr>
          <a:xfrm>
            <a:off x="539552" y="620688"/>
            <a:ext cx="8229600" cy="1066800"/>
          </a:xfrm>
        </p:spPr>
        <p:txBody>
          <a:bodyPr>
            <a:normAutofit/>
          </a:bodyPr>
          <a:lstStyle/>
          <a:p>
            <a:pPr algn="ctr" rtl="0"/>
            <a:r>
              <a:rPr lang="en-US" sz="3600" dirty="0">
                <a:effectLst>
                  <a:outerShdw blurRad="38100" dist="38100" dir="2700000" algn="tl">
                    <a:srgbClr val="C0C0C0"/>
                  </a:outerShdw>
                </a:effectLst>
                <a:latin typeface="Arial" charset="0"/>
                <a:ea typeface="宋体" charset="-122"/>
                <a:cs typeface="+mn-cs"/>
              </a:rPr>
              <a:t>Constructors</a:t>
            </a:r>
          </a:p>
        </p:txBody>
      </p:sp>
      <p:sp>
        <p:nvSpPr>
          <p:cNvPr id="11267" name="Rectangle 3"/>
          <p:cNvSpPr>
            <a:spLocks noGrp="1" noRot="1" noChangeArrowheads="1"/>
          </p:cNvSpPr>
          <p:nvPr>
            <p:ph idx="1"/>
          </p:nvPr>
        </p:nvSpPr>
        <p:spPr/>
        <p:txBody>
          <a:bodyPr>
            <a:normAutofit/>
          </a:bodyPr>
          <a:lstStyle/>
          <a:p>
            <a:pPr algn="l" rtl="0">
              <a:lnSpc>
                <a:spcPct val="90000"/>
              </a:lnSpc>
            </a:pPr>
            <a:r>
              <a:rPr lang="en-US" dirty="0" smtClean="0">
                <a:solidFill>
                  <a:srgbClr val="0070C0"/>
                </a:solidFill>
                <a:cs typeface="Arial" pitchFamily="34" charset="0"/>
              </a:rPr>
              <a:t>Constructor:</a:t>
            </a:r>
          </a:p>
          <a:p>
            <a:pPr lvl="1" algn="l" rtl="0">
              <a:lnSpc>
                <a:spcPct val="90000"/>
              </a:lnSpc>
            </a:pPr>
            <a:r>
              <a:rPr lang="en-US" dirty="0" smtClean="0">
                <a:cs typeface="Times New Roman" pitchFamily="18" charset="0"/>
              </a:rPr>
              <a:t>Special Member Functions</a:t>
            </a:r>
            <a:endParaRPr lang="en-US" dirty="0" smtClean="0">
              <a:solidFill>
                <a:srgbClr val="0070C0"/>
              </a:solidFill>
              <a:cs typeface="Arial" pitchFamily="34" charset="0"/>
            </a:endParaRPr>
          </a:p>
          <a:p>
            <a:pPr lvl="1" algn="l" rtl="0">
              <a:lnSpc>
                <a:spcPct val="90000"/>
              </a:lnSpc>
            </a:pPr>
            <a:r>
              <a:rPr lang="en-US" dirty="0" smtClean="0">
                <a:cs typeface="Arial" pitchFamily="34" charset="0"/>
              </a:rPr>
              <a:t>Public function member</a:t>
            </a:r>
          </a:p>
          <a:p>
            <a:pPr lvl="1" algn="l" rtl="0">
              <a:lnSpc>
                <a:spcPct val="90000"/>
              </a:lnSpc>
            </a:pPr>
            <a:r>
              <a:rPr lang="en-US" dirty="0" smtClean="0">
                <a:cs typeface="Arial" pitchFamily="34" charset="0"/>
              </a:rPr>
              <a:t>called when a new object is created (instantiated).</a:t>
            </a:r>
          </a:p>
          <a:p>
            <a:pPr lvl="1" algn="l" rtl="0">
              <a:lnSpc>
                <a:spcPct val="90000"/>
              </a:lnSpc>
            </a:pPr>
            <a:r>
              <a:rPr lang="en-US" dirty="0" smtClean="0">
                <a:cs typeface="Arial" pitchFamily="34" charset="0"/>
              </a:rPr>
              <a:t>Initialize data members.</a:t>
            </a:r>
          </a:p>
          <a:p>
            <a:pPr lvl="1" algn="l" rtl="0">
              <a:lnSpc>
                <a:spcPct val="90000"/>
              </a:lnSpc>
            </a:pPr>
            <a:r>
              <a:rPr lang="en-US" dirty="0" smtClean="0">
                <a:cs typeface="Arial" pitchFamily="34" charset="0"/>
              </a:rPr>
              <a:t>Same name as class</a:t>
            </a:r>
          </a:p>
          <a:p>
            <a:pPr lvl="1" algn="l" rtl="0">
              <a:lnSpc>
                <a:spcPct val="90000"/>
              </a:lnSpc>
            </a:pPr>
            <a:r>
              <a:rPr lang="en-US" dirty="0" smtClean="0">
                <a:cs typeface="Arial" pitchFamily="34" charset="0"/>
              </a:rPr>
              <a:t>No return type</a:t>
            </a:r>
          </a:p>
          <a:p>
            <a:pPr lvl="1" algn="l" rtl="0">
              <a:lnSpc>
                <a:spcPct val="90000"/>
              </a:lnSpc>
            </a:pPr>
            <a:r>
              <a:rPr lang="en-US" dirty="0" smtClean="0">
                <a:cs typeface="Arial" pitchFamily="34" charset="0"/>
              </a:rPr>
              <a:t>Several constructors</a:t>
            </a:r>
          </a:p>
          <a:p>
            <a:pPr lvl="2" algn="l" rtl="0">
              <a:lnSpc>
                <a:spcPct val="90000"/>
              </a:lnSpc>
            </a:pPr>
            <a:r>
              <a:rPr lang="en-US" dirty="0" smtClean="0">
                <a:cs typeface="Arial" pitchFamily="34" charset="0"/>
              </a:rPr>
              <a:t>Function overloading</a:t>
            </a:r>
          </a:p>
          <a:p>
            <a:pPr lvl="2">
              <a:lnSpc>
                <a:spcPct val="90000"/>
              </a:lnSpc>
            </a:pPr>
            <a:endParaRPr lang="en-US" dirty="0" smtClean="0">
              <a:cs typeface="Arial" pitchFamily="34" charset="0"/>
            </a:endParaRPr>
          </a:p>
          <a:p>
            <a:pPr lvl="1" algn="l" rtl="0">
              <a:lnSpc>
                <a:spcPct val="90000"/>
              </a:lnSpc>
            </a:pPr>
            <a:endParaRPr lang="en-US" dirty="0" smtClean="0">
              <a:cs typeface="Arial" pitchFamily="34" charset="0"/>
            </a:endParaRPr>
          </a:p>
          <a:p>
            <a:pPr algn="l" rtl="0">
              <a:lnSpc>
                <a:spcPct val="90000"/>
              </a:lnSpc>
            </a:pPr>
            <a:endParaRPr lang="en-US" dirty="0" smtClean="0">
              <a:cs typeface="Arial" pitchFamily="34" charset="0"/>
            </a:endParaRPr>
          </a:p>
        </p:txBody>
      </p:sp>
      <p:sp>
        <p:nvSpPr>
          <p:cNvPr id="4" name="Slide Number Placeholder 3"/>
          <p:cNvSpPr>
            <a:spLocks noGrp="1"/>
          </p:cNvSpPr>
          <p:nvPr>
            <p:ph type="sldNum" sz="quarter" idx="10"/>
          </p:nvPr>
        </p:nvSpPr>
        <p:spPr>
          <a:xfrm>
            <a:off x="7239000" y="6400800"/>
            <a:ext cx="1905000" cy="457200"/>
          </a:xfrm>
        </p:spPr>
        <p:txBody>
          <a:bodyPr/>
          <a:lstStyle/>
          <a:p>
            <a:fld id="{B52165E3-6492-40B0-979D-A159B9F0A721}" type="slidenum">
              <a:rPr lang="ar-SA" smtClean="0"/>
              <a:pPr/>
              <a:t>28</a:t>
            </a:fld>
            <a:endParaRPr lang="ar-SA" dirty="0"/>
          </a:p>
        </p:txBody>
      </p:sp>
    </p:spTree>
    <p:extLst>
      <p:ext uri="{BB962C8B-B14F-4D97-AF65-F5344CB8AC3E}">
        <p14:creationId xmlns:p14="http://schemas.microsoft.com/office/powerpoint/2010/main" val="350998354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685800" y="609600"/>
            <a:ext cx="7772400" cy="533400"/>
          </a:xfrm>
        </p:spPr>
        <p:txBody>
          <a:bodyPr>
            <a:normAutofit fontScale="90000"/>
          </a:bodyPr>
          <a:lstStyle/>
          <a:p>
            <a:pPr algn="ctr" rtl="0"/>
            <a:r>
              <a:rPr lang="en-US" dirty="0">
                <a:effectLst>
                  <a:outerShdw blurRad="38100" dist="38100" dir="2700000" algn="tl">
                    <a:srgbClr val="C0C0C0"/>
                  </a:outerShdw>
                </a:effectLst>
                <a:latin typeface="Arial" charset="0"/>
                <a:ea typeface="宋体" charset="-122"/>
                <a:cs typeface="+mn-cs"/>
              </a:rPr>
              <a:t>Example</a:t>
            </a:r>
            <a:r>
              <a:rPr lang="en-US" dirty="0" smtClean="0">
                <a:solidFill>
                  <a:schemeClr val="tx1"/>
                </a:solidFill>
              </a:rPr>
              <a:t> </a:t>
            </a:r>
            <a:endParaRPr lang="en-US" dirty="0">
              <a:solidFill>
                <a:schemeClr val="tx1"/>
              </a:solidFill>
            </a:endParaRPr>
          </a:p>
        </p:txBody>
      </p:sp>
      <p:sp>
        <p:nvSpPr>
          <p:cNvPr id="37891" name="Rectangle 3"/>
          <p:cNvSpPr>
            <a:spLocks noGrp="1" noChangeArrowheads="1"/>
          </p:cNvSpPr>
          <p:nvPr>
            <p:ph idx="1"/>
          </p:nvPr>
        </p:nvSpPr>
        <p:spPr>
          <a:xfrm>
            <a:off x="539552" y="1844824"/>
            <a:ext cx="7924800" cy="4267200"/>
          </a:xfrm>
        </p:spPr>
        <p:txBody>
          <a:bodyPr>
            <a:normAutofit lnSpcReduction="10000"/>
          </a:bodyPr>
          <a:lstStyle/>
          <a:p>
            <a:pPr algn="l" rtl="0">
              <a:lnSpc>
                <a:spcPct val="80000"/>
              </a:lnSpc>
              <a:buFontTx/>
              <a:buNone/>
            </a:pPr>
            <a:r>
              <a:rPr lang="en-US" sz="1800" noProof="1" smtClean="0">
                <a:solidFill>
                  <a:srgbClr val="000000"/>
                </a:solidFill>
                <a:latin typeface="Prestige Elite"/>
              </a:rPr>
              <a:t>#</a:t>
            </a:r>
            <a:r>
              <a:rPr lang="en-US" sz="1800" noProof="1">
                <a:solidFill>
                  <a:srgbClr val="000000"/>
                </a:solidFill>
                <a:latin typeface="Prestige Elite"/>
              </a:rPr>
              <a:t>include &lt;</a:t>
            </a:r>
            <a:r>
              <a:rPr lang="en-US" sz="1800" noProof="1" smtClean="0">
                <a:solidFill>
                  <a:srgbClr val="000000"/>
                </a:solidFill>
                <a:latin typeface="Prestige Elite"/>
              </a:rPr>
              <a:t>iostream&gt;</a:t>
            </a:r>
            <a:endParaRPr lang="en-US" sz="1800" noProof="1">
              <a:solidFill>
                <a:srgbClr val="000000"/>
              </a:solidFill>
              <a:latin typeface="Prestige Elite"/>
            </a:endParaRPr>
          </a:p>
          <a:p>
            <a:pPr algn="l" rtl="0">
              <a:lnSpc>
                <a:spcPct val="80000"/>
              </a:lnSpc>
              <a:buFontTx/>
              <a:buNone/>
            </a:pPr>
            <a:r>
              <a:rPr lang="en-US" sz="1800" noProof="1" smtClean="0">
                <a:solidFill>
                  <a:srgbClr val="000000"/>
                </a:solidFill>
                <a:latin typeface="Prestige Elite"/>
              </a:rPr>
              <a:t>class </a:t>
            </a:r>
            <a:r>
              <a:rPr lang="en-US" sz="1800" noProof="1">
                <a:solidFill>
                  <a:srgbClr val="000000"/>
                </a:solidFill>
                <a:latin typeface="Prestige Elite"/>
              </a:rPr>
              <a:t>Rectangle</a:t>
            </a:r>
          </a:p>
          <a:p>
            <a:pPr algn="l" rtl="0">
              <a:lnSpc>
                <a:spcPct val="80000"/>
              </a:lnSpc>
              <a:buFontTx/>
              <a:buNone/>
            </a:pPr>
            <a:r>
              <a:rPr lang="en-US" sz="1800" noProof="1">
                <a:solidFill>
                  <a:srgbClr val="000000"/>
                </a:solidFill>
                <a:latin typeface="Prestige Elite"/>
              </a:rPr>
              <a:t>{</a:t>
            </a:r>
          </a:p>
          <a:p>
            <a:pPr algn="l" rtl="0">
              <a:lnSpc>
                <a:spcPct val="80000"/>
              </a:lnSpc>
              <a:buFontTx/>
              <a:buNone/>
            </a:pPr>
            <a:r>
              <a:rPr lang="en-US" sz="1800" noProof="1">
                <a:solidFill>
                  <a:srgbClr val="000000"/>
                </a:solidFill>
                <a:latin typeface="Prestige Elite"/>
              </a:rPr>
              <a:t>	private:</a:t>
            </a:r>
          </a:p>
          <a:p>
            <a:pPr algn="l" rtl="0">
              <a:lnSpc>
                <a:spcPct val="80000"/>
              </a:lnSpc>
              <a:buFontTx/>
              <a:buNone/>
            </a:pPr>
            <a:r>
              <a:rPr lang="en-US" sz="1800" noProof="1">
                <a:solidFill>
                  <a:srgbClr val="000000"/>
                </a:solidFill>
                <a:latin typeface="Prestige Elite"/>
              </a:rPr>
              <a:t>		float width;</a:t>
            </a:r>
          </a:p>
          <a:p>
            <a:pPr algn="l" rtl="0">
              <a:lnSpc>
                <a:spcPct val="80000"/>
              </a:lnSpc>
              <a:buFontTx/>
              <a:buNone/>
            </a:pPr>
            <a:r>
              <a:rPr lang="en-US" sz="1800" noProof="1">
                <a:solidFill>
                  <a:srgbClr val="000000"/>
                </a:solidFill>
                <a:latin typeface="Prestige Elite"/>
              </a:rPr>
              <a:t>		float length;</a:t>
            </a:r>
          </a:p>
          <a:p>
            <a:pPr algn="l" rtl="0">
              <a:lnSpc>
                <a:spcPct val="80000"/>
              </a:lnSpc>
              <a:buFontTx/>
              <a:buNone/>
            </a:pPr>
            <a:r>
              <a:rPr lang="en-US" sz="1800" noProof="1">
                <a:solidFill>
                  <a:srgbClr val="000000"/>
                </a:solidFill>
                <a:latin typeface="Prestige Elite"/>
              </a:rPr>
              <a:t>	</a:t>
            </a:r>
            <a:endParaRPr lang="en-US" sz="1800" noProof="1" smtClean="0">
              <a:solidFill>
                <a:srgbClr val="000000"/>
              </a:solidFill>
              <a:latin typeface="Prestige Elite"/>
            </a:endParaRPr>
          </a:p>
          <a:p>
            <a:pPr algn="l" rtl="0">
              <a:lnSpc>
                <a:spcPct val="80000"/>
              </a:lnSpc>
              <a:buFontTx/>
              <a:buNone/>
            </a:pPr>
            <a:r>
              <a:rPr lang="en-US" sz="1800" noProof="1" smtClean="0">
                <a:solidFill>
                  <a:srgbClr val="000000"/>
                </a:solidFill>
                <a:latin typeface="Prestige Elite"/>
              </a:rPr>
              <a:t>	public:</a:t>
            </a:r>
          </a:p>
          <a:p>
            <a:pPr algn="l" rtl="0">
              <a:lnSpc>
                <a:spcPct val="80000"/>
              </a:lnSpc>
              <a:buFontTx/>
              <a:buNone/>
            </a:pPr>
            <a:r>
              <a:rPr lang="en-US" sz="1800" noProof="1" smtClean="0">
                <a:solidFill>
                  <a:srgbClr val="000000"/>
                </a:solidFill>
                <a:latin typeface="Prestige Elite"/>
              </a:rPr>
              <a:t>		</a:t>
            </a:r>
            <a:r>
              <a:rPr lang="en-US" sz="1800" noProof="1" smtClean="0">
                <a:solidFill>
                  <a:srgbClr val="0070C0"/>
                </a:solidFill>
                <a:latin typeface="Prestige Elite"/>
              </a:rPr>
              <a:t>Rectangle();</a:t>
            </a:r>
          </a:p>
          <a:p>
            <a:pPr algn="l" rtl="0">
              <a:lnSpc>
                <a:spcPct val="80000"/>
              </a:lnSpc>
              <a:buFontTx/>
              <a:buNone/>
            </a:pPr>
            <a:r>
              <a:rPr lang="en-US" sz="1800" noProof="1" smtClean="0">
                <a:solidFill>
                  <a:srgbClr val="0070C0"/>
                </a:solidFill>
                <a:latin typeface="Prestige Elite"/>
              </a:rPr>
              <a:t>		Rectangle(float , float);</a:t>
            </a:r>
            <a:endParaRPr lang="en-US" sz="1800" noProof="1" smtClean="0">
              <a:solidFill>
                <a:srgbClr val="00B050"/>
              </a:solidFill>
              <a:latin typeface="Prestige Elite"/>
            </a:endParaRPr>
          </a:p>
          <a:p>
            <a:pPr algn="l" rtl="0">
              <a:lnSpc>
                <a:spcPct val="80000"/>
              </a:lnSpc>
              <a:buFontTx/>
              <a:buNone/>
            </a:pPr>
            <a:r>
              <a:rPr lang="en-US" sz="1800" noProof="1">
                <a:solidFill>
                  <a:srgbClr val="000000"/>
                </a:solidFill>
                <a:latin typeface="Prestige Elite"/>
              </a:rPr>
              <a:t>		</a:t>
            </a:r>
            <a:r>
              <a:rPr lang="en-US" sz="1800" noProof="1">
                <a:latin typeface="Prestige Elite"/>
              </a:rPr>
              <a:t>void </a:t>
            </a:r>
            <a:r>
              <a:rPr lang="en-US" sz="1800" noProof="1" smtClean="0">
                <a:latin typeface="Prestige Elite"/>
              </a:rPr>
              <a:t>setWidth(float);</a:t>
            </a:r>
          </a:p>
          <a:p>
            <a:pPr algn="l" rtl="0">
              <a:lnSpc>
                <a:spcPct val="80000"/>
              </a:lnSpc>
              <a:buFontTx/>
              <a:buNone/>
            </a:pPr>
            <a:r>
              <a:rPr lang="en-US" sz="1800" noProof="1" smtClean="0">
                <a:latin typeface="Prestige Elite"/>
              </a:rPr>
              <a:t>		void setLength(float);</a:t>
            </a:r>
            <a:endParaRPr lang="en-US" sz="1800" noProof="1">
              <a:latin typeface="Prestige Elite"/>
            </a:endParaRPr>
          </a:p>
          <a:p>
            <a:pPr algn="l" rtl="0">
              <a:lnSpc>
                <a:spcPct val="80000"/>
              </a:lnSpc>
              <a:buFontTx/>
              <a:buNone/>
            </a:pPr>
            <a:r>
              <a:rPr lang="en-US" sz="1800" noProof="1">
                <a:latin typeface="Prestige Elite"/>
              </a:rPr>
              <a:t>		</a:t>
            </a:r>
            <a:r>
              <a:rPr lang="en-US" sz="1800" noProof="1" smtClean="0">
                <a:latin typeface="Prestige Elite"/>
              </a:rPr>
              <a:t> float </a:t>
            </a:r>
            <a:r>
              <a:rPr lang="en-US" sz="1800" noProof="1">
                <a:latin typeface="Prestige Elite"/>
              </a:rPr>
              <a:t>calcArea(void);</a:t>
            </a:r>
          </a:p>
          <a:p>
            <a:pPr algn="l" rtl="0">
              <a:lnSpc>
                <a:spcPct val="80000"/>
              </a:lnSpc>
              <a:buFontTx/>
              <a:buNone/>
            </a:pPr>
            <a:r>
              <a:rPr lang="en-US" sz="1800" noProof="1">
                <a:latin typeface="Prestige Elite"/>
              </a:rPr>
              <a:t>		float getWidth(void);</a:t>
            </a:r>
          </a:p>
          <a:p>
            <a:pPr algn="l" rtl="0">
              <a:lnSpc>
                <a:spcPct val="80000"/>
              </a:lnSpc>
              <a:buFontTx/>
              <a:buNone/>
            </a:pPr>
            <a:r>
              <a:rPr lang="en-US" sz="1800" noProof="1">
                <a:latin typeface="Prestige Elite"/>
              </a:rPr>
              <a:t>		float getLength(void);</a:t>
            </a:r>
          </a:p>
          <a:p>
            <a:pPr algn="l" rtl="0">
              <a:lnSpc>
                <a:spcPct val="80000"/>
              </a:lnSpc>
              <a:buFontTx/>
              <a:buNone/>
            </a:pPr>
            <a:r>
              <a:rPr lang="en-US" sz="1800" noProof="1">
                <a:latin typeface="Prestige Elite"/>
              </a:rPr>
              <a:t>		</a:t>
            </a:r>
          </a:p>
          <a:p>
            <a:pPr algn="l" rtl="0">
              <a:lnSpc>
                <a:spcPct val="80000"/>
              </a:lnSpc>
              <a:buFontTx/>
              <a:buNone/>
            </a:pPr>
            <a:r>
              <a:rPr lang="en-US" sz="1800" noProof="1">
                <a:solidFill>
                  <a:srgbClr val="000000"/>
                </a:solidFill>
                <a:latin typeface="Prestige Elite"/>
              </a:rPr>
              <a:t>};</a:t>
            </a:r>
          </a:p>
        </p:txBody>
      </p:sp>
      <p:sp>
        <p:nvSpPr>
          <p:cNvPr id="9" name="Slide Number Placeholder 8"/>
          <p:cNvSpPr>
            <a:spLocks noGrp="1"/>
          </p:cNvSpPr>
          <p:nvPr>
            <p:ph type="sldNum" sz="quarter" idx="10"/>
          </p:nvPr>
        </p:nvSpPr>
        <p:spPr>
          <a:xfrm>
            <a:off x="7239000" y="6400800"/>
            <a:ext cx="1905000" cy="457200"/>
          </a:xfrm>
        </p:spPr>
        <p:txBody>
          <a:bodyPr/>
          <a:lstStyle/>
          <a:p>
            <a:pPr algn="r">
              <a:defRPr/>
            </a:pPr>
            <a:fld id="{1BF10772-0E04-4B31-B486-DE3ADA55173D}" type="slidenum">
              <a:rPr lang="en-US" smtClean="0"/>
              <a:pPr algn="r">
                <a:defRPr/>
              </a:pPr>
              <a:t>29</a:t>
            </a:fld>
            <a:endParaRPr lang="en-US" dirty="0"/>
          </a:p>
        </p:txBody>
      </p:sp>
      <p:sp>
        <p:nvSpPr>
          <p:cNvPr id="10" name="Line 7"/>
          <p:cNvSpPr>
            <a:spLocks noChangeShapeType="1"/>
          </p:cNvSpPr>
          <p:nvPr/>
        </p:nvSpPr>
        <p:spPr bwMode="auto">
          <a:xfrm flipV="1">
            <a:off x="2819400" y="2971800"/>
            <a:ext cx="3124200" cy="914400"/>
          </a:xfrm>
          <a:prstGeom prst="line">
            <a:avLst/>
          </a:prstGeom>
          <a:ln>
            <a:headEnd/>
            <a:tailEnd type="triangle" w="med" len="med"/>
          </a:ln>
        </p:spPr>
        <p:style>
          <a:lnRef idx="2">
            <a:schemeClr val="accent1"/>
          </a:lnRef>
          <a:fillRef idx="1">
            <a:schemeClr val="lt1"/>
          </a:fillRef>
          <a:effectRef idx="0">
            <a:schemeClr val="accent1"/>
          </a:effectRef>
          <a:fontRef idx="minor">
            <a:schemeClr val="dk1"/>
          </a:fontRef>
        </p:style>
        <p:txBody>
          <a:bodyPr/>
          <a:lstStyle/>
          <a:p>
            <a:endParaRPr lang="ar-SA"/>
          </a:p>
        </p:txBody>
      </p:sp>
      <p:sp>
        <p:nvSpPr>
          <p:cNvPr id="11" name="Line 8"/>
          <p:cNvSpPr>
            <a:spLocks noChangeShapeType="1"/>
          </p:cNvSpPr>
          <p:nvPr/>
        </p:nvSpPr>
        <p:spPr bwMode="auto">
          <a:xfrm flipV="1">
            <a:off x="3276600" y="3505200"/>
            <a:ext cx="2667000" cy="685800"/>
          </a:xfrm>
          <a:prstGeom prst="line">
            <a:avLst/>
          </a:prstGeom>
          <a:ln>
            <a:headEnd/>
            <a:tailEnd type="triangle" w="med" len="med"/>
          </a:ln>
        </p:spPr>
        <p:style>
          <a:lnRef idx="2">
            <a:schemeClr val="accent1"/>
          </a:lnRef>
          <a:fillRef idx="1">
            <a:schemeClr val="lt1"/>
          </a:fillRef>
          <a:effectRef idx="0">
            <a:schemeClr val="accent1"/>
          </a:effectRef>
          <a:fontRef idx="minor">
            <a:schemeClr val="dk1"/>
          </a:fontRef>
        </p:style>
        <p:txBody>
          <a:bodyPr/>
          <a:lstStyle/>
          <a:p>
            <a:endParaRPr lang="ar-SA"/>
          </a:p>
        </p:txBody>
      </p:sp>
      <p:sp>
        <p:nvSpPr>
          <p:cNvPr id="12" name="Text Box 9"/>
          <p:cNvSpPr txBox="1">
            <a:spLocks noChangeArrowheads="1"/>
          </p:cNvSpPr>
          <p:nvPr/>
        </p:nvSpPr>
        <p:spPr bwMode="auto">
          <a:xfrm>
            <a:off x="6019800" y="2438400"/>
            <a:ext cx="2530475" cy="641350"/>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a:spAutoFit/>
          </a:bodyPr>
          <a:lstStyle/>
          <a:p>
            <a:pPr algn="l" rtl="0"/>
            <a:r>
              <a:rPr lang="en-US" dirty="0"/>
              <a:t>Constructor with no argument</a:t>
            </a:r>
          </a:p>
        </p:txBody>
      </p:sp>
      <p:sp>
        <p:nvSpPr>
          <p:cNvPr id="13" name="Text Box 10"/>
          <p:cNvSpPr txBox="1">
            <a:spLocks noChangeArrowheads="1"/>
          </p:cNvSpPr>
          <p:nvPr/>
        </p:nvSpPr>
        <p:spPr bwMode="auto">
          <a:xfrm>
            <a:off x="6019800" y="3352800"/>
            <a:ext cx="2530475" cy="641350"/>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a:spAutoFit/>
          </a:bodyPr>
          <a:lstStyle/>
          <a:p>
            <a:pPr algn="l" rtl="0"/>
            <a:r>
              <a:rPr lang="en-US" dirty="0"/>
              <a:t>Constructor with </a:t>
            </a:r>
            <a:r>
              <a:rPr lang="en-US" dirty="0" smtClean="0"/>
              <a:t>two arguments</a:t>
            </a:r>
            <a:endParaRPr lang="en-US" dirty="0"/>
          </a:p>
        </p:txBody>
      </p:sp>
    </p:spTree>
    <p:extLst>
      <p:ext uri="{BB962C8B-B14F-4D97-AF65-F5344CB8AC3E}">
        <p14:creationId xmlns:p14="http://schemas.microsoft.com/office/powerpoint/2010/main" val="175074797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2"/>
          <p:cNvSpPr>
            <a:spLocks noGrp="1" noChangeArrowheads="1"/>
          </p:cNvSpPr>
          <p:nvPr>
            <p:ph type="title"/>
          </p:nvPr>
        </p:nvSpPr>
        <p:spPr>
          <a:xfrm>
            <a:off x="0" y="620688"/>
            <a:ext cx="9144000" cy="1222375"/>
          </a:xfrm>
          <a:noFill/>
        </p:spPr>
        <p:txBody>
          <a:bodyPr lIns="92075" tIns="46038" rIns="92075" bIns="46038" anchor="b">
            <a:normAutofit/>
          </a:bodyPr>
          <a:lstStyle/>
          <a:p>
            <a:pPr algn="ctr" rtl="0" eaLnBrk="1" hangingPunct="1"/>
            <a:r>
              <a:rPr lang="en-US" altLang="zh-CN" sz="3600" dirty="0">
                <a:effectLst>
                  <a:outerShdw blurRad="38100" dist="38100" dir="2700000" algn="tl">
                    <a:srgbClr val="C0C0C0"/>
                  </a:outerShdw>
                </a:effectLst>
                <a:latin typeface="Arial" charset="0"/>
                <a:ea typeface="宋体" charset="-122"/>
                <a:cs typeface="+mn-cs"/>
              </a:rPr>
              <a:t>Object-Oriented Programming Language Features</a:t>
            </a:r>
          </a:p>
        </p:txBody>
      </p:sp>
      <p:sp>
        <p:nvSpPr>
          <p:cNvPr id="3076" name="Rectangle 3"/>
          <p:cNvSpPr>
            <a:spLocks noGrp="1" noChangeArrowheads="1"/>
          </p:cNvSpPr>
          <p:nvPr>
            <p:ph idx="1"/>
          </p:nvPr>
        </p:nvSpPr>
        <p:spPr>
          <a:xfrm>
            <a:off x="407988" y="1828800"/>
            <a:ext cx="8126412" cy="3429000"/>
          </a:xfrm>
          <a:noFill/>
        </p:spPr>
        <p:txBody>
          <a:bodyPr lIns="92075" tIns="46038" rIns="92075" bIns="46038">
            <a:normAutofit fontScale="92500" lnSpcReduction="20000"/>
          </a:bodyPr>
          <a:lstStyle/>
          <a:p>
            <a:pPr algn="l" rtl="0" eaLnBrk="1" hangingPunct="1">
              <a:buFontTx/>
              <a:buNone/>
            </a:pPr>
            <a:endParaRPr lang="en-US" altLang="zh-CN" sz="2800" b="1" dirty="0" smtClean="0">
              <a:ea typeface="SimSun" pitchFamily="2" charset="-122"/>
            </a:endParaRPr>
          </a:p>
          <a:p>
            <a:pPr algn="l" rtl="0" eaLnBrk="1" hangingPunct="1">
              <a:buFontTx/>
              <a:buNone/>
            </a:pPr>
            <a:r>
              <a:rPr lang="en-US" altLang="zh-CN" sz="2800" b="1" dirty="0" smtClean="0">
                <a:ea typeface="SimSun" pitchFamily="2" charset="-122"/>
              </a:rPr>
              <a:t>	1.  Data abstraction</a:t>
            </a:r>
          </a:p>
          <a:p>
            <a:pPr algn="l" rtl="0" eaLnBrk="1" hangingPunct="1">
              <a:buFontTx/>
              <a:buNone/>
            </a:pPr>
            <a:endParaRPr lang="en-US" altLang="zh-CN" sz="2800" b="1" dirty="0" smtClean="0">
              <a:ea typeface="SimSun" pitchFamily="2" charset="-122"/>
            </a:endParaRPr>
          </a:p>
          <a:p>
            <a:pPr algn="l" rtl="0" eaLnBrk="1" hangingPunct="1">
              <a:buFontTx/>
              <a:buNone/>
            </a:pPr>
            <a:r>
              <a:rPr lang="en-US" altLang="zh-CN" sz="2800" b="1" dirty="0" smtClean="0">
                <a:ea typeface="SimSun" pitchFamily="2" charset="-122"/>
              </a:rPr>
              <a:t>	2.  Inheritance of properties</a:t>
            </a:r>
          </a:p>
          <a:p>
            <a:pPr algn="l" rtl="0" eaLnBrk="1" hangingPunct="1">
              <a:buFontTx/>
              <a:buNone/>
            </a:pPr>
            <a:r>
              <a:rPr lang="en-US" altLang="zh-CN" sz="2800" b="1" dirty="0" smtClean="0">
                <a:ea typeface="SimSun" pitchFamily="2" charset="-122"/>
              </a:rPr>
              <a:t>	</a:t>
            </a:r>
          </a:p>
          <a:p>
            <a:pPr algn="l" rtl="0" eaLnBrk="1" hangingPunct="1">
              <a:buFontTx/>
              <a:buNone/>
            </a:pPr>
            <a:r>
              <a:rPr lang="en-US" altLang="zh-CN" sz="2800" b="1" dirty="0" smtClean="0">
                <a:ea typeface="SimSun" pitchFamily="2" charset="-122"/>
              </a:rPr>
              <a:t>	3.  Dynamic binding of operations to objects</a:t>
            </a:r>
          </a:p>
          <a:p>
            <a:pPr algn="l" rtl="0" eaLnBrk="1" hangingPunct="1">
              <a:buFontTx/>
              <a:buNone/>
            </a:pPr>
            <a:endParaRPr lang="en-US" altLang="zh-CN" sz="2800" b="1" dirty="0" smtClean="0">
              <a:ea typeface="SimSun" pitchFamily="2" charset="-122"/>
            </a:endParaRPr>
          </a:p>
          <a:p>
            <a:pPr algn="l" rtl="0" eaLnBrk="1" hangingPunct="1">
              <a:buFontTx/>
              <a:buNone/>
            </a:pPr>
            <a:r>
              <a:rPr lang="en-US" altLang="zh-CN" sz="2800" b="1" dirty="0" smtClean="0">
                <a:ea typeface="SimSun" pitchFamily="2" charset="-122"/>
              </a:rPr>
              <a:t>	4. </a:t>
            </a:r>
            <a:r>
              <a:rPr lang="en-US" altLang="zh-CN" sz="2800" b="1" dirty="0" smtClean="0">
                <a:ea typeface="SimSun" pitchFamily="2" charset="-122"/>
              </a:rPr>
              <a:t>Information </a:t>
            </a:r>
            <a:r>
              <a:rPr lang="en-US" altLang="zh-CN" sz="2800" b="1" dirty="0" smtClean="0">
                <a:ea typeface="SimSun" pitchFamily="2" charset="-122"/>
              </a:rPr>
              <a:t>hiding </a:t>
            </a:r>
            <a:endParaRPr lang="en-US" altLang="zh-CN" sz="2400" b="1" dirty="0" smtClean="0">
              <a:ea typeface="SimSun" pitchFamily="2" charset="-122"/>
            </a:endParaRPr>
          </a:p>
          <a:p>
            <a:pPr algn="l" rtl="0" eaLnBrk="1" hangingPunct="1">
              <a:buFontTx/>
              <a:buNone/>
            </a:pPr>
            <a:r>
              <a:rPr lang="en-US" altLang="zh-CN" sz="2400" b="1" dirty="0" smtClean="0">
                <a:ea typeface="SimSun" pitchFamily="2" charset="-122"/>
              </a:rPr>
              <a:t>	</a:t>
            </a:r>
          </a:p>
        </p:txBody>
      </p:sp>
    </p:spTree>
    <p:extLst>
      <p:ext uri="{BB962C8B-B14F-4D97-AF65-F5344CB8AC3E}">
        <p14:creationId xmlns:p14="http://schemas.microsoft.com/office/powerpoint/2010/main" val="425778151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548680"/>
            <a:ext cx="8229600" cy="1066800"/>
          </a:xfrm>
        </p:spPr>
        <p:txBody>
          <a:bodyPr>
            <a:normAutofit/>
          </a:bodyPr>
          <a:lstStyle/>
          <a:p>
            <a:pPr algn="ctr"/>
            <a:r>
              <a:rPr lang="en-US" sz="3600" dirty="0">
                <a:effectLst>
                  <a:outerShdw blurRad="38100" dist="38100" dir="2700000" algn="tl">
                    <a:srgbClr val="C0C0C0"/>
                  </a:outerShdw>
                </a:effectLst>
                <a:latin typeface="Arial" charset="0"/>
                <a:ea typeface="宋体" charset="-122"/>
                <a:cs typeface="+mn-cs"/>
              </a:rPr>
              <a:t>Example cont.</a:t>
            </a:r>
            <a:endParaRPr lang="ar-SA" sz="3600" dirty="0">
              <a:effectLst>
                <a:outerShdw blurRad="38100" dist="38100" dir="2700000" algn="tl">
                  <a:srgbClr val="C0C0C0"/>
                </a:outerShdw>
              </a:effectLst>
              <a:latin typeface="Arial" charset="0"/>
              <a:ea typeface="宋体" charset="-122"/>
              <a:cs typeface="+mn-cs"/>
            </a:endParaRPr>
          </a:p>
        </p:txBody>
      </p:sp>
      <p:sp>
        <p:nvSpPr>
          <p:cNvPr id="3" name="Content Placeholder 2"/>
          <p:cNvSpPr>
            <a:spLocks noGrp="1"/>
          </p:cNvSpPr>
          <p:nvPr>
            <p:ph idx="1"/>
          </p:nvPr>
        </p:nvSpPr>
        <p:spPr/>
        <p:txBody>
          <a:bodyPr>
            <a:normAutofit/>
          </a:bodyPr>
          <a:lstStyle/>
          <a:p>
            <a:pPr algn="l" rtl="0">
              <a:buNone/>
            </a:pPr>
            <a:r>
              <a:rPr lang="en-US" sz="2400" dirty="0" smtClean="0"/>
              <a:t>Rectangle</a:t>
            </a:r>
            <a:r>
              <a:rPr lang="en-US" sz="2400" dirty="0" smtClean="0">
                <a:solidFill>
                  <a:srgbClr val="FF0000"/>
                </a:solidFill>
              </a:rPr>
              <a:t>::</a:t>
            </a:r>
            <a:r>
              <a:rPr lang="en-US" sz="2400" dirty="0" smtClean="0"/>
              <a:t>Rectangle() {</a:t>
            </a:r>
          </a:p>
          <a:p>
            <a:pPr algn="l" rtl="0">
              <a:buNone/>
            </a:pPr>
            <a:r>
              <a:rPr lang="en-US" sz="2400" dirty="0" err="1" smtClean="0"/>
              <a:t>setLength</a:t>
            </a:r>
            <a:r>
              <a:rPr lang="en-US" sz="2400" dirty="0" smtClean="0"/>
              <a:t>(0); </a:t>
            </a:r>
            <a:r>
              <a:rPr lang="en-US" sz="2400" dirty="0" smtClean="0">
                <a:solidFill>
                  <a:srgbClr val="00B050"/>
                </a:solidFill>
              </a:rPr>
              <a:t>// or length=0; </a:t>
            </a:r>
          </a:p>
          <a:p>
            <a:pPr algn="l" rtl="0">
              <a:buNone/>
            </a:pPr>
            <a:r>
              <a:rPr lang="en-US" sz="2400" dirty="0" smtClean="0"/>
              <a:t> </a:t>
            </a:r>
            <a:r>
              <a:rPr lang="en-US" sz="2400" dirty="0" err="1" smtClean="0"/>
              <a:t>setWidth</a:t>
            </a:r>
            <a:r>
              <a:rPr lang="en-US" sz="2400" dirty="0" smtClean="0"/>
              <a:t>(0); </a:t>
            </a:r>
            <a:r>
              <a:rPr lang="en-US" sz="2400" dirty="0" smtClean="0">
                <a:solidFill>
                  <a:srgbClr val="00B050"/>
                </a:solidFill>
              </a:rPr>
              <a:t>//or width=0; </a:t>
            </a:r>
          </a:p>
          <a:p>
            <a:pPr algn="l" rtl="0">
              <a:buNone/>
            </a:pPr>
            <a:r>
              <a:rPr lang="en-US" sz="2400" dirty="0" smtClean="0"/>
              <a:t>}</a:t>
            </a:r>
          </a:p>
          <a:p>
            <a:pPr algn="l" rtl="0">
              <a:buNone/>
            </a:pPr>
            <a:endParaRPr lang="en-US" sz="2400" dirty="0" smtClean="0"/>
          </a:p>
          <a:p>
            <a:pPr algn="l" rtl="0">
              <a:buNone/>
            </a:pPr>
            <a:r>
              <a:rPr lang="en-US" sz="2400" dirty="0" smtClean="0"/>
              <a:t>Rectangle</a:t>
            </a:r>
            <a:r>
              <a:rPr lang="en-US" sz="2400" dirty="0" smtClean="0">
                <a:solidFill>
                  <a:srgbClr val="FF0000"/>
                </a:solidFill>
              </a:rPr>
              <a:t>::</a:t>
            </a:r>
            <a:r>
              <a:rPr lang="en-US" sz="2400" dirty="0" smtClean="0"/>
              <a:t>Rectangle(float l, float w) {</a:t>
            </a:r>
          </a:p>
          <a:p>
            <a:pPr algn="l" rtl="0">
              <a:buNone/>
            </a:pPr>
            <a:r>
              <a:rPr lang="en-US" sz="2400" dirty="0" err="1" smtClean="0"/>
              <a:t>setLength</a:t>
            </a:r>
            <a:r>
              <a:rPr lang="en-US" sz="2400" dirty="0" smtClean="0"/>
              <a:t>(l); </a:t>
            </a:r>
            <a:r>
              <a:rPr lang="en-US" sz="2400" dirty="0" smtClean="0">
                <a:solidFill>
                  <a:srgbClr val="00B050"/>
                </a:solidFill>
              </a:rPr>
              <a:t>// or length=L; </a:t>
            </a:r>
          </a:p>
          <a:p>
            <a:pPr algn="l" rtl="0">
              <a:buNone/>
            </a:pPr>
            <a:r>
              <a:rPr lang="en-US" sz="2400" dirty="0" smtClean="0"/>
              <a:t> </a:t>
            </a:r>
            <a:r>
              <a:rPr lang="en-US" sz="2400" dirty="0" err="1" smtClean="0"/>
              <a:t>setWidth</a:t>
            </a:r>
            <a:r>
              <a:rPr lang="en-US" sz="2400" dirty="0" smtClean="0"/>
              <a:t>(w); </a:t>
            </a:r>
            <a:r>
              <a:rPr lang="en-US" sz="2400" dirty="0" smtClean="0">
                <a:solidFill>
                  <a:srgbClr val="00B050"/>
                </a:solidFill>
              </a:rPr>
              <a:t>//or width=W; </a:t>
            </a:r>
          </a:p>
          <a:p>
            <a:pPr algn="l" rtl="0">
              <a:buNone/>
            </a:pPr>
            <a:r>
              <a:rPr lang="en-US" sz="2400" dirty="0" smtClean="0"/>
              <a:t>}</a:t>
            </a:r>
          </a:p>
          <a:p>
            <a:pPr algn="l" rtl="0">
              <a:buNone/>
            </a:pPr>
            <a:endParaRPr lang="ar-SA" sz="2400" dirty="0"/>
          </a:p>
        </p:txBody>
      </p:sp>
      <p:sp>
        <p:nvSpPr>
          <p:cNvPr id="5" name="Slide Number Placeholder 4"/>
          <p:cNvSpPr>
            <a:spLocks noGrp="1"/>
          </p:cNvSpPr>
          <p:nvPr>
            <p:ph type="sldNum" sz="quarter" idx="10"/>
          </p:nvPr>
        </p:nvSpPr>
        <p:spPr>
          <a:xfrm>
            <a:off x="7239000" y="6400800"/>
            <a:ext cx="1905000" cy="457200"/>
          </a:xfrm>
        </p:spPr>
        <p:txBody>
          <a:bodyPr/>
          <a:lstStyle/>
          <a:p>
            <a:fld id="{B52165E3-6492-40B0-979D-A159B9F0A721}" type="slidenum">
              <a:rPr lang="ar-SA" smtClean="0"/>
              <a:pPr/>
              <a:t>30</a:t>
            </a:fld>
            <a:endParaRPr lang="ar-SA" dirty="0"/>
          </a:p>
        </p:txBody>
      </p:sp>
    </p:spTree>
    <p:extLst>
      <p:ext uri="{BB962C8B-B14F-4D97-AF65-F5344CB8AC3E}">
        <p14:creationId xmlns:p14="http://schemas.microsoft.com/office/powerpoint/2010/main" val="243843419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467544" y="692696"/>
            <a:ext cx="8229600" cy="1066800"/>
          </a:xfrm>
        </p:spPr>
        <p:txBody>
          <a:bodyPr>
            <a:normAutofit/>
          </a:bodyPr>
          <a:lstStyle/>
          <a:p>
            <a:pPr algn="ctr"/>
            <a:r>
              <a:rPr lang="en-US" sz="3600" dirty="0">
                <a:effectLst>
                  <a:outerShdw blurRad="38100" dist="38100" dir="2700000" algn="tl">
                    <a:srgbClr val="C0C0C0"/>
                  </a:outerShdw>
                </a:effectLst>
                <a:latin typeface="Arial" charset="0"/>
                <a:ea typeface="宋体" charset="-122"/>
                <a:cs typeface="+mn-cs"/>
              </a:rPr>
              <a:t>Invoking the Default Constructor</a:t>
            </a:r>
          </a:p>
        </p:txBody>
      </p:sp>
      <p:sp>
        <p:nvSpPr>
          <p:cNvPr id="43011" name="Rectangle 3"/>
          <p:cNvSpPr>
            <a:spLocks noGrp="1" noChangeArrowheads="1"/>
          </p:cNvSpPr>
          <p:nvPr>
            <p:ph idx="1"/>
          </p:nvPr>
        </p:nvSpPr>
        <p:spPr/>
        <p:txBody>
          <a:bodyPr/>
          <a:lstStyle/>
          <a:p>
            <a:pPr algn="l" rtl="0" eaLnBrk="1" hangingPunct="1"/>
            <a:r>
              <a:rPr lang="en-US" dirty="0" smtClean="0"/>
              <a:t>To invoke the default constructor:</a:t>
            </a:r>
          </a:p>
          <a:p>
            <a:pPr algn="l" rtl="0" eaLnBrk="1" hangingPunct="1"/>
            <a:endParaRPr lang="en-US" dirty="0" smtClean="0"/>
          </a:p>
          <a:p>
            <a:pPr algn="l" rtl="0" eaLnBrk="1" hangingPunct="1"/>
            <a:endParaRPr lang="en-US" dirty="0" smtClean="0"/>
          </a:p>
          <a:p>
            <a:pPr algn="l" rtl="0" eaLnBrk="1" hangingPunct="1"/>
            <a:r>
              <a:rPr lang="en-US" dirty="0" smtClean="0"/>
              <a:t>Example:</a:t>
            </a:r>
          </a:p>
          <a:p>
            <a:pPr algn="l" rtl="0" eaLnBrk="1" hangingPunct="1">
              <a:buFontTx/>
              <a:buNone/>
            </a:pPr>
            <a:r>
              <a:rPr lang="en-US" dirty="0" smtClean="0"/>
              <a:t>	</a:t>
            </a:r>
            <a:r>
              <a:rPr lang="en-US" sz="2400" dirty="0" smtClean="0">
                <a:solidFill>
                  <a:srgbClr val="0070C0"/>
                </a:solidFill>
                <a:latin typeface="Courier New" pitchFamily="49" charset="0"/>
              </a:rPr>
              <a:t>Rectangle r;</a:t>
            </a:r>
          </a:p>
          <a:p>
            <a:pPr algn="l" rtl="0" eaLnBrk="1" hangingPunct="1"/>
            <a:endParaRPr lang="en-US" dirty="0" smtClean="0"/>
          </a:p>
        </p:txBody>
      </p:sp>
      <p:sp>
        <p:nvSpPr>
          <p:cNvPr id="7" name="Slide Number Placeholder 6"/>
          <p:cNvSpPr>
            <a:spLocks noGrp="1"/>
          </p:cNvSpPr>
          <p:nvPr>
            <p:ph type="sldNum" sz="quarter" idx="10"/>
          </p:nvPr>
        </p:nvSpPr>
        <p:spPr>
          <a:xfrm>
            <a:off x="7239000" y="6400800"/>
            <a:ext cx="1905000" cy="457200"/>
          </a:xfrm>
        </p:spPr>
        <p:txBody>
          <a:bodyPr/>
          <a:lstStyle/>
          <a:p>
            <a:pPr algn="r">
              <a:defRPr/>
            </a:pPr>
            <a:fld id="{1BF10772-0E04-4B31-B486-DE3ADA55173D}" type="slidenum">
              <a:rPr lang="en-US" smtClean="0"/>
              <a:pPr algn="r">
                <a:defRPr/>
              </a:pPr>
              <a:t>31</a:t>
            </a:fld>
            <a:endParaRPr lang="en-US" dirty="0"/>
          </a:p>
        </p:txBody>
      </p:sp>
      <p:pic>
        <p:nvPicPr>
          <p:cNvPr id="43013" name="Picture 8"/>
          <p:cNvPicPr>
            <a:picLocks noChangeAspect="1" noChangeArrowheads="1"/>
          </p:cNvPicPr>
          <p:nvPr/>
        </p:nvPicPr>
        <p:blipFill>
          <a:blip r:embed="rId3" cstate="print"/>
          <a:srcRect/>
          <a:stretch>
            <a:fillRect/>
          </a:stretch>
        </p:blipFill>
        <p:spPr bwMode="auto">
          <a:xfrm>
            <a:off x="840714" y="2780928"/>
            <a:ext cx="4445000" cy="762000"/>
          </a:xfrm>
          <a:prstGeom prst="rect">
            <a:avLst/>
          </a:prstGeom>
          <a:noFill/>
          <a:ln w="9525">
            <a:noFill/>
            <a:miter lim="800000"/>
            <a:headEnd/>
            <a:tailEnd/>
          </a:ln>
        </p:spPr>
      </p:pic>
    </p:spTree>
    <p:extLst>
      <p:ext uri="{BB962C8B-B14F-4D97-AF65-F5344CB8AC3E}">
        <p14:creationId xmlns:p14="http://schemas.microsoft.com/office/powerpoint/2010/main" val="127423804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251520" y="620688"/>
            <a:ext cx="8409711" cy="1066800"/>
          </a:xfrm>
        </p:spPr>
        <p:txBody>
          <a:bodyPr>
            <a:normAutofit/>
          </a:bodyPr>
          <a:lstStyle/>
          <a:p>
            <a:pPr algn="ctr"/>
            <a:r>
              <a:rPr lang="en-US" sz="3600" dirty="0">
                <a:effectLst>
                  <a:outerShdw blurRad="38100" dist="38100" dir="2700000" algn="tl">
                    <a:srgbClr val="C0C0C0"/>
                  </a:outerShdw>
                </a:effectLst>
                <a:latin typeface="Arial" charset="0"/>
                <a:ea typeface="宋体" charset="-122"/>
                <a:cs typeface="+mn-cs"/>
              </a:rPr>
              <a:t>Invoking a Constructor with Parameters</a:t>
            </a:r>
          </a:p>
        </p:txBody>
      </p:sp>
      <p:sp>
        <p:nvSpPr>
          <p:cNvPr id="44035" name="Rectangle 3"/>
          <p:cNvSpPr>
            <a:spLocks noGrp="1" noChangeArrowheads="1"/>
          </p:cNvSpPr>
          <p:nvPr>
            <p:ph idx="1"/>
          </p:nvPr>
        </p:nvSpPr>
        <p:spPr/>
        <p:txBody>
          <a:bodyPr/>
          <a:lstStyle/>
          <a:p>
            <a:pPr algn="l" rtl="0" eaLnBrk="1" hangingPunct="1"/>
            <a:r>
              <a:rPr lang="en-US" dirty="0" smtClean="0"/>
              <a:t>Syntax:</a:t>
            </a:r>
          </a:p>
          <a:p>
            <a:pPr algn="l" rtl="0" eaLnBrk="1" hangingPunct="1">
              <a:lnSpc>
                <a:spcPct val="150000"/>
              </a:lnSpc>
            </a:pPr>
            <a:endParaRPr lang="en-US" dirty="0" smtClean="0"/>
          </a:p>
          <a:p>
            <a:pPr algn="l" rtl="0" eaLnBrk="1" hangingPunct="1"/>
            <a:r>
              <a:rPr lang="en-US" dirty="0" smtClean="0"/>
              <a:t>Number and type of arguments should match the formal parameters (in the order given) of one of the constructors</a:t>
            </a:r>
          </a:p>
          <a:p>
            <a:pPr algn="l" rtl="0"/>
            <a:r>
              <a:rPr lang="en-US" dirty="0" smtClean="0"/>
              <a:t>Example:</a:t>
            </a:r>
          </a:p>
          <a:p>
            <a:pPr algn="l" rtl="0">
              <a:buNone/>
            </a:pPr>
            <a:r>
              <a:rPr lang="en-US" dirty="0" smtClean="0"/>
              <a:t>	</a:t>
            </a:r>
            <a:r>
              <a:rPr lang="en-US" dirty="0" smtClean="0">
                <a:solidFill>
                  <a:srgbClr val="0070C0"/>
                </a:solidFill>
                <a:latin typeface="Courier New" pitchFamily="49" charset="0"/>
              </a:rPr>
              <a:t>Rectangle r(3,8);</a:t>
            </a:r>
          </a:p>
          <a:p>
            <a:pPr algn="l" rtl="0" eaLnBrk="1" hangingPunct="1"/>
            <a:endParaRPr lang="en-US" dirty="0" smtClean="0"/>
          </a:p>
        </p:txBody>
      </p:sp>
      <p:sp>
        <p:nvSpPr>
          <p:cNvPr id="7" name="Slide Number Placeholder 6"/>
          <p:cNvSpPr>
            <a:spLocks noGrp="1"/>
          </p:cNvSpPr>
          <p:nvPr>
            <p:ph type="sldNum" sz="quarter" idx="10"/>
          </p:nvPr>
        </p:nvSpPr>
        <p:spPr>
          <a:xfrm>
            <a:off x="7239000" y="6400800"/>
            <a:ext cx="1905000" cy="457200"/>
          </a:xfrm>
        </p:spPr>
        <p:txBody>
          <a:bodyPr/>
          <a:lstStyle/>
          <a:p>
            <a:pPr algn="r">
              <a:defRPr/>
            </a:pPr>
            <a:fld id="{1BF10772-0E04-4B31-B486-DE3ADA55173D}" type="slidenum">
              <a:rPr lang="en-US" smtClean="0"/>
              <a:pPr algn="r">
                <a:defRPr/>
              </a:pPr>
              <a:t>32</a:t>
            </a:fld>
            <a:endParaRPr lang="en-US" dirty="0"/>
          </a:p>
        </p:txBody>
      </p:sp>
      <p:pic>
        <p:nvPicPr>
          <p:cNvPr id="44037" name="Picture 8"/>
          <p:cNvPicPr>
            <a:picLocks noChangeAspect="1" noChangeArrowheads="1"/>
          </p:cNvPicPr>
          <p:nvPr/>
        </p:nvPicPr>
        <p:blipFill>
          <a:blip r:embed="rId3" cstate="print"/>
          <a:srcRect/>
          <a:stretch>
            <a:fillRect/>
          </a:stretch>
        </p:blipFill>
        <p:spPr bwMode="auto">
          <a:xfrm>
            <a:off x="820208" y="2780928"/>
            <a:ext cx="7958137" cy="762000"/>
          </a:xfrm>
          <a:prstGeom prst="rect">
            <a:avLst/>
          </a:prstGeom>
          <a:noFill/>
          <a:ln w="9525">
            <a:noFill/>
            <a:miter lim="800000"/>
            <a:headEnd/>
            <a:tailEnd/>
          </a:ln>
        </p:spPr>
      </p:pic>
    </p:spTree>
    <p:extLst>
      <p:ext uri="{BB962C8B-B14F-4D97-AF65-F5344CB8AC3E}">
        <p14:creationId xmlns:p14="http://schemas.microsoft.com/office/powerpoint/2010/main" val="127276698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611560" y="548680"/>
            <a:ext cx="8229600" cy="1066800"/>
          </a:xfrm>
        </p:spPr>
        <p:txBody>
          <a:bodyPr>
            <a:noAutofit/>
          </a:bodyPr>
          <a:lstStyle/>
          <a:p>
            <a:pPr algn="ctr"/>
            <a:r>
              <a:rPr lang="en-US" sz="3600" dirty="0">
                <a:effectLst>
                  <a:outerShdw blurRad="38100" dist="38100" dir="2700000" algn="tl">
                    <a:srgbClr val="C0C0C0"/>
                  </a:outerShdw>
                </a:effectLst>
                <a:latin typeface="Arial" charset="0"/>
                <a:ea typeface="宋体" charset="-122"/>
                <a:cs typeface="+mn-cs"/>
              </a:rPr>
              <a:t>Default Constructors and Default Parameters</a:t>
            </a:r>
          </a:p>
        </p:txBody>
      </p:sp>
      <p:sp>
        <p:nvSpPr>
          <p:cNvPr id="45059" name="Rectangle 3"/>
          <p:cNvSpPr>
            <a:spLocks noGrp="1" noChangeArrowheads="1"/>
          </p:cNvSpPr>
          <p:nvPr>
            <p:ph idx="1"/>
          </p:nvPr>
        </p:nvSpPr>
        <p:spPr>
          <a:xfrm>
            <a:off x="457200" y="1988840"/>
            <a:ext cx="8229600" cy="4585696"/>
          </a:xfrm>
        </p:spPr>
        <p:txBody>
          <a:bodyPr>
            <a:normAutofit fontScale="77500" lnSpcReduction="20000"/>
          </a:bodyPr>
          <a:lstStyle/>
          <a:p>
            <a:pPr lvl="1" algn="l" rtl="0">
              <a:buNone/>
            </a:pPr>
            <a:endParaRPr lang="en-US" sz="3100" dirty="0" smtClean="0"/>
          </a:p>
          <a:p>
            <a:pPr algn="l" rtl="0"/>
            <a:r>
              <a:rPr lang="en-US" sz="3100" b="1" u="sng" dirty="0" smtClean="0"/>
              <a:t>Default constructor</a:t>
            </a:r>
            <a:r>
              <a:rPr lang="en-US" sz="3100" b="1" dirty="0" smtClean="0"/>
              <a:t>: </a:t>
            </a:r>
            <a:r>
              <a:rPr lang="en-US" sz="3100" dirty="0" smtClean="0"/>
              <a:t>a constructor with no parameters or with all default parameters</a:t>
            </a:r>
          </a:p>
          <a:p>
            <a:pPr lvl="1" algn="l" rtl="0"/>
            <a:r>
              <a:rPr lang="en-US" sz="3100" dirty="0" smtClean="0"/>
              <a:t>Example:</a:t>
            </a:r>
          </a:p>
          <a:p>
            <a:pPr lvl="2" algn="l" rtl="0"/>
            <a:r>
              <a:rPr lang="en-US" sz="2300" dirty="0" smtClean="0">
                <a:solidFill>
                  <a:srgbClr val="0070C0"/>
                </a:solidFill>
              </a:rPr>
              <a:t>Rectangle(float=1, float=1); </a:t>
            </a:r>
          </a:p>
          <a:p>
            <a:pPr lvl="2" algn="l" rtl="0"/>
            <a:r>
              <a:rPr lang="en-US" sz="2300" dirty="0" smtClean="0">
                <a:solidFill>
                  <a:srgbClr val="0070C0"/>
                </a:solidFill>
              </a:rPr>
              <a:t>Rectangle();</a:t>
            </a:r>
          </a:p>
          <a:p>
            <a:pPr algn="l" rtl="0"/>
            <a:r>
              <a:rPr lang="en-US" sz="3100" dirty="0" smtClean="0"/>
              <a:t>If a class has </a:t>
            </a:r>
            <a:r>
              <a:rPr lang="en-US" sz="3100" dirty="0" smtClean="0">
                <a:solidFill>
                  <a:srgbClr val="C00000"/>
                </a:solidFill>
              </a:rPr>
              <a:t>no constructor(s), </a:t>
            </a:r>
            <a:r>
              <a:rPr lang="en-US" sz="3100" dirty="0" smtClean="0"/>
              <a:t>C++ provides the default constructor</a:t>
            </a:r>
          </a:p>
          <a:p>
            <a:pPr lvl="1" algn="l" rtl="0"/>
            <a:r>
              <a:rPr lang="en-US" sz="3100" dirty="0" smtClean="0"/>
              <a:t>However, object declared is still </a:t>
            </a:r>
            <a:r>
              <a:rPr lang="en-US" sz="3100" b="1" dirty="0" smtClean="0"/>
              <a:t>uninitialized</a:t>
            </a:r>
          </a:p>
          <a:p>
            <a:pPr lvl="1" algn="l" rtl="0">
              <a:buNone/>
            </a:pPr>
            <a:endParaRPr lang="en-US" sz="3100" b="1" dirty="0" smtClean="0"/>
          </a:p>
          <a:p>
            <a:pPr algn="l" rtl="0"/>
            <a:r>
              <a:rPr lang="en-US" sz="3100" dirty="0" smtClean="0"/>
              <a:t>If a class includes constructor(s) with parameter(s), but not the default constructor</a:t>
            </a:r>
          </a:p>
          <a:p>
            <a:pPr lvl="1" algn="l" rtl="0"/>
            <a:r>
              <a:rPr lang="en-US" sz="3100" b="1" dirty="0" smtClean="0"/>
              <a:t>C++ does not provide the default constructor</a:t>
            </a:r>
          </a:p>
          <a:p>
            <a:pPr algn="l" rtl="0"/>
            <a:endParaRPr lang="en-US" sz="2800" dirty="0" smtClean="0"/>
          </a:p>
          <a:p>
            <a:pPr lvl="1" algn="l" rtl="0" eaLnBrk="1" hangingPunct="1"/>
            <a:endParaRPr lang="en-US" sz="2400" dirty="0" smtClean="0"/>
          </a:p>
        </p:txBody>
      </p:sp>
      <p:sp>
        <p:nvSpPr>
          <p:cNvPr id="6" name="Slide Number Placeholder 5"/>
          <p:cNvSpPr>
            <a:spLocks noGrp="1"/>
          </p:cNvSpPr>
          <p:nvPr>
            <p:ph type="sldNum" sz="quarter" idx="10"/>
          </p:nvPr>
        </p:nvSpPr>
        <p:spPr>
          <a:xfrm>
            <a:off x="7239000" y="6400800"/>
            <a:ext cx="1905000" cy="457200"/>
          </a:xfrm>
        </p:spPr>
        <p:txBody>
          <a:bodyPr/>
          <a:lstStyle/>
          <a:p>
            <a:pPr algn="r">
              <a:defRPr/>
            </a:pPr>
            <a:fld id="{1BF10772-0E04-4B31-B486-DE3ADA55173D}" type="slidenum">
              <a:rPr lang="en-US" smtClean="0"/>
              <a:pPr algn="r">
                <a:defRPr/>
              </a:pPr>
              <a:t>33</a:t>
            </a:fld>
            <a:endParaRPr lang="en-US" dirty="0"/>
          </a:p>
        </p:txBody>
      </p:sp>
    </p:spTree>
    <p:extLst>
      <p:ext uri="{BB962C8B-B14F-4D97-AF65-F5344CB8AC3E}">
        <p14:creationId xmlns:p14="http://schemas.microsoft.com/office/powerpoint/2010/main" val="264540496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4722" y="414852"/>
            <a:ext cx="8229600" cy="781900"/>
          </a:xfrm>
        </p:spPr>
        <p:txBody>
          <a:bodyPr>
            <a:normAutofit/>
          </a:bodyPr>
          <a:lstStyle/>
          <a:p>
            <a:pPr algn="ctr"/>
            <a:r>
              <a:rPr lang="en-US" sz="3600" dirty="0">
                <a:effectLst>
                  <a:outerShdw blurRad="38100" dist="38100" dir="2700000" algn="tl">
                    <a:srgbClr val="C0C0C0"/>
                  </a:outerShdw>
                </a:effectLst>
                <a:latin typeface="Arial" charset="0"/>
                <a:ea typeface="宋体" charset="-122"/>
                <a:cs typeface="+mn-cs"/>
              </a:rPr>
              <a:t>Example</a:t>
            </a:r>
            <a:endParaRPr lang="ar-SA" sz="3600" dirty="0">
              <a:effectLst>
                <a:outerShdw blurRad="38100" dist="38100" dir="2700000" algn="tl">
                  <a:srgbClr val="C0C0C0"/>
                </a:outerShdw>
              </a:effectLst>
              <a:latin typeface="Arial" charset="0"/>
              <a:ea typeface="宋体" charset="-122"/>
              <a:cs typeface="+mn-cs"/>
            </a:endParaRPr>
          </a:p>
        </p:txBody>
      </p:sp>
      <p:sp>
        <p:nvSpPr>
          <p:cNvPr id="4" name="Slide Number Placeholder 3"/>
          <p:cNvSpPr>
            <a:spLocks noGrp="1"/>
          </p:cNvSpPr>
          <p:nvPr>
            <p:ph type="sldNum" sz="quarter" idx="10"/>
          </p:nvPr>
        </p:nvSpPr>
        <p:spPr>
          <a:xfrm>
            <a:off x="7239000" y="6400800"/>
            <a:ext cx="1905000" cy="457200"/>
          </a:xfrm>
        </p:spPr>
        <p:txBody>
          <a:bodyPr/>
          <a:lstStyle/>
          <a:p>
            <a:pPr algn="r">
              <a:defRPr/>
            </a:pPr>
            <a:fld id="{1BF10772-0E04-4B31-B486-DE3ADA55173D}" type="slidenum">
              <a:rPr lang="en-US" smtClean="0"/>
              <a:pPr algn="r">
                <a:defRPr/>
              </a:pPr>
              <a:t>34</a:t>
            </a:fld>
            <a:endParaRPr lang="en-US" dirty="0"/>
          </a:p>
        </p:txBody>
      </p:sp>
      <p:sp>
        <p:nvSpPr>
          <p:cNvPr id="132097" name="Rectangle 1"/>
          <p:cNvSpPr>
            <a:spLocks noChangeArrowheads="1"/>
          </p:cNvSpPr>
          <p:nvPr/>
        </p:nvSpPr>
        <p:spPr bwMode="auto">
          <a:xfrm>
            <a:off x="0" y="1500069"/>
            <a:ext cx="8915400" cy="5357931"/>
          </a:xfrm>
          <a:prstGeom prst="rect">
            <a:avLst/>
          </a:prstGeom>
          <a:noFill/>
          <a:ln w="9525" cap="flat" cmpd="sng">
            <a:noFill/>
            <a:prstDash val="solid"/>
            <a:miter lim="800000"/>
            <a:headEnd type="none" w="med" len="med"/>
            <a:tailEnd type="none" w="med" len="med"/>
          </a:ln>
          <a:effectLst/>
        </p:spPr>
        <p:txBody>
          <a:bodyPr vert="horz" wrap="square" lIns="91440" tIns="45720" rIns="91440" bIns="45720" numCol="2"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8000"/>
                </a:solidFill>
                <a:effectLst/>
                <a:latin typeface="Calibri" pitchFamily="34" charset="0"/>
                <a:ea typeface="Calibri" pitchFamily="34" charset="0"/>
                <a:cs typeface="Consolas" pitchFamily="49" charset="0"/>
              </a:rPr>
              <a:t>// This program demonstrates a class with a constructor</a:t>
            </a:r>
            <a:endParaRPr kumimoji="0" lang="en-US"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FF"/>
                </a:solidFill>
                <a:effectLst/>
                <a:latin typeface="Calibri" pitchFamily="34" charset="0"/>
                <a:ea typeface="Calibri" pitchFamily="34" charset="0"/>
                <a:cs typeface="Consolas" pitchFamily="49" charset="0"/>
              </a:rPr>
              <a:t>#include</a:t>
            </a:r>
            <a:r>
              <a:rPr kumimoji="0" lang="en-US" sz="1600" b="0" i="0" u="none" strike="noStrike" cap="none" normalizeH="0" baseline="0" dirty="0" smtClean="0">
                <a:ln>
                  <a:noFill/>
                </a:ln>
                <a:solidFill>
                  <a:schemeClr val="tx1"/>
                </a:solidFill>
                <a:effectLst/>
                <a:latin typeface="Calibri" pitchFamily="34" charset="0"/>
                <a:ea typeface="Calibri" pitchFamily="34" charset="0"/>
                <a:cs typeface="Consolas" pitchFamily="49" charset="0"/>
              </a:rPr>
              <a:t> </a:t>
            </a:r>
            <a:r>
              <a:rPr kumimoji="0" lang="en-US" sz="1600" b="0" i="0" u="none" strike="noStrike" cap="none" normalizeH="0" baseline="0" dirty="0" smtClean="0">
                <a:ln>
                  <a:noFill/>
                </a:ln>
                <a:solidFill>
                  <a:srgbClr val="A31515"/>
                </a:solidFill>
                <a:effectLst/>
                <a:latin typeface="Calibri" pitchFamily="34" charset="0"/>
                <a:ea typeface="Calibri" pitchFamily="34" charset="0"/>
                <a:cs typeface="Consolas" pitchFamily="49" charset="0"/>
              </a:rPr>
              <a:t>&lt;</a:t>
            </a:r>
            <a:r>
              <a:rPr kumimoji="0" lang="en-US" sz="1600" b="0" i="0" u="none" strike="noStrike" cap="none" normalizeH="0" baseline="0" dirty="0" err="1" smtClean="0">
                <a:ln>
                  <a:noFill/>
                </a:ln>
                <a:solidFill>
                  <a:srgbClr val="A31515"/>
                </a:solidFill>
                <a:effectLst/>
                <a:latin typeface="Calibri" pitchFamily="34" charset="0"/>
                <a:ea typeface="Calibri" pitchFamily="34" charset="0"/>
                <a:cs typeface="Consolas" pitchFamily="49" charset="0"/>
              </a:rPr>
              <a:t>iostream</a:t>
            </a:r>
            <a:r>
              <a:rPr kumimoji="0" lang="en-US" sz="1600" b="0" i="0" u="none" strike="noStrike" cap="none" normalizeH="0" baseline="0" dirty="0" smtClean="0">
                <a:ln>
                  <a:noFill/>
                </a:ln>
                <a:solidFill>
                  <a:srgbClr val="A31515"/>
                </a:solidFill>
                <a:effectLst/>
                <a:latin typeface="Calibri" pitchFamily="34" charset="0"/>
                <a:ea typeface="Calibri" pitchFamily="34" charset="0"/>
                <a:cs typeface="Consolas" pitchFamily="49" charset="0"/>
              </a:rPr>
              <a:t>&gt;</a:t>
            </a:r>
            <a:endParaRPr kumimoji="0" lang="en-US"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FF"/>
                </a:solidFill>
                <a:effectLst/>
                <a:latin typeface="Calibri" pitchFamily="34" charset="0"/>
                <a:ea typeface="Calibri" pitchFamily="34" charset="0"/>
                <a:cs typeface="Consolas" pitchFamily="49" charset="0"/>
              </a:rPr>
              <a:t>#include</a:t>
            </a:r>
            <a:r>
              <a:rPr kumimoji="0" lang="en-US" sz="1600" b="0" i="0" u="none" strike="noStrike" cap="none" normalizeH="0" baseline="0" dirty="0" smtClean="0">
                <a:ln>
                  <a:noFill/>
                </a:ln>
                <a:solidFill>
                  <a:schemeClr val="tx1"/>
                </a:solidFill>
                <a:effectLst/>
                <a:latin typeface="Calibri" pitchFamily="34" charset="0"/>
                <a:ea typeface="Calibri" pitchFamily="34" charset="0"/>
                <a:cs typeface="Consolas" pitchFamily="49" charset="0"/>
              </a:rPr>
              <a:t> </a:t>
            </a:r>
            <a:r>
              <a:rPr kumimoji="0" lang="en-US" sz="1600" b="0" i="0" u="none" strike="noStrike" cap="none" normalizeH="0" baseline="0" dirty="0" smtClean="0">
                <a:ln>
                  <a:noFill/>
                </a:ln>
                <a:solidFill>
                  <a:srgbClr val="A31515"/>
                </a:solidFill>
                <a:effectLst/>
                <a:latin typeface="Calibri" pitchFamily="34" charset="0"/>
                <a:ea typeface="Calibri" pitchFamily="34" charset="0"/>
                <a:cs typeface="Consolas" pitchFamily="49" charset="0"/>
              </a:rPr>
              <a:t>&lt;string&gt;</a:t>
            </a:r>
            <a:endParaRPr kumimoji="0" lang="en-US"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FF"/>
                </a:solidFill>
                <a:effectLst/>
                <a:latin typeface="Calibri" pitchFamily="34" charset="0"/>
                <a:ea typeface="Calibri" pitchFamily="34" charset="0"/>
                <a:cs typeface="Consolas" pitchFamily="49" charset="0"/>
              </a:rPr>
              <a:t>using</a:t>
            </a:r>
            <a:r>
              <a:rPr kumimoji="0" lang="en-US" sz="1600" b="0" i="0" u="none" strike="noStrike" cap="none" normalizeH="0" baseline="0" dirty="0" smtClean="0">
                <a:ln>
                  <a:noFill/>
                </a:ln>
                <a:solidFill>
                  <a:schemeClr val="tx1"/>
                </a:solidFill>
                <a:effectLst/>
                <a:latin typeface="Calibri" pitchFamily="34" charset="0"/>
                <a:ea typeface="Calibri" pitchFamily="34" charset="0"/>
                <a:cs typeface="Consolas" pitchFamily="49" charset="0"/>
              </a:rPr>
              <a:t> </a:t>
            </a:r>
            <a:r>
              <a:rPr kumimoji="0" lang="en-US" sz="1600" b="0" i="0" u="none" strike="noStrike" cap="none" normalizeH="0" baseline="0" dirty="0" smtClean="0">
                <a:ln>
                  <a:noFill/>
                </a:ln>
                <a:solidFill>
                  <a:srgbClr val="0000FF"/>
                </a:solidFill>
                <a:effectLst/>
                <a:latin typeface="Calibri" pitchFamily="34" charset="0"/>
                <a:ea typeface="Calibri" pitchFamily="34" charset="0"/>
                <a:cs typeface="Consolas" pitchFamily="49" charset="0"/>
              </a:rPr>
              <a:t>namespace</a:t>
            </a:r>
            <a:r>
              <a:rPr kumimoji="0" lang="en-US" sz="1600" b="0" i="0" u="none" strike="noStrike" cap="none" normalizeH="0" baseline="0" dirty="0" smtClean="0">
                <a:ln>
                  <a:noFill/>
                </a:ln>
                <a:solidFill>
                  <a:schemeClr val="tx1"/>
                </a:solidFill>
                <a:effectLst/>
                <a:latin typeface="Calibri" pitchFamily="34" charset="0"/>
                <a:ea typeface="Calibri" pitchFamily="34" charset="0"/>
                <a:cs typeface="Consolas" pitchFamily="49" charset="0"/>
              </a:rPr>
              <a:t> std;</a:t>
            </a:r>
            <a:endParaRPr kumimoji="0" lang="en-US"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FF"/>
                </a:solidFill>
                <a:effectLst/>
                <a:latin typeface="Calibri" pitchFamily="34" charset="0"/>
                <a:ea typeface="Calibri" pitchFamily="34" charset="0"/>
                <a:cs typeface="Consolas" pitchFamily="49" charset="0"/>
              </a:rPr>
              <a:t>class</a:t>
            </a:r>
            <a:r>
              <a:rPr kumimoji="0" lang="en-US" sz="1600" b="0" i="0" u="none" strike="noStrike" cap="none" normalizeH="0" baseline="0" dirty="0" smtClean="0">
                <a:ln>
                  <a:noFill/>
                </a:ln>
                <a:solidFill>
                  <a:schemeClr val="tx1"/>
                </a:solidFill>
                <a:effectLst/>
                <a:latin typeface="Calibri" pitchFamily="34" charset="0"/>
                <a:ea typeface="Calibri" pitchFamily="34" charset="0"/>
                <a:cs typeface="Consolas" pitchFamily="49" charset="0"/>
              </a:rPr>
              <a:t> </a:t>
            </a:r>
            <a:r>
              <a:rPr kumimoji="0" lang="en-US" sz="1600" b="0" i="0" u="none" strike="noStrike" cap="none" normalizeH="0" baseline="0" dirty="0" err="1" smtClean="0">
                <a:ln>
                  <a:noFill/>
                </a:ln>
                <a:solidFill>
                  <a:schemeClr val="tx1"/>
                </a:solidFill>
                <a:effectLst/>
                <a:latin typeface="Calibri" pitchFamily="34" charset="0"/>
                <a:ea typeface="Calibri" pitchFamily="34" charset="0"/>
                <a:cs typeface="Consolas" pitchFamily="49" charset="0"/>
              </a:rPr>
              <a:t>InvItem</a:t>
            </a:r>
            <a:endParaRPr kumimoji="0" lang="en-US"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Calibri" pitchFamily="34" charset="0"/>
                <a:ea typeface="Calibri" pitchFamily="34" charset="0"/>
                <a:cs typeface="Consolas" pitchFamily="49" charset="0"/>
              </a:rPr>
              <a:t>{</a:t>
            </a:r>
            <a:endParaRPr kumimoji="0" lang="en-US"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FF"/>
                </a:solidFill>
                <a:effectLst/>
                <a:latin typeface="Calibri" pitchFamily="34" charset="0"/>
                <a:ea typeface="Calibri" pitchFamily="34" charset="0"/>
                <a:cs typeface="Consolas" pitchFamily="49" charset="0"/>
              </a:rPr>
              <a:t>private</a:t>
            </a:r>
            <a:r>
              <a:rPr kumimoji="0" lang="en-US" sz="1600" b="0" i="0" u="none" strike="noStrike" cap="none" normalizeH="0" baseline="0" dirty="0" smtClean="0">
                <a:ln>
                  <a:noFill/>
                </a:ln>
                <a:solidFill>
                  <a:schemeClr val="tx1"/>
                </a:solidFill>
                <a:effectLst/>
                <a:latin typeface="Calibri" pitchFamily="34" charset="0"/>
                <a:ea typeface="Calibri" pitchFamily="34" charset="0"/>
                <a:cs typeface="Consolas" pitchFamily="49" charset="0"/>
              </a:rPr>
              <a:t>:</a:t>
            </a:r>
            <a:endParaRPr kumimoji="0" lang="en-US"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Calibri" pitchFamily="34" charset="0"/>
                <a:ea typeface="Calibri" pitchFamily="34" charset="0"/>
                <a:cs typeface="Consolas" pitchFamily="49" charset="0"/>
              </a:rPr>
              <a:t>	string </a:t>
            </a:r>
            <a:r>
              <a:rPr kumimoji="0" lang="en-US" sz="1600" b="0" i="0" u="none" strike="noStrike" cap="none" normalizeH="0" baseline="0" dirty="0" err="1" smtClean="0">
                <a:ln>
                  <a:noFill/>
                </a:ln>
                <a:solidFill>
                  <a:schemeClr val="tx1"/>
                </a:solidFill>
                <a:effectLst/>
                <a:latin typeface="Calibri" pitchFamily="34" charset="0"/>
                <a:ea typeface="Calibri" pitchFamily="34" charset="0"/>
                <a:cs typeface="Consolas" pitchFamily="49" charset="0"/>
              </a:rPr>
              <a:t>desc</a:t>
            </a:r>
            <a:r>
              <a:rPr kumimoji="0" lang="en-US" sz="1600" b="0" i="0" u="none" strike="noStrike" cap="none" normalizeH="0" baseline="0" dirty="0" smtClean="0">
                <a:ln>
                  <a:noFill/>
                </a:ln>
                <a:solidFill>
                  <a:schemeClr val="tx1"/>
                </a:solidFill>
                <a:effectLst/>
                <a:latin typeface="Calibri" pitchFamily="34" charset="0"/>
                <a:ea typeface="Calibri" pitchFamily="34" charset="0"/>
                <a:cs typeface="Consolas" pitchFamily="49" charset="0"/>
              </a:rPr>
              <a:t>;</a:t>
            </a:r>
            <a:endParaRPr kumimoji="0" lang="en-US"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Calibri" pitchFamily="34" charset="0"/>
                <a:ea typeface="Calibri" pitchFamily="34" charset="0"/>
                <a:cs typeface="Consolas" pitchFamily="49" charset="0"/>
              </a:rPr>
              <a:t>	</a:t>
            </a:r>
            <a:r>
              <a:rPr kumimoji="0" lang="en-US" sz="1600" b="0" i="0" u="none" strike="noStrike" cap="none" normalizeH="0" baseline="0" dirty="0" err="1" smtClean="0">
                <a:ln>
                  <a:noFill/>
                </a:ln>
                <a:solidFill>
                  <a:srgbClr val="0000FF"/>
                </a:solidFill>
                <a:effectLst/>
                <a:latin typeface="Calibri" pitchFamily="34" charset="0"/>
                <a:ea typeface="Calibri" pitchFamily="34" charset="0"/>
                <a:cs typeface="Consolas" pitchFamily="49" charset="0"/>
              </a:rPr>
              <a:t>int</a:t>
            </a:r>
            <a:r>
              <a:rPr kumimoji="0" lang="en-US" sz="1600" b="0" i="0" u="none" strike="noStrike" cap="none" normalizeH="0" baseline="0" dirty="0" smtClean="0">
                <a:ln>
                  <a:noFill/>
                </a:ln>
                <a:solidFill>
                  <a:schemeClr val="tx1"/>
                </a:solidFill>
                <a:effectLst/>
                <a:latin typeface="Calibri" pitchFamily="34" charset="0"/>
                <a:ea typeface="Calibri" pitchFamily="34" charset="0"/>
                <a:cs typeface="Consolas" pitchFamily="49" charset="0"/>
              </a:rPr>
              <a:t> units;</a:t>
            </a:r>
            <a:endParaRPr kumimoji="0" lang="en-US"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Calibri" pitchFamily="34" charset="0"/>
                <a:ea typeface="Calibri" pitchFamily="34" charset="0"/>
                <a:cs typeface="Consolas" pitchFamily="49" charset="0"/>
              </a:rPr>
              <a:t> 	</a:t>
            </a:r>
            <a:endParaRPr kumimoji="0" lang="en-US"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FF"/>
                </a:solidFill>
                <a:effectLst/>
                <a:latin typeface="Calibri" pitchFamily="34" charset="0"/>
                <a:ea typeface="Calibri" pitchFamily="34" charset="0"/>
                <a:cs typeface="Consolas" pitchFamily="49" charset="0"/>
              </a:rPr>
              <a:t>public</a:t>
            </a:r>
            <a:r>
              <a:rPr kumimoji="0" lang="en-US" sz="1600" b="0" i="0" u="none" strike="noStrike" cap="none" normalizeH="0" baseline="0" dirty="0" smtClean="0">
                <a:ln>
                  <a:noFill/>
                </a:ln>
                <a:solidFill>
                  <a:schemeClr val="tx1"/>
                </a:solidFill>
                <a:effectLst/>
                <a:latin typeface="Calibri" pitchFamily="34" charset="0"/>
                <a:ea typeface="Calibri" pitchFamily="34" charset="0"/>
                <a:cs typeface="Consolas" pitchFamily="49" charset="0"/>
              </a:rPr>
              <a:t>:</a:t>
            </a:r>
            <a:endParaRPr kumimoji="0" lang="en-US"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err="1" smtClean="0">
                <a:ln>
                  <a:noFill/>
                </a:ln>
                <a:solidFill>
                  <a:schemeClr val="tx1"/>
                </a:solidFill>
                <a:effectLst/>
                <a:latin typeface="Calibri" pitchFamily="34" charset="0"/>
                <a:ea typeface="Calibri" pitchFamily="34" charset="0"/>
                <a:cs typeface="Consolas" pitchFamily="49" charset="0"/>
              </a:rPr>
              <a:t>InvItem</a:t>
            </a:r>
            <a:r>
              <a:rPr kumimoji="0" lang="en-US" sz="1600" b="0" i="0" u="none" strike="noStrike" cap="none" normalizeH="0" baseline="0" dirty="0" smtClean="0">
                <a:ln>
                  <a:noFill/>
                </a:ln>
                <a:solidFill>
                  <a:schemeClr val="tx1"/>
                </a:solidFill>
                <a:effectLst/>
                <a:latin typeface="Calibri" pitchFamily="34" charset="0"/>
                <a:ea typeface="Calibri" pitchFamily="34" charset="0"/>
                <a:cs typeface="Consolas" pitchFamily="49" charset="0"/>
              </a:rPr>
              <a:t>(</a:t>
            </a:r>
            <a:r>
              <a:rPr kumimoji="0" lang="en-US" sz="1600" b="0" i="0" u="none" strike="noStrike" cap="none" normalizeH="0" baseline="0" dirty="0" smtClean="0">
                <a:ln>
                  <a:noFill/>
                </a:ln>
                <a:solidFill>
                  <a:srgbClr val="0000FF"/>
                </a:solidFill>
                <a:effectLst/>
                <a:latin typeface="Calibri" pitchFamily="34" charset="0"/>
                <a:ea typeface="Calibri" pitchFamily="34" charset="0"/>
                <a:cs typeface="Consolas" pitchFamily="49" charset="0"/>
              </a:rPr>
              <a:t>void</a:t>
            </a:r>
            <a:r>
              <a:rPr kumimoji="0" lang="en-US" sz="1600" b="0" i="0" u="none" strike="noStrike" cap="none" normalizeH="0" baseline="0" dirty="0" smtClean="0">
                <a:ln>
                  <a:noFill/>
                </a:ln>
                <a:solidFill>
                  <a:schemeClr val="tx1"/>
                </a:solidFill>
                <a:effectLst/>
                <a:latin typeface="Calibri" pitchFamily="34" charset="0"/>
                <a:ea typeface="Calibri" pitchFamily="34" charset="0"/>
                <a:cs typeface="Consolas" pitchFamily="49" charset="0"/>
              </a:rPr>
              <a:t>) { </a:t>
            </a:r>
            <a:r>
              <a:rPr kumimoji="0" lang="en-US" sz="1600" b="0" i="0" u="none" strike="noStrike" cap="none" normalizeH="0" baseline="0" dirty="0" err="1" smtClean="0">
                <a:ln>
                  <a:noFill/>
                </a:ln>
                <a:solidFill>
                  <a:schemeClr val="tx1"/>
                </a:solidFill>
                <a:effectLst/>
                <a:latin typeface="Calibri" pitchFamily="34" charset="0"/>
                <a:ea typeface="Calibri" pitchFamily="34" charset="0"/>
                <a:cs typeface="Consolas" pitchFamily="49" charset="0"/>
              </a:rPr>
              <a:t>desc</a:t>
            </a:r>
            <a:r>
              <a:rPr kumimoji="0" lang="en-US" sz="1600" b="0" i="0" u="none" strike="noStrike" cap="none" normalizeH="0" baseline="0" dirty="0" smtClean="0">
                <a:ln>
                  <a:noFill/>
                </a:ln>
                <a:solidFill>
                  <a:schemeClr val="tx1"/>
                </a:solidFill>
                <a:effectLst/>
                <a:latin typeface="Calibri" pitchFamily="34" charset="0"/>
                <a:ea typeface="Calibri" pitchFamily="34" charset="0"/>
                <a:cs typeface="Consolas" pitchFamily="49" charset="0"/>
              </a:rPr>
              <a:t> = </a:t>
            </a:r>
            <a:r>
              <a:rPr kumimoji="0" lang="en-US" sz="1600" b="0" i="0" u="none" strike="noStrike" cap="none" normalizeH="0" baseline="0" dirty="0" smtClean="0">
                <a:ln>
                  <a:noFill/>
                </a:ln>
                <a:solidFill>
                  <a:srgbClr val="A31515"/>
                </a:solidFill>
                <a:effectLst/>
                <a:latin typeface="Calibri" pitchFamily="34" charset="0"/>
                <a:ea typeface="Calibri" pitchFamily="34" charset="0"/>
                <a:cs typeface="Consolas" pitchFamily="49" charset="0"/>
              </a:rPr>
              <a:t>""</a:t>
            </a:r>
            <a:r>
              <a:rPr kumimoji="0" lang="en-US" sz="1600" b="0" i="0" u="none" strike="noStrike" cap="none" normalizeH="0" baseline="0" dirty="0" smtClean="0">
                <a:ln>
                  <a:noFill/>
                </a:ln>
                <a:solidFill>
                  <a:schemeClr val="tx1"/>
                </a:solidFill>
                <a:effectLst/>
                <a:latin typeface="Calibri" pitchFamily="34" charset="0"/>
                <a:ea typeface="Calibri" pitchFamily="34" charset="0"/>
                <a:cs typeface="Consolas" pitchFamily="49" charset="0"/>
              </a:rPr>
              <a:t>; }</a:t>
            </a:r>
            <a:endParaRPr kumimoji="0" lang="en-US"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FF"/>
                </a:solidFill>
                <a:effectLst/>
                <a:latin typeface="Calibri" pitchFamily="34" charset="0"/>
                <a:ea typeface="Calibri" pitchFamily="34" charset="0"/>
                <a:cs typeface="Consolas" pitchFamily="49" charset="0"/>
              </a:rPr>
              <a:t>void</a:t>
            </a:r>
            <a:r>
              <a:rPr kumimoji="0" lang="en-US" sz="1600" b="0" i="0" u="none" strike="noStrike" cap="none" normalizeH="0" baseline="0" dirty="0" smtClean="0">
                <a:ln>
                  <a:noFill/>
                </a:ln>
                <a:solidFill>
                  <a:schemeClr val="tx1"/>
                </a:solidFill>
                <a:effectLst/>
                <a:latin typeface="Calibri" pitchFamily="34" charset="0"/>
                <a:ea typeface="Calibri" pitchFamily="34" charset="0"/>
                <a:cs typeface="Consolas" pitchFamily="49" charset="0"/>
              </a:rPr>
              <a:t> </a:t>
            </a:r>
            <a:r>
              <a:rPr kumimoji="0" lang="en-US" sz="1600" b="0" i="0" u="none" strike="noStrike" cap="none" normalizeH="0" baseline="0" dirty="0" err="1" smtClean="0">
                <a:ln>
                  <a:noFill/>
                </a:ln>
                <a:solidFill>
                  <a:schemeClr val="tx1"/>
                </a:solidFill>
                <a:effectLst/>
                <a:latin typeface="Calibri" pitchFamily="34" charset="0"/>
                <a:ea typeface="Calibri" pitchFamily="34" charset="0"/>
                <a:cs typeface="Consolas" pitchFamily="49" charset="0"/>
              </a:rPr>
              <a:t>setInfo</a:t>
            </a:r>
            <a:r>
              <a:rPr kumimoji="0" lang="en-US" sz="1600" b="0" i="0" u="none" strike="noStrike" cap="none" normalizeH="0" baseline="0" dirty="0" smtClean="0">
                <a:ln>
                  <a:noFill/>
                </a:ln>
                <a:solidFill>
                  <a:schemeClr val="tx1"/>
                </a:solidFill>
                <a:effectLst/>
                <a:latin typeface="Calibri" pitchFamily="34" charset="0"/>
                <a:ea typeface="Calibri" pitchFamily="34" charset="0"/>
                <a:cs typeface="Consolas" pitchFamily="49" charset="0"/>
              </a:rPr>
              <a:t>(string d, </a:t>
            </a:r>
            <a:r>
              <a:rPr kumimoji="0" lang="en-US" sz="1600" b="0" i="0" u="none" strike="noStrike" cap="none" normalizeH="0" baseline="0" dirty="0" err="1" smtClean="0">
                <a:ln>
                  <a:noFill/>
                </a:ln>
                <a:solidFill>
                  <a:srgbClr val="0000FF"/>
                </a:solidFill>
                <a:effectLst/>
                <a:latin typeface="Calibri" pitchFamily="34" charset="0"/>
                <a:ea typeface="Calibri" pitchFamily="34" charset="0"/>
                <a:cs typeface="Consolas" pitchFamily="49" charset="0"/>
              </a:rPr>
              <a:t>int</a:t>
            </a:r>
            <a:r>
              <a:rPr kumimoji="0" lang="en-US" sz="1600" b="0" i="0" u="none" strike="noStrike" cap="none" normalizeH="0" baseline="0" dirty="0" smtClean="0">
                <a:ln>
                  <a:noFill/>
                </a:ln>
                <a:solidFill>
                  <a:schemeClr val="tx1"/>
                </a:solidFill>
                <a:effectLst/>
                <a:latin typeface="Calibri" pitchFamily="34" charset="0"/>
                <a:ea typeface="Calibri" pitchFamily="34" charset="0"/>
                <a:cs typeface="Consolas" pitchFamily="49" charset="0"/>
              </a:rPr>
              <a:t> un) { </a:t>
            </a:r>
            <a:r>
              <a:rPr kumimoji="0" lang="en-US" sz="1600" b="0" i="0" u="none" strike="noStrike" cap="none" normalizeH="0" baseline="0" dirty="0" err="1" smtClean="0">
                <a:ln>
                  <a:noFill/>
                </a:ln>
                <a:solidFill>
                  <a:schemeClr val="tx1"/>
                </a:solidFill>
                <a:effectLst/>
                <a:latin typeface="Calibri" pitchFamily="34" charset="0"/>
                <a:ea typeface="Calibri" pitchFamily="34" charset="0"/>
                <a:cs typeface="Consolas" pitchFamily="49" charset="0"/>
              </a:rPr>
              <a:t>desc</a:t>
            </a:r>
            <a:r>
              <a:rPr kumimoji="0" lang="en-US" sz="1600" b="0" i="0" u="none" strike="noStrike" cap="none" normalizeH="0" baseline="0" dirty="0" smtClean="0">
                <a:ln>
                  <a:noFill/>
                </a:ln>
                <a:solidFill>
                  <a:schemeClr val="tx1"/>
                </a:solidFill>
                <a:effectLst/>
                <a:latin typeface="Calibri" pitchFamily="34" charset="0"/>
                <a:ea typeface="Calibri" pitchFamily="34" charset="0"/>
                <a:cs typeface="Consolas" pitchFamily="49" charset="0"/>
              </a:rPr>
              <a:t>=d; </a:t>
            </a:r>
            <a:endParaRPr kumimoji="0" lang="en-US"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Calibri" pitchFamily="34" charset="0"/>
                <a:ea typeface="Calibri" pitchFamily="34" charset="0"/>
                <a:cs typeface="Consolas" pitchFamily="49" charset="0"/>
              </a:rPr>
              <a:t>		            units = un;}</a:t>
            </a:r>
            <a:endParaRPr kumimoji="0" lang="en-US"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Calibri" pitchFamily="34" charset="0"/>
                <a:ea typeface="Calibri" pitchFamily="34" charset="0"/>
                <a:cs typeface="Consolas" pitchFamily="49" charset="0"/>
              </a:rPr>
              <a:t>string </a:t>
            </a:r>
            <a:r>
              <a:rPr kumimoji="0" lang="en-US" sz="1600" b="0" i="0" u="none" strike="noStrike" cap="none" normalizeH="0" baseline="0" dirty="0" err="1" smtClean="0">
                <a:ln>
                  <a:noFill/>
                </a:ln>
                <a:solidFill>
                  <a:schemeClr val="tx1"/>
                </a:solidFill>
                <a:effectLst/>
                <a:latin typeface="Calibri" pitchFamily="34" charset="0"/>
                <a:ea typeface="Calibri" pitchFamily="34" charset="0"/>
                <a:cs typeface="Consolas" pitchFamily="49" charset="0"/>
              </a:rPr>
              <a:t>getDesc</a:t>
            </a:r>
            <a:r>
              <a:rPr kumimoji="0" lang="en-US" sz="1600" b="0" i="0" u="none" strike="noStrike" cap="none" normalizeH="0" baseline="0" dirty="0" smtClean="0">
                <a:ln>
                  <a:noFill/>
                </a:ln>
                <a:solidFill>
                  <a:schemeClr val="tx1"/>
                </a:solidFill>
                <a:effectLst/>
                <a:latin typeface="Calibri" pitchFamily="34" charset="0"/>
                <a:ea typeface="Calibri" pitchFamily="34" charset="0"/>
                <a:cs typeface="Consolas" pitchFamily="49" charset="0"/>
              </a:rPr>
              <a:t>(</a:t>
            </a:r>
            <a:r>
              <a:rPr kumimoji="0" lang="en-US" sz="1600" b="0" i="0" u="none" strike="noStrike" cap="none" normalizeH="0" baseline="0" dirty="0" smtClean="0">
                <a:ln>
                  <a:noFill/>
                </a:ln>
                <a:solidFill>
                  <a:srgbClr val="0000FF"/>
                </a:solidFill>
                <a:effectLst/>
                <a:latin typeface="Calibri" pitchFamily="34" charset="0"/>
                <a:ea typeface="Calibri" pitchFamily="34" charset="0"/>
                <a:cs typeface="Consolas" pitchFamily="49" charset="0"/>
              </a:rPr>
              <a:t>void</a:t>
            </a:r>
            <a:r>
              <a:rPr kumimoji="0" lang="en-US" sz="1600" b="0" i="0" u="none" strike="noStrike" cap="none" normalizeH="0" baseline="0" dirty="0" smtClean="0">
                <a:ln>
                  <a:noFill/>
                </a:ln>
                <a:solidFill>
                  <a:schemeClr val="tx1"/>
                </a:solidFill>
                <a:effectLst/>
                <a:latin typeface="Calibri" pitchFamily="34" charset="0"/>
                <a:ea typeface="Calibri" pitchFamily="34" charset="0"/>
                <a:cs typeface="Consolas" pitchFamily="49" charset="0"/>
              </a:rPr>
              <a:t>) { </a:t>
            </a:r>
            <a:r>
              <a:rPr kumimoji="0" lang="en-US" sz="1600" b="0" i="0" u="none" strike="noStrike" cap="none" normalizeH="0" baseline="0" dirty="0" smtClean="0">
                <a:ln>
                  <a:noFill/>
                </a:ln>
                <a:solidFill>
                  <a:srgbClr val="0000FF"/>
                </a:solidFill>
                <a:effectLst/>
                <a:latin typeface="Calibri" pitchFamily="34" charset="0"/>
                <a:ea typeface="Calibri" pitchFamily="34" charset="0"/>
                <a:cs typeface="Consolas" pitchFamily="49" charset="0"/>
              </a:rPr>
              <a:t>return</a:t>
            </a:r>
            <a:r>
              <a:rPr kumimoji="0" lang="en-US" sz="1600" b="0" i="0" u="none" strike="noStrike" cap="none" normalizeH="0" baseline="0" dirty="0" smtClean="0">
                <a:ln>
                  <a:noFill/>
                </a:ln>
                <a:solidFill>
                  <a:schemeClr val="tx1"/>
                </a:solidFill>
                <a:effectLst/>
                <a:latin typeface="Calibri" pitchFamily="34" charset="0"/>
                <a:ea typeface="Calibri" pitchFamily="34" charset="0"/>
                <a:cs typeface="Consolas" pitchFamily="49" charset="0"/>
              </a:rPr>
              <a:t> </a:t>
            </a:r>
            <a:r>
              <a:rPr kumimoji="0" lang="en-US" sz="1600" b="0" i="0" u="none" strike="noStrike" cap="none" normalizeH="0" baseline="0" dirty="0" err="1" smtClean="0">
                <a:ln>
                  <a:noFill/>
                </a:ln>
                <a:solidFill>
                  <a:schemeClr val="tx1"/>
                </a:solidFill>
                <a:effectLst/>
                <a:latin typeface="Calibri" pitchFamily="34" charset="0"/>
                <a:ea typeface="Calibri" pitchFamily="34" charset="0"/>
                <a:cs typeface="Consolas" pitchFamily="49" charset="0"/>
              </a:rPr>
              <a:t>desc</a:t>
            </a:r>
            <a:r>
              <a:rPr kumimoji="0" lang="en-US" sz="1600" b="0" i="0" u="none" strike="noStrike" cap="none" normalizeH="0" baseline="0" dirty="0" smtClean="0">
                <a:ln>
                  <a:noFill/>
                </a:ln>
                <a:solidFill>
                  <a:schemeClr val="tx1"/>
                </a:solidFill>
                <a:effectLst/>
                <a:latin typeface="Calibri" pitchFamily="34" charset="0"/>
                <a:ea typeface="Calibri" pitchFamily="34" charset="0"/>
                <a:cs typeface="Consolas" pitchFamily="49" charset="0"/>
              </a:rPr>
              <a:t>; }</a:t>
            </a:r>
            <a:endParaRPr kumimoji="0" lang="en-US"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err="1" smtClean="0">
                <a:ln>
                  <a:noFill/>
                </a:ln>
                <a:solidFill>
                  <a:srgbClr val="0000FF"/>
                </a:solidFill>
                <a:effectLst/>
                <a:latin typeface="Calibri" pitchFamily="34" charset="0"/>
                <a:ea typeface="Calibri" pitchFamily="34" charset="0"/>
                <a:cs typeface="Consolas" pitchFamily="49" charset="0"/>
              </a:rPr>
              <a:t>int</a:t>
            </a:r>
            <a:r>
              <a:rPr kumimoji="0" lang="en-US" sz="1600" b="0" i="0" u="none" strike="noStrike" cap="none" normalizeH="0" baseline="0" dirty="0" smtClean="0">
                <a:ln>
                  <a:noFill/>
                </a:ln>
                <a:solidFill>
                  <a:schemeClr val="tx1"/>
                </a:solidFill>
                <a:effectLst/>
                <a:latin typeface="Calibri" pitchFamily="34" charset="0"/>
                <a:ea typeface="Calibri" pitchFamily="34" charset="0"/>
                <a:cs typeface="Consolas" pitchFamily="49" charset="0"/>
              </a:rPr>
              <a:t> </a:t>
            </a:r>
            <a:r>
              <a:rPr kumimoji="0" lang="en-US" sz="1600" b="0" i="0" u="none" strike="noStrike" cap="none" normalizeH="0" baseline="0" dirty="0" err="1" smtClean="0">
                <a:ln>
                  <a:noFill/>
                </a:ln>
                <a:solidFill>
                  <a:schemeClr val="tx1"/>
                </a:solidFill>
                <a:effectLst/>
                <a:latin typeface="Calibri" pitchFamily="34" charset="0"/>
                <a:ea typeface="Calibri" pitchFamily="34" charset="0"/>
                <a:cs typeface="Consolas" pitchFamily="49" charset="0"/>
              </a:rPr>
              <a:t>getUnits</a:t>
            </a:r>
            <a:r>
              <a:rPr kumimoji="0" lang="en-US" sz="1600" b="0" i="0" u="none" strike="noStrike" cap="none" normalizeH="0" baseline="0" dirty="0" smtClean="0">
                <a:ln>
                  <a:noFill/>
                </a:ln>
                <a:solidFill>
                  <a:schemeClr val="tx1"/>
                </a:solidFill>
                <a:effectLst/>
                <a:latin typeface="Calibri" pitchFamily="34" charset="0"/>
                <a:ea typeface="Calibri" pitchFamily="34" charset="0"/>
                <a:cs typeface="Consolas" pitchFamily="49" charset="0"/>
              </a:rPr>
              <a:t>(</a:t>
            </a:r>
            <a:r>
              <a:rPr kumimoji="0" lang="en-US" sz="1600" b="0" i="0" u="none" strike="noStrike" cap="none" normalizeH="0" baseline="0" dirty="0" smtClean="0">
                <a:ln>
                  <a:noFill/>
                </a:ln>
                <a:solidFill>
                  <a:srgbClr val="0000FF"/>
                </a:solidFill>
                <a:effectLst/>
                <a:latin typeface="Calibri" pitchFamily="34" charset="0"/>
                <a:ea typeface="Calibri" pitchFamily="34" charset="0"/>
                <a:cs typeface="Consolas" pitchFamily="49" charset="0"/>
              </a:rPr>
              <a:t>void</a:t>
            </a:r>
            <a:r>
              <a:rPr kumimoji="0" lang="en-US" sz="1600" b="0" i="0" u="none" strike="noStrike" cap="none" normalizeH="0" baseline="0" dirty="0" smtClean="0">
                <a:ln>
                  <a:noFill/>
                </a:ln>
                <a:solidFill>
                  <a:schemeClr val="tx1"/>
                </a:solidFill>
                <a:effectLst/>
                <a:latin typeface="Calibri" pitchFamily="34" charset="0"/>
                <a:ea typeface="Calibri" pitchFamily="34" charset="0"/>
                <a:cs typeface="Consolas" pitchFamily="49" charset="0"/>
              </a:rPr>
              <a:t>) { </a:t>
            </a:r>
            <a:r>
              <a:rPr kumimoji="0" lang="en-US" sz="1600" b="0" i="0" u="none" strike="noStrike" cap="none" normalizeH="0" baseline="0" dirty="0" smtClean="0">
                <a:ln>
                  <a:noFill/>
                </a:ln>
                <a:solidFill>
                  <a:srgbClr val="0000FF"/>
                </a:solidFill>
                <a:effectLst/>
                <a:latin typeface="Calibri" pitchFamily="34" charset="0"/>
                <a:ea typeface="Calibri" pitchFamily="34" charset="0"/>
                <a:cs typeface="Consolas" pitchFamily="49" charset="0"/>
              </a:rPr>
              <a:t>return</a:t>
            </a:r>
            <a:r>
              <a:rPr kumimoji="0" lang="en-US" sz="1600" b="0" i="0" u="none" strike="noStrike" cap="none" normalizeH="0" baseline="0" dirty="0" smtClean="0">
                <a:ln>
                  <a:noFill/>
                </a:ln>
                <a:solidFill>
                  <a:schemeClr val="tx1"/>
                </a:solidFill>
                <a:effectLst/>
                <a:latin typeface="Calibri" pitchFamily="34" charset="0"/>
                <a:ea typeface="Calibri" pitchFamily="34" charset="0"/>
                <a:cs typeface="Consolas" pitchFamily="49" charset="0"/>
              </a:rPr>
              <a:t> units; }</a:t>
            </a:r>
            <a:endParaRPr kumimoji="0" lang="en-US"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Calibri" pitchFamily="34" charset="0"/>
                <a:ea typeface="Calibri" pitchFamily="34" charset="0"/>
                <a:cs typeface="Consolas" pitchFamily="49" charset="0"/>
              </a:rPr>
              <a:t>};</a:t>
            </a:r>
            <a:endParaRPr kumimoji="0" lang="en-US"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rgbClr val="0000FF"/>
              </a:solidFill>
              <a:effectLst/>
              <a:latin typeface="Calibri" pitchFamily="34" charset="0"/>
              <a:ea typeface="Calibri" pitchFamily="34" charset="0"/>
              <a:cs typeface="Consolas"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sz="1600" dirty="0">
              <a:solidFill>
                <a:srgbClr val="0000FF"/>
              </a:solidFill>
              <a:latin typeface="Calibri" pitchFamily="34" charset="0"/>
              <a:ea typeface="Calibri" pitchFamily="34" charset="0"/>
              <a:cs typeface="Consolas"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rgbClr val="0000FF"/>
              </a:solidFill>
              <a:effectLst/>
              <a:latin typeface="Calibri" pitchFamily="34" charset="0"/>
              <a:ea typeface="Calibri" pitchFamily="34" charset="0"/>
              <a:cs typeface="Consolas"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FF"/>
                </a:solidFill>
                <a:effectLst/>
                <a:latin typeface="Calibri" pitchFamily="34" charset="0"/>
                <a:ea typeface="Calibri" pitchFamily="34" charset="0"/>
                <a:cs typeface="Consolas" pitchFamily="49" charset="0"/>
              </a:rPr>
              <a:t>void</a:t>
            </a:r>
            <a:r>
              <a:rPr kumimoji="0" lang="en-US" sz="1600" b="0" i="0" u="none" strike="noStrike" cap="none" normalizeH="0" baseline="0" dirty="0" smtClean="0">
                <a:ln>
                  <a:noFill/>
                </a:ln>
                <a:solidFill>
                  <a:schemeClr val="tx1"/>
                </a:solidFill>
                <a:effectLst/>
                <a:latin typeface="Calibri" pitchFamily="34" charset="0"/>
                <a:ea typeface="Calibri" pitchFamily="34" charset="0"/>
                <a:cs typeface="Consolas" pitchFamily="49" charset="0"/>
              </a:rPr>
              <a:t> main(</a:t>
            </a:r>
            <a:r>
              <a:rPr kumimoji="0" lang="en-US" sz="1600" b="0" i="0" u="none" strike="noStrike" cap="none" normalizeH="0" baseline="0" dirty="0" smtClean="0">
                <a:ln>
                  <a:noFill/>
                </a:ln>
                <a:solidFill>
                  <a:srgbClr val="0000FF"/>
                </a:solidFill>
                <a:effectLst/>
                <a:latin typeface="Calibri" pitchFamily="34" charset="0"/>
                <a:ea typeface="Calibri" pitchFamily="34" charset="0"/>
                <a:cs typeface="Consolas" pitchFamily="49" charset="0"/>
              </a:rPr>
              <a:t>void</a:t>
            </a:r>
            <a:r>
              <a:rPr kumimoji="0" lang="en-US" sz="1600" b="0" i="0" u="none" strike="noStrike" cap="none" normalizeH="0" baseline="0" dirty="0" smtClean="0">
                <a:ln>
                  <a:noFill/>
                </a:ln>
                <a:solidFill>
                  <a:schemeClr val="tx1"/>
                </a:solidFill>
                <a:effectLst/>
                <a:latin typeface="Calibri" pitchFamily="34" charset="0"/>
                <a:ea typeface="Calibri" pitchFamily="34" charset="0"/>
                <a:cs typeface="Consolas" pitchFamily="49" charset="0"/>
              </a:rPr>
              <a:t>)</a:t>
            </a:r>
            <a:endParaRPr kumimoji="0" lang="en-US"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Calibri" pitchFamily="34" charset="0"/>
                <a:ea typeface="Calibri" pitchFamily="34" charset="0"/>
                <a:cs typeface="Consolas" pitchFamily="49" charset="0"/>
              </a:rPr>
              <a:t>{</a:t>
            </a:r>
            <a:endParaRPr kumimoji="0" lang="en-US"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err="1" smtClean="0">
                <a:ln>
                  <a:noFill/>
                </a:ln>
                <a:solidFill>
                  <a:schemeClr val="tx1"/>
                </a:solidFill>
                <a:effectLst/>
                <a:latin typeface="Calibri" pitchFamily="34" charset="0"/>
                <a:ea typeface="Calibri" pitchFamily="34" charset="0"/>
                <a:cs typeface="Consolas" pitchFamily="49" charset="0"/>
              </a:rPr>
              <a:t>InvItem</a:t>
            </a:r>
            <a:r>
              <a:rPr kumimoji="0" lang="en-US" sz="1600" b="0" i="0" u="none" strike="noStrike" cap="none" normalizeH="0" baseline="0" dirty="0" smtClean="0">
                <a:ln>
                  <a:noFill/>
                </a:ln>
                <a:solidFill>
                  <a:schemeClr val="tx1"/>
                </a:solidFill>
                <a:effectLst/>
                <a:latin typeface="Calibri" pitchFamily="34" charset="0"/>
                <a:ea typeface="Calibri" pitchFamily="34" charset="0"/>
                <a:cs typeface="Consolas" pitchFamily="49" charset="0"/>
              </a:rPr>
              <a:t> stock;</a:t>
            </a:r>
            <a:endParaRPr kumimoji="0" lang="en-US"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err="1" smtClean="0">
                <a:ln>
                  <a:noFill/>
                </a:ln>
                <a:solidFill>
                  <a:schemeClr val="tx1"/>
                </a:solidFill>
                <a:effectLst/>
                <a:latin typeface="Calibri" pitchFamily="34" charset="0"/>
                <a:ea typeface="Calibri" pitchFamily="34" charset="0"/>
                <a:cs typeface="Consolas" pitchFamily="49" charset="0"/>
              </a:rPr>
              <a:t>stock.setInfo</a:t>
            </a:r>
            <a:r>
              <a:rPr kumimoji="0" lang="en-US" sz="1600" b="0" i="0" u="none" strike="noStrike" cap="none" normalizeH="0" baseline="0" dirty="0" smtClean="0">
                <a:ln>
                  <a:noFill/>
                </a:ln>
                <a:solidFill>
                  <a:schemeClr val="tx1"/>
                </a:solidFill>
                <a:effectLst/>
                <a:latin typeface="Calibri" pitchFamily="34" charset="0"/>
                <a:ea typeface="Calibri" pitchFamily="34" charset="0"/>
                <a:cs typeface="Consolas" pitchFamily="49" charset="0"/>
              </a:rPr>
              <a:t>(</a:t>
            </a:r>
            <a:r>
              <a:rPr kumimoji="0" lang="en-US" sz="1600" b="0" i="0" u="none" strike="noStrike" cap="none" normalizeH="0" baseline="0" dirty="0" smtClean="0">
                <a:ln>
                  <a:noFill/>
                </a:ln>
                <a:solidFill>
                  <a:srgbClr val="A31515"/>
                </a:solidFill>
                <a:effectLst/>
                <a:latin typeface="Calibri" pitchFamily="34" charset="0"/>
                <a:ea typeface="Calibri" pitchFamily="34" charset="0"/>
                <a:cs typeface="Consolas" pitchFamily="49" charset="0"/>
              </a:rPr>
              <a:t>"Wrench"</a:t>
            </a:r>
            <a:r>
              <a:rPr kumimoji="0" lang="en-US" sz="1600" b="0" i="0" u="none" strike="noStrike" cap="none" normalizeH="0" baseline="0" dirty="0" smtClean="0">
                <a:ln>
                  <a:noFill/>
                </a:ln>
                <a:solidFill>
                  <a:schemeClr val="tx1"/>
                </a:solidFill>
                <a:effectLst/>
                <a:latin typeface="Calibri" pitchFamily="34" charset="0"/>
                <a:ea typeface="Calibri" pitchFamily="34" charset="0"/>
                <a:cs typeface="Consolas" pitchFamily="49" charset="0"/>
              </a:rPr>
              <a:t>, 20);</a:t>
            </a:r>
            <a:endParaRPr kumimoji="0" lang="en-US"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err="1" smtClean="0">
                <a:ln>
                  <a:noFill/>
                </a:ln>
                <a:solidFill>
                  <a:schemeClr val="tx1"/>
                </a:solidFill>
                <a:effectLst/>
                <a:latin typeface="Calibri" pitchFamily="34" charset="0"/>
                <a:ea typeface="Calibri" pitchFamily="34" charset="0"/>
                <a:cs typeface="Consolas" pitchFamily="49" charset="0"/>
              </a:rPr>
              <a:t>cout</a:t>
            </a:r>
            <a:r>
              <a:rPr kumimoji="0" lang="en-US" sz="1600" b="0" i="0" u="none" strike="noStrike" cap="none" normalizeH="0" baseline="0" dirty="0" smtClean="0">
                <a:ln>
                  <a:noFill/>
                </a:ln>
                <a:solidFill>
                  <a:schemeClr val="tx1"/>
                </a:solidFill>
                <a:effectLst/>
                <a:latin typeface="Calibri" pitchFamily="34" charset="0"/>
                <a:ea typeface="Calibri" pitchFamily="34" charset="0"/>
                <a:cs typeface="Consolas" pitchFamily="49" charset="0"/>
              </a:rPr>
              <a:t>&lt;&lt; </a:t>
            </a:r>
            <a:r>
              <a:rPr kumimoji="0" lang="en-US" sz="1600" b="0" i="0" u="none" strike="noStrike" cap="none" normalizeH="0" baseline="0" dirty="0" smtClean="0">
                <a:ln>
                  <a:noFill/>
                </a:ln>
                <a:solidFill>
                  <a:srgbClr val="A31515"/>
                </a:solidFill>
                <a:effectLst/>
                <a:latin typeface="Calibri" pitchFamily="34" charset="0"/>
                <a:ea typeface="Calibri" pitchFamily="34" charset="0"/>
                <a:cs typeface="Consolas" pitchFamily="49" charset="0"/>
              </a:rPr>
              <a:t>"Item Description: "</a:t>
            </a:r>
            <a:r>
              <a:rPr kumimoji="0" lang="en-US" sz="1600" b="0" i="0" u="none" strike="noStrike" cap="none" normalizeH="0" baseline="0" dirty="0" smtClean="0">
                <a:ln>
                  <a:noFill/>
                </a:ln>
                <a:solidFill>
                  <a:schemeClr val="tx1"/>
                </a:solidFill>
                <a:effectLst/>
                <a:latin typeface="Calibri" pitchFamily="34" charset="0"/>
                <a:ea typeface="Calibri" pitchFamily="34" charset="0"/>
                <a:cs typeface="Consolas" pitchFamily="49" charset="0"/>
              </a:rPr>
              <a:t> &lt;&lt; </a:t>
            </a:r>
            <a:r>
              <a:rPr kumimoji="0" lang="en-US" sz="1600" b="0" i="0" u="none" strike="noStrike" cap="none" normalizeH="0" baseline="0" dirty="0" err="1" smtClean="0">
                <a:ln>
                  <a:noFill/>
                </a:ln>
                <a:solidFill>
                  <a:schemeClr val="tx1"/>
                </a:solidFill>
                <a:effectLst/>
                <a:latin typeface="Calibri" pitchFamily="34" charset="0"/>
                <a:ea typeface="Calibri" pitchFamily="34" charset="0"/>
                <a:cs typeface="Consolas" pitchFamily="49" charset="0"/>
              </a:rPr>
              <a:t>stock.getDesc</a:t>
            </a:r>
            <a:r>
              <a:rPr kumimoji="0" lang="en-US" sz="1600" b="0" i="0" u="none" strike="noStrike" cap="none" normalizeH="0" baseline="0" dirty="0" smtClean="0">
                <a:ln>
                  <a:noFill/>
                </a:ln>
                <a:solidFill>
                  <a:schemeClr val="tx1"/>
                </a:solidFill>
                <a:effectLst/>
                <a:latin typeface="Calibri" pitchFamily="34" charset="0"/>
                <a:ea typeface="Calibri" pitchFamily="34" charset="0"/>
                <a:cs typeface="Consolas" pitchFamily="49" charset="0"/>
              </a:rPr>
              <a:t>() &lt;&lt; </a:t>
            </a:r>
            <a:r>
              <a:rPr kumimoji="0" lang="en-US" sz="1600" b="0" i="0" u="none" strike="noStrike" cap="none" normalizeH="0" baseline="0" dirty="0" err="1" smtClean="0">
                <a:ln>
                  <a:noFill/>
                </a:ln>
                <a:solidFill>
                  <a:schemeClr val="tx1"/>
                </a:solidFill>
                <a:effectLst/>
                <a:latin typeface="Calibri" pitchFamily="34" charset="0"/>
                <a:ea typeface="Calibri" pitchFamily="34" charset="0"/>
                <a:cs typeface="Consolas" pitchFamily="49" charset="0"/>
              </a:rPr>
              <a:t>endl</a:t>
            </a:r>
            <a:r>
              <a:rPr kumimoji="0" lang="en-US" sz="1600" b="0" i="0" u="none" strike="noStrike" cap="none" normalizeH="0" baseline="0" dirty="0" smtClean="0">
                <a:ln>
                  <a:noFill/>
                </a:ln>
                <a:solidFill>
                  <a:schemeClr val="tx1"/>
                </a:solidFill>
                <a:effectLst/>
                <a:latin typeface="Calibri" pitchFamily="34" charset="0"/>
                <a:ea typeface="Calibri" pitchFamily="34" charset="0"/>
                <a:cs typeface="Consolas" pitchFamily="49" charset="0"/>
              </a:rPr>
              <a:t>;</a:t>
            </a:r>
            <a:endParaRPr kumimoji="0" lang="en-US"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err="1" smtClean="0">
                <a:ln>
                  <a:noFill/>
                </a:ln>
                <a:solidFill>
                  <a:schemeClr val="tx1"/>
                </a:solidFill>
                <a:effectLst/>
                <a:latin typeface="Calibri" pitchFamily="34" charset="0"/>
                <a:ea typeface="Calibri" pitchFamily="34" charset="0"/>
                <a:cs typeface="Consolas" pitchFamily="49" charset="0"/>
              </a:rPr>
              <a:t>cout</a:t>
            </a:r>
            <a:r>
              <a:rPr kumimoji="0" lang="en-US" sz="1600" b="0" i="0" u="none" strike="noStrike" cap="none" normalizeH="0" baseline="0" dirty="0" smtClean="0">
                <a:ln>
                  <a:noFill/>
                </a:ln>
                <a:solidFill>
                  <a:schemeClr val="tx1"/>
                </a:solidFill>
                <a:effectLst/>
                <a:latin typeface="Calibri" pitchFamily="34" charset="0"/>
                <a:ea typeface="Calibri" pitchFamily="34" charset="0"/>
                <a:cs typeface="Consolas" pitchFamily="49" charset="0"/>
              </a:rPr>
              <a:t> &lt;&lt; </a:t>
            </a:r>
            <a:r>
              <a:rPr kumimoji="0" lang="en-US" sz="1600" b="0" i="0" u="none" strike="noStrike" cap="none" normalizeH="0" baseline="0" dirty="0" smtClean="0">
                <a:ln>
                  <a:noFill/>
                </a:ln>
                <a:solidFill>
                  <a:srgbClr val="A31515"/>
                </a:solidFill>
                <a:effectLst/>
                <a:latin typeface="Calibri" pitchFamily="34" charset="0"/>
                <a:ea typeface="Calibri" pitchFamily="34" charset="0"/>
                <a:cs typeface="Consolas" pitchFamily="49" charset="0"/>
              </a:rPr>
              <a:t>"Units on hand: "</a:t>
            </a:r>
            <a:r>
              <a:rPr kumimoji="0" lang="en-US" sz="1600" b="0" i="0" u="none" strike="noStrike" cap="none" normalizeH="0" baseline="0" dirty="0" smtClean="0">
                <a:ln>
                  <a:noFill/>
                </a:ln>
                <a:solidFill>
                  <a:schemeClr val="tx1"/>
                </a:solidFill>
                <a:effectLst/>
                <a:latin typeface="Calibri" pitchFamily="34" charset="0"/>
                <a:ea typeface="Calibri" pitchFamily="34" charset="0"/>
                <a:cs typeface="Consolas" pitchFamily="49" charset="0"/>
              </a:rPr>
              <a:t> &lt;&lt; </a:t>
            </a:r>
            <a:r>
              <a:rPr kumimoji="0" lang="en-US" sz="1600" b="0" i="0" u="none" strike="noStrike" cap="none" normalizeH="0" baseline="0" dirty="0" err="1" smtClean="0">
                <a:ln>
                  <a:noFill/>
                </a:ln>
                <a:solidFill>
                  <a:schemeClr val="tx1"/>
                </a:solidFill>
                <a:effectLst/>
                <a:latin typeface="Calibri" pitchFamily="34" charset="0"/>
                <a:ea typeface="Calibri" pitchFamily="34" charset="0"/>
                <a:cs typeface="Consolas" pitchFamily="49" charset="0"/>
              </a:rPr>
              <a:t>stock.getUnits</a:t>
            </a:r>
            <a:r>
              <a:rPr kumimoji="0" lang="en-US" sz="1600" b="0" i="0" u="none" strike="noStrike" cap="none" normalizeH="0" baseline="0" dirty="0" smtClean="0">
                <a:ln>
                  <a:noFill/>
                </a:ln>
                <a:solidFill>
                  <a:schemeClr val="tx1"/>
                </a:solidFill>
                <a:effectLst/>
                <a:latin typeface="Calibri" pitchFamily="34" charset="0"/>
                <a:ea typeface="Calibri" pitchFamily="34" charset="0"/>
                <a:cs typeface="Consolas" pitchFamily="49" charset="0"/>
              </a:rPr>
              <a:t>() &lt;&lt; </a:t>
            </a:r>
            <a:r>
              <a:rPr kumimoji="0" lang="en-US" sz="1600" b="0" i="0" u="none" strike="noStrike" cap="none" normalizeH="0" baseline="0" dirty="0" err="1" smtClean="0">
                <a:ln>
                  <a:noFill/>
                </a:ln>
                <a:solidFill>
                  <a:schemeClr val="tx1"/>
                </a:solidFill>
                <a:effectLst/>
                <a:latin typeface="Calibri" pitchFamily="34" charset="0"/>
                <a:ea typeface="Calibri" pitchFamily="34" charset="0"/>
                <a:cs typeface="Consolas" pitchFamily="49" charset="0"/>
              </a:rPr>
              <a:t>endl</a:t>
            </a:r>
            <a:r>
              <a:rPr kumimoji="0" lang="en-US" sz="1600" b="0" i="0" u="none" strike="noStrike" cap="none" normalizeH="0" baseline="0" dirty="0" smtClean="0">
                <a:ln>
                  <a:noFill/>
                </a:ln>
                <a:solidFill>
                  <a:schemeClr val="tx1"/>
                </a:solidFill>
                <a:effectLst/>
                <a:latin typeface="Calibri" pitchFamily="34" charset="0"/>
                <a:ea typeface="Calibri" pitchFamily="34" charset="0"/>
                <a:cs typeface="Consolas" pitchFamily="49" charset="0"/>
              </a:rPr>
              <a:t>;</a:t>
            </a:r>
            <a:endParaRPr kumimoji="0" lang="en-US"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Calibri" pitchFamily="34" charset="0"/>
                <a:ea typeface="Calibri" pitchFamily="34" charset="0"/>
                <a:cs typeface="Consolas" pitchFamily="49" charset="0"/>
              </a:rPr>
              <a:t>}</a:t>
            </a:r>
            <a:endParaRPr kumimoji="0" lang="en-US"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chemeClr val="tx1"/>
              </a:solidFill>
              <a:effectLst/>
              <a:latin typeface="Arial" pitchFamily="34" charset="0"/>
            </a:endParaRPr>
          </a:p>
        </p:txBody>
      </p:sp>
      <p:pic>
        <p:nvPicPr>
          <p:cNvPr id="132098" name="Picture 2"/>
          <p:cNvPicPr>
            <a:picLocks noChangeAspect="1" noChangeArrowheads="1"/>
          </p:cNvPicPr>
          <p:nvPr/>
        </p:nvPicPr>
        <p:blipFill>
          <a:blip r:embed="rId2" cstate="print"/>
          <a:srcRect/>
          <a:stretch>
            <a:fillRect/>
          </a:stretch>
        </p:blipFill>
        <p:spPr bwMode="auto">
          <a:xfrm>
            <a:off x="3505200" y="4267200"/>
            <a:ext cx="5209122" cy="745976"/>
          </a:xfrm>
          <a:prstGeom prst="rect">
            <a:avLst/>
          </a:prstGeom>
          <a:noFill/>
          <a:ln w="9525" cap="flat" cmpd="sng">
            <a:noFill/>
            <a:prstDash val="solid"/>
            <a:miter lim="800000"/>
            <a:headEnd type="none" w="med" len="med"/>
            <a:tailEnd type="none" w="med" len="med"/>
          </a:ln>
        </p:spPr>
      </p:pic>
    </p:spTree>
    <p:extLst>
      <p:ext uri="{BB962C8B-B14F-4D97-AF65-F5344CB8AC3E}">
        <p14:creationId xmlns:p14="http://schemas.microsoft.com/office/powerpoint/2010/main" val="374487898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a:xfrm>
            <a:off x="533400" y="304800"/>
            <a:ext cx="8229600" cy="1143000"/>
          </a:xfrm>
        </p:spPr>
        <p:txBody>
          <a:bodyPr>
            <a:normAutofit/>
          </a:bodyPr>
          <a:lstStyle/>
          <a:p>
            <a:pPr algn="ctr"/>
            <a:r>
              <a:rPr lang="en-US" sz="3600" dirty="0">
                <a:effectLst>
                  <a:outerShdw blurRad="38100" dist="38100" dir="2700000" algn="tl">
                    <a:srgbClr val="C0C0C0"/>
                  </a:outerShdw>
                </a:effectLst>
                <a:latin typeface="Arial" charset="0"/>
                <a:ea typeface="宋体" charset="-122"/>
                <a:cs typeface="+mn-cs"/>
              </a:rPr>
              <a:t>Destructors</a:t>
            </a:r>
          </a:p>
        </p:txBody>
      </p:sp>
      <p:sp>
        <p:nvSpPr>
          <p:cNvPr id="43013" name="Rectangle 3"/>
          <p:cNvSpPr>
            <a:spLocks noGrp="1" noChangeArrowheads="1"/>
          </p:cNvSpPr>
          <p:nvPr>
            <p:ph idx="1"/>
          </p:nvPr>
        </p:nvSpPr>
        <p:spPr/>
        <p:txBody>
          <a:bodyPr rtlCol="0">
            <a:normAutofit/>
          </a:bodyPr>
          <a:lstStyle/>
          <a:p>
            <a:pPr algn="l" rtl="0" eaLnBrk="1" fontAlgn="auto" hangingPunct="1">
              <a:spcAft>
                <a:spcPts val="0"/>
              </a:spcAft>
              <a:defRPr/>
            </a:pPr>
            <a:r>
              <a:rPr lang="en-US" dirty="0" smtClean="0"/>
              <a:t>Destructors are functions without any type</a:t>
            </a:r>
          </a:p>
          <a:p>
            <a:pPr algn="l" rtl="0" eaLnBrk="1" fontAlgn="auto" hangingPunct="1">
              <a:spcAft>
                <a:spcPts val="0"/>
              </a:spcAft>
              <a:defRPr/>
            </a:pPr>
            <a:r>
              <a:rPr lang="en-US" dirty="0" smtClean="0"/>
              <a:t>The name of a destructor is the character '</a:t>
            </a:r>
            <a:r>
              <a:rPr lang="en-US" dirty="0" smtClean="0">
                <a:latin typeface="Courier New" pitchFamily="49" charset="0"/>
              </a:rPr>
              <a:t>~</a:t>
            </a:r>
            <a:r>
              <a:rPr lang="en-US" dirty="0" smtClean="0"/>
              <a:t>' followed by class name</a:t>
            </a:r>
          </a:p>
          <a:p>
            <a:pPr lvl="1" algn="l" rtl="0" eaLnBrk="1" fontAlgn="auto" hangingPunct="1">
              <a:spcAft>
                <a:spcPts val="0"/>
              </a:spcAft>
              <a:defRPr/>
            </a:pPr>
            <a:r>
              <a:rPr lang="en-US" dirty="0" smtClean="0"/>
              <a:t>For example:</a:t>
            </a:r>
          </a:p>
          <a:p>
            <a:pPr algn="l" rtl="0" eaLnBrk="1" fontAlgn="auto" hangingPunct="1">
              <a:spcAft>
                <a:spcPts val="0"/>
              </a:spcAft>
              <a:buFontTx/>
              <a:buNone/>
              <a:defRPr/>
            </a:pPr>
            <a:r>
              <a:rPr lang="en-US" sz="2400" dirty="0" smtClean="0"/>
              <a:t>		</a:t>
            </a:r>
            <a:r>
              <a:rPr lang="en-US" sz="2400" dirty="0" smtClean="0">
                <a:latin typeface="Courier New" pitchFamily="49" charset="0"/>
              </a:rPr>
              <a:t>~Rectangle();</a:t>
            </a:r>
          </a:p>
          <a:p>
            <a:pPr algn="l" rtl="0" eaLnBrk="1" fontAlgn="auto" hangingPunct="1">
              <a:spcAft>
                <a:spcPts val="0"/>
              </a:spcAft>
              <a:defRPr/>
            </a:pPr>
            <a:r>
              <a:rPr lang="en-US" dirty="0" smtClean="0"/>
              <a:t>A class can have only one destructor</a:t>
            </a:r>
          </a:p>
          <a:p>
            <a:pPr lvl="1" algn="l" rtl="0" eaLnBrk="1" fontAlgn="auto" hangingPunct="1">
              <a:spcAft>
                <a:spcPts val="0"/>
              </a:spcAft>
              <a:defRPr/>
            </a:pPr>
            <a:r>
              <a:rPr lang="en-US" dirty="0" smtClean="0"/>
              <a:t>The destructor has no parameters</a:t>
            </a:r>
          </a:p>
          <a:p>
            <a:pPr algn="l" rtl="0" eaLnBrk="1" fontAlgn="auto" hangingPunct="1">
              <a:spcAft>
                <a:spcPts val="0"/>
              </a:spcAft>
              <a:defRPr/>
            </a:pPr>
            <a:r>
              <a:rPr lang="en-US" dirty="0" smtClean="0"/>
              <a:t>Destructor automatically executes when the class object goes out of scope</a:t>
            </a:r>
          </a:p>
          <a:p>
            <a:pPr algn="l" rtl="0" eaLnBrk="1" fontAlgn="auto" hangingPunct="1">
              <a:spcAft>
                <a:spcPts val="0"/>
              </a:spcAft>
              <a:defRPr/>
            </a:pPr>
            <a:endParaRPr lang="en-US" dirty="0" smtClean="0"/>
          </a:p>
        </p:txBody>
      </p:sp>
      <p:sp>
        <p:nvSpPr>
          <p:cNvPr id="6" name="Slide Number Placeholder 5"/>
          <p:cNvSpPr>
            <a:spLocks noGrp="1"/>
          </p:cNvSpPr>
          <p:nvPr>
            <p:ph type="sldNum" sz="quarter" idx="10"/>
          </p:nvPr>
        </p:nvSpPr>
        <p:spPr>
          <a:xfrm>
            <a:off x="7239000" y="6400800"/>
            <a:ext cx="1905000" cy="457200"/>
          </a:xfrm>
        </p:spPr>
        <p:txBody>
          <a:bodyPr/>
          <a:lstStyle/>
          <a:p>
            <a:pPr algn="r">
              <a:defRPr/>
            </a:pPr>
            <a:fld id="{1BF10772-0E04-4B31-B486-DE3ADA55173D}" type="slidenum">
              <a:rPr lang="en-US" smtClean="0"/>
              <a:pPr algn="r">
                <a:defRPr/>
              </a:pPr>
              <a:t>35</a:t>
            </a:fld>
            <a:endParaRPr lang="en-US" dirty="0"/>
          </a:p>
        </p:txBody>
      </p:sp>
    </p:spTree>
    <p:extLst>
      <p:ext uri="{BB962C8B-B14F-4D97-AF65-F5344CB8AC3E}">
        <p14:creationId xmlns:p14="http://schemas.microsoft.com/office/powerpoint/2010/main" val="318492440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476672"/>
            <a:ext cx="8229600" cy="720080"/>
          </a:xfrm>
        </p:spPr>
        <p:txBody>
          <a:bodyPr>
            <a:normAutofit/>
          </a:bodyPr>
          <a:lstStyle/>
          <a:p>
            <a:pPr algn="ctr"/>
            <a:r>
              <a:rPr lang="en-US" sz="3600" dirty="0">
                <a:effectLst>
                  <a:outerShdw blurRad="38100" dist="38100" dir="2700000" algn="tl">
                    <a:srgbClr val="C0C0C0"/>
                  </a:outerShdw>
                </a:effectLst>
                <a:latin typeface="Arial" charset="0"/>
                <a:ea typeface="宋体" charset="-122"/>
                <a:cs typeface="+mn-cs"/>
              </a:rPr>
              <a:t>Example</a:t>
            </a:r>
            <a:endParaRPr lang="ar-SA" sz="3600" dirty="0">
              <a:effectLst>
                <a:outerShdw blurRad="38100" dist="38100" dir="2700000" algn="tl">
                  <a:srgbClr val="C0C0C0"/>
                </a:outerShdw>
              </a:effectLst>
              <a:latin typeface="Arial" charset="0"/>
              <a:ea typeface="宋体" charset="-122"/>
              <a:cs typeface="+mn-cs"/>
            </a:endParaRPr>
          </a:p>
        </p:txBody>
      </p:sp>
      <p:sp>
        <p:nvSpPr>
          <p:cNvPr id="196612" name="Rectangle 4"/>
          <p:cNvSpPr>
            <a:spLocks noChangeArrowheads="1"/>
          </p:cNvSpPr>
          <p:nvPr/>
        </p:nvSpPr>
        <p:spPr bwMode="auto">
          <a:xfrm>
            <a:off x="204085" y="1233047"/>
            <a:ext cx="8458200" cy="4801314"/>
          </a:xfrm>
          <a:prstGeom prst="rect">
            <a:avLst/>
          </a:prstGeom>
          <a:noFill/>
          <a:ln w="9525" cap="flat" cmpd="sng">
            <a:noFill/>
            <a:prstDash val="solid"/>
            <a:miter lim="800000"/>
            <a:headEnd type="none" w="med" len="med"/>
            <a:tailEnd type="none" w="med" len="med"/>
          </a:ln>
          <a:effectLst/>
        </p:spPr>
        <p:txBody>
          <a:bodyPr vert="horz" wrap="square" lIns="91440" tIns="45720" rIns="91440" bIns="45720" numCol="2"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8000"/>
                </a:solidFill>
                <a:effectLst/>
                <a:latin typeface="Calibri" pitchFamily="34" charset="0"/>
                <a:ea typeface="Calibri" pitchFamily="34" charset="0"/>
                <a:cs typeface="Consolas" pitchFamily="49" charset="0"/>
              </a:rPr>
              <a:t>// This program demonstrates a class with a constructor</a:t>
            </a:r>
            <a:endParaRPr kumimoji="0" lang="en-US" sz="20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FF"/>
                </a:solidFill>
                <a:effectLst/>
                <a:latin typeface="Calibri" pitchFamily="34" charset="0"/>
                <a:ea typeface="Calibri" pitchFamily="34" charset="0"/>
                <a:cs typeface="Consolas" pitchFamily="49" charset="0"/>
              </a:rPr>
              <a:t>#include</a:t>
            </a:r>
            <a:r>
              <a:rPr kumimoji="0" lang="en-US" sz="1400" b="0" i="0" u="none" strike="noStrike" cap="none" normalizeH="0" baseline="0" dirty="0" smtClean="0">
                <a:ln>
                  <a:noFill/>
                </a:ln>
                <a:solidFill>
                  <a:schemeClr val="tx1"/>
                </a:solidFill>
                <a:effectLst/>
                <a:latin typeface="Calibri" pitchFamily="34" charset="0"/>
                <a:ea typeface="Calibri" pitchFamily="34" charset="0"/>
                <a:cs typeface="Consolas" pitchFamily="49" charset="0"/>
              </a:rPr>
              <a:t> </a:t>
            </a:r>
            <a:r>
              <a:rPr kumimoji="0" lang="en-US" sz="1400" b="0" i="0" u="none" strike="noStrike" cap="none" normalizeH="0" baseline="0" dirty="0" smtClean="0">
                <a:ln>
                  <a:noFill/>
                </a:ln>
                <a:solidFill>
                  <a:srgbClr val="A31515"/>
                </a:solidFill>
                <a:effectLst/>
                <a:latin typeface="Calibri" pitchFamily="34" charset="0"/>
                <a:ea typeface="Calibri" pitchFamily="34" charset="0"/>
                <a:cs typeface="Consolas" pitchFamily="49" charset="0"/>
              </a:rPr>
              <a:t>&lt;</a:t>
            </a:r>
            <a:r>
              <a:rPr kumimoji="0" lang="en-US" sz="1400" b="0" i="0" u="none" strike="noStrike" cap="none" normalizeH="0" baseline="0" dirty="0" err="1" smtClean="0">
                <a:ln>
                  <a:noFill/>
                </a:ln>
                <a:solidFill>
                  <a:srgbClr val="A31515"/>
                </a:solidFill>
                <a:effectLst/>
                <a:latin typeface="Calibri" pitchFamily="34" charset="0"/>
                <a:ea typeface="Calibri" pitchFamily="34" charset="0"/>
                <a:cs typeface="Consolas" pitchFamily="49" charset="0"/>
              </a:rPr>
              <a:t>iostream</a:t>
            </a:r>
            <a:r>
              <a:rPr kumimoji="0" lang="en-US" sz="1400" b="0" i="0" u="none" strike="noStrike" cap="none" normalizeH="0" baseline="0" dirty="0" smtClean="0">
                <a:ln>
                  <a:noFill/>
                </a:ln>
                <a:solidFill>
                  <a:srgbClr val="A31515"/>
                </a:solidFill>
                <a:effectLst/>
                <a:latin typeface="Calibri" pitchFamily="34" charset="0"/>
                <a:ea typeface="Calibri" pitchFamily="34" charset="0"/>
                <a:cs typeface="Consolas" pitchFamily="49" charset="0"/>
              </a:rPr>
              <a:t>&gt;</a:t>
            </a:r>
            <a:endParaRPr kumimoji="0" lang="en-US" sz="20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FF"/>
                </a:solidFill>
                <a:effectLst/>
                <a:latin typeface="Calibri" pitchFamily="34" charset="0"/>
                <a:ea typeface="Calibri" pitchFamily="34" charset="0"/>
                <a:cs typeface="Consolas" pitchFamily="49" charset="0"/>
              </a:rPr>
              <a:t>#include</a:t>
            </a:r>
            <a:r>
              <a:rPr kumimoji="0" lang="en-US" sz="1400" b="0" i="0" u="none" strike="noStrike" cap="none" normalizeH="0" baseline="0" dirty="0" smtClean="0">
                <a:ln>
                  <a:noFill/>
                </a:ln>
                <a:solidFill>
                  <a:schemeClr val="tx1"/>
                </a:solidFill>
                <a:effectLst/>
                <a:latin typeface="Calibri" pitchFamily="34" charset="0"/>
                <a:ea typeface="Calibri" pitchFamily="34" charset="0"/>
                <a:cs typeface="Consolas" pitchFamily="49" charset="0"/>
              </a:rPr>
              <a:t> </a:t>
            </a:r>
            <a:r>
              <a:rPr kumimoji="0" lang="en-US" sz="1400" b="0" i="0" u="none" strike="noStrike" cap="none" normalizeH="0" baseline="0" dirty="0" smtClean="0">
                <a:ln>
                  <a:noFill/>
                </a:ln>
                <a:solidFill>
                  <a:srgbClr val="A31515"/>
                </a:solidFill>
                <a:effectLst/>
                <a:latin typeface="Calibri" pitchFamily="34" charset="0"/>
                <a:ea typeface="Calibri" pitchFamily="34" charset="0"/>
                <a:cs typeface="Consolas" pitchFamily="49" charset="0"/>
              </a:rPr>
              <a:t>&lt;string&gt;</a:t>
            </a:r>
            <a:endParaRPr kumimoji="0" lang="en-US" sz="20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FF"/>
                </a:solidFill>
                <a:effectLst/>
                <a:latin typeface="Calibri" pitchFamily="34" charset="0"/>
                <a:ea typeface="Calibri" pitchFamily="34" charset="0"/>
                <a:cs typeface="Consolas" pitchFamily="49" charset="0"/>
              </a:rPr>
              <a:t>using</a:t>
            </a:r>
            <a:r>
              <a:rPr kumimoji="0" lang="en-US" sz="1400" b="0" i="0" u="none" strike="noStrike" cap="none" normalizeH="0" baseline="0" dirty="0" smtClean="0">
                <a:ln>
                  <a:noFill/>
                </a:ln>
                <a:solidFill>
                  <a:schemeClr val="tx1"/>
                </a:solidFill>
                <a:effectLst/>
                <a:latin typeface="Calibri" pitchFamily="34" charset="0"/>
                <a:ea typeface="Calibri" pitchFamily="34" charset="0"/>
                <a:cs typeface="Consolas" pitchFamily="49" charset="0"/>
              </a:rPr>
              <a:t> </a:t>
            </a:r>
            <a:r>
              <a:rPr kumimoji="0" lang="en-US" sz="1400" b="0" i="0" u="none" strike="noStrike" cap="none" normalizeH="0" baseline="0" dirty="0" smtClean="0">
                <a:ln>
                  <a:noFill/>
                </a:ln>
                <a:solidFill>
                  <a:srgbClr val="0000FF"/>
                </a:solidFill>
                <a:effectLst/>
                <a:latin typeface="Calibri" pitchFamily="34" charset="0"/>
                <a:ea typeface="Calibri" pitchFamily="34" charset="0"/>
                <a:cs typeface="Consolas" pitchFamily="49" charset="0"/>
              </a:rPr>
              <a:t>namespace</a:t>
            </a:r>
            <a:r>
              <a:rPr kumimoji="0" lang="en-US" sz="1400" b="0" i="0" u="none" strike="noStrike" cap="none" normalizeH="0" baseline="0" dirty="0" smtClean="0">
                <a:ln>
                  <a:noFill/>
                </a:ln>
                <a:solidFill>
                  <a:schemeClr val="tx1"/>
                </a:solidFill>
                <a:effectLst/>
                <a:latin typeface="Calibri" pitchFamily="34" charset="0"/>
                <a:ea typeface="Calibri" pitchFamily="34" charset="0"/>
                <a:cs typeface="Consolas" pitchFamily="49" charset="0"/>
              </a:rPr>
              <a:t> std;</a:t>
            </a:r>
            <a:endParaRPr kumimoji="0" lang="en-US" sz="20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rgbClr val="0000FF"/>
                </a:solidFill>
                <a:effectLst/>
                <a:latin typeface="Calibri" pitchFamily="34" charset="0"/>
                <a:ea typeface="Calibri" pitchFamily="34" charset="0"/>
                <a:cs typeface="Consolas" pitchFamily="49" charset="0"/>
              </a:rPr>
              <a:t>class</a:t>
            </a:r>
            <a:r>
              <a:rPr kumimoji="0" lang="en-US" sz="1400" b="1" i="0" u="none" strike="noStrike" cap="none" normalizeH="0" baseline="0" dirty="0" smtClean="0">
                <a:ln>
                  <a:noFill/>
                </a:ln>
                <a:solidFill>
                  <a:schemeClr val="tx1"/>
                </a:solidFill>
                <a:effectLst/>
                <a:latin typeface="Calibri" pitchFamily="34" charset="0"/>
                <a:ea typeface="Calibri" pitchFamily="34" charset="0"/>
                <a:cs typeface="Consolas" pitchFamily="49" charset="0"/>
              </a:rPr>
              <a:t> </a:t>
            </a:r>
            <a:r>
              <a:rPr kumimoji="0" lang="en-US" sz="1400" b="1" i="0" u="none" strike="noStrike" cap="none" normalizeH="0" baseline="0" dirty="0" err="1" smtClean="0">
                <a:ln>
                  <a:noFill/>
                </a:ln>
                <a:solidFill>
                  <a:schemeClr val="tx1"/>
                </a:solidFill>
                <a:effectLst/>
                <a:latin typeface="Calibri" pitchFamily="34" charset="0"/>
                <a:ea typeface="Calibri" pitchFamily="34" charset="0"/>
                <a:cs typeface="Consolas" pitchFamily="49" charset="0"/>
              </a:rPr>
              <a:t>InvItem</a:t>
            </a:r>
            <a:endParaRPr kumimoji="0" lang="en-US" sz="2000" b="1"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Calibri" pitchFamily="34" charset="0"/>
                <a:ea typeface="Calibri" pitchFamily="34" charset="0"/>
                <a:cs typeface="Consolas" pitchFamily="49" charset="0"/>
              </a:rPr>
              <a:t>{</a:t>
            </a:r>
            <a:endParaRPr kumimoji="0" lang="en-US" sz="2000" b="1"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rgbClr val="0000FF"/>
                </a:solidFill>
                <a:effectLst/>
                <a:latin typeface="Calibri" pitchFamily="34" charset="0"/>
                <a:ea typeface="Calibri" pitchFamily="34" charset="0"/>
                <a:cs typeface="Consolas" pitchFamily="49" charset="0"/>
              </a:rPr>
              <a:t>private</a:t>
            </a:r>
            <a:r>
              <a:rPr kumimoji="0" lang="en-US" sz="1400" b="1" i="0" u="none" strike="noStrike" cap="none" normalizeH="0" baseline="0" dirty="0" smtClean="0">
                <a:ln>
                  <a:noFill/>
                </a:ln>
                <a:solidFill>
                  <a:schemeClr val="tx1"/>
                </a:solidFill>
                <a:effectLst/>
                <a:latin typeface="Calibri" pitchFamily="34" charset="0"/>
                <a:ea typeface="Calibri" pitchFamily="34" charset="0"/>
                <a:cs typeface="Consolas" pitchFamily="49" charset="0"/>
              </a:rPr>
              <a:t>:</a:t>
            </a:r>
            <a:endParaRPr kumimoji="0" lang="en-US" sz="2000" b="1"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Calibri" pitchFamily="34" charset="0"/>
                <a:ea typeface="Calibri" pitchFamily="34" charset="0"/>
                <a:cs typeface="Consolas" pitchFamily="49" charset="0"/>
              </a:rPr>
              <a:t>string </a:t>
            </a:r>
            <a:r>
              <a:rPr kumimoji="0" lang="en-US" sz="1400" b="0" i="0" u="none" strike="noStrike" cap="none" normalizeH="0" baseline="0" dirty="0" err="1" smtClean="0">
                <a:ln>
                  <a:noFill/>
                </a:ln>
                <a:solidFill>
                  <a:schemeClr val="tx1"/>
                </a:solidFill>
                <a:effectLst/>
                <a:latin typeface="Calibri" pitchFamily="34" charset="0"/>
                <a:ea typeface="Calibri" pitchFamily="34" charset="0"/>
                <a:cs typeface="Consolas" pitchFamily="49" charset="0"/>
              </a:rPr>
              <a:t>desc</a:t>
            </a:r>
            <a:r>
              <a:rPr kumimoji="0" lang="en-US" sz="1400" b="0" i="0" u="none" strike="noStrike" cap="none" normalizeH="0" baseline="0" dirty="0" smtClean="0">
                <a:ln>
                  <a:noFill/>
                </a:ln>
                <a:solidFill>
                  <a:schemeClr val="tx1"/>
                </a:solidFill>
                <a:effectLst/>
                <a:latin typeface="Calibri" pitchFamily="34" charset="0"/>
                <a:ea typeface="Calibri" pitchFamily="34" charset="0"/>
                <a:cs typeface="Consolas" pitchFamily="49" charset="0"/>
              </a:rPr>
              <a:t>;</a:t>
            </a:r>
            <a:endParaRPr kumimoji="0" lang="en-US" sz="20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err="1" smtClean="0">
                <a:ln>
                  <a:noFill/>
                </a:ln>
                <a:solidFill>
                  <a:srgbClr val="0000FF"/>
                </a:solidFill>
                <a:effectLst/>
                <a:latin typeface="Calibri" pitchFamily="34" charset="0"/>
                <a:ea typeface="Calibri" pitchFamily="34" charset="0"/>
                <a:cs typeface="Consolas" pitchFamily="49" charset="0"/>
              </a:rPr>
              <a:t>int</a:t>
            </a:r>
            <a:r>
              <a:rPr kumimoji="0" lang="en-US" sz="1400" b="0" i="0" u="none" strike="noStrike" cap="none" normalizeH="0" baseline="0" dirty="0" smtClean="0">
                <a:ln>
                  <a:noFill/>
                </a:ln>
                <a:solidFill>
                  <a:schemeClr val="tx1"/>
                </a:solidFill>
                <a:effectLst/>
                <a:latin typeface="Calibri" pitchFamily="34" charset="0"/>
                <a:ea typeface="Calibri" pitchFamily="34" charset="0"/>
                <a:cs typeface="Consolas" pitchFamily="49" charset="0"/>
              </a:rPr>
              <a:t> units;</a:t>
            </a:r>
            <a:endParaRPr kumimoji="0" lang="en-US" sz="20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rgbClr val="0000FF"/>
                </a:solidFill>
                <a:effectLst/>
                <a:latin typeface="Calibri" pitchFamily="34" charset="0"/>
                <a:ea typeface="Calibri" pitchFamily="34" charset="0"/>
                <a:cs typeface="Consolas" pitchFamily="49" charset="0"/>
              </a:rPr>
              <a:t>public</a:t>
            </a:r>
            <a:r>
              <a:rPr kumimoji="0" lang="en-US" sz="1400" b="1" i="0" u="none" strike="noStrike" cap="none" normalizeH="0" baseline="0" dirty="0" smtClean="0">
                <a:ln>
                  <a:noFill/>
                </a:ln>
                <a:solidFill>
                  <a:schemeClr val="tx1"/>
                </a:solidFill>
                <a:effectLst/>
                <a:latin typeface="Calibri" pitchFamily="34" charset="0"/>
                <a:ea typeface="Calibri" pitchFamily="34" charset="0"/>
                <a:cs typeface="Consolas" pitchFamily="49" charset="0"/>
              </a:rPr>
              <a:t>:</a:t>
            </a:r>
            <a:endParaRPr kumimoji="0" lang="en-US" sz="2000" b="1"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err="1" smtClean="0">
                <a:ln>
                  <a:noFill/>
                </a:ln>
                <a:solidFill>
                  <a:schemeClr val="tx1"/>
                </a:solidFill>
                <a:effectLst/>
                <a:latin typeface="Calibri" pitchFamily="34" charset="0"/>
                <a:ea typeface="Calibri" pitchFamily="34" charset="0"/>
                <a:cs typeface="Consolas" pitchFamily="49" charset="0"/>
              </a:rPr>
              <a:t>InvItem</a:t>
            </a:r>
            <a:r>
              <a:rPr kumimoji="0" lang="en-US" sz="1400" b="0" i="0" u="none" strike="noStrike" cap="none" normalizeH="0" baseline="0" dirty="0" smtClean="0">
                <a:ln>
                  <a:noFill/>
                </a:ln>
                <a:solidFill>
                  <a:schemeClr val="tx1"/>
                </a:solidFill>
                <a:effectLst/>
                <a:latin typeface="Calibri" pitchFamily="34" charset="0"/>
                <a:ea typeface="Calibri" pitchFamily="34" charset="0"/>
                <a:cs typeface="Consolas" pitchFamily="49" charset="0"/>
              </a:rPr>
              <a:t>(</a:t>
            </a:r>
            <a:r>
              <a:rPr kumimoji="0" lang="en-US" sz="1400" b="0" i="0" u="none" strike="noStrike" cap="none" normalizeH="0" baseline="0" dirty="0" smtClean="0">
                <a:ln>
                  <a:noFill/>
                </a:ln>
                <a:solidFill>
                  <a:srgbClr val="0000FF"/>
                </a:solidFill>
                <a:effectLst/>
                <a:latin typeface="Calibri" pitchFamily="34" charset="0"/>
                <a:ea typeface="Calibri" pitchFamily="34" charset="0"/>
                <a:cs typeface="Consolas" pitchFamily="49" charset="0"/>
              </a:rPr>
              <a:t>void</a:t>
            </a:r>
            <a:r>
              <a:rPr kumimoji="0" lang="en-US" sz="1400" b="0" i="0" u="none" strike="noStrike" cap="none" normalizeH="0" baseline="0" dirty="0" smtClean="0">
                <a:ln>
                  <a:noFill/>
                </a:ln>
                <a:solidFill>
                  <a:schemeClr val="tx1"/>
                </a:solidFill>
                <a:effectLst/>
                <a:latin typeface="Calibri" pitchFamily="34" charset="0"/>
                <a:ea typeface="Calibri" pitchFamily="34" charset="0"/>
                <a:cs typeface="Consolas" pitchFamily="49" charset="0"/>
              </a:rPr>
              <a:t>) { </a:t>
            </a:r>
            <a:r>
              <a:rPr kumimoji="0" lang="en-US" sz="1400" b="0" i="0" u="none" strike="noStrike" cap="none" normalizeH="0" baseline="0" dirty="0" err="1" smtClean="0">
                <a:ln>
                  <a:noFill/>
                </a:ln>
                <a:solidFill>
                  <a:schemeClr val="tx1"/>
                </a:solidFill>
                <a:effectLst/>
                <a:latin typeface="Calibri" pitchFamily="34" charset="0"/>
                <a:ea typeface="Calibri" pitchFamily="34" charset="0"/>
                <a:cs typeface="Consolas" pitchFamily="49" charset="0"/>
              </a:rPr>
              <a:t>desc</a:t>
            </a:r>
            <a:r>
              <a:rPr kumimoji="0" lang="en-US" sz="1400" b="0" i="0" u="none" strike="noStrike" cap="none" normalizeH="0" baseline="0" dirty="0" smtClean="0">
                <a:ln>
                  <a:noFill/>
                </a:ln>
                <a:solidFill>
                  <a:schemeClr val="tx1"/>
                </a:solidFill>
                <a:effectLst/>
                <a:latin typeface="Calibri" pitchFamily="34" charset="0"/>
                <a:ea typeface="Calibri" pitchFamily="34" charset="0"/>
                <a:cs typeface="Consolas" pitchFamily="49" charset="0"/>
              </a:rPr>
              <a:t> = </a:t>
            </a:r>
            <a:r>
              <a:rPr kumimoji="0" lang="en-US" sz="1400" b="0" i="0" u="none" strike="noStrike" cap="none" normalizeH="0" baseline="0" dirty="0" smtClean="0">
                <a:ln>
                  <a:noFill/>
                </a:ln>
                <a:solidFill>
                  <a:srgbClr val="A31515"/>
                </a:solidFill>
                <a:effectLst/>
                <a:latin typeface="Calibri" pitchFamily="34" charset="0"/>
                <a:ea typeface="Calibri" pitchFamily="34" charset="0"/>
                <a:cs typeface="Consolas" pitchFamily="49" charset="0"/>
              </a:rPr>
              <a:t>""</a:t>
            </a:r>
            <a:r>
              <a:rPr kumimoji="0" lang="en-US" sz="1400" b="0" i="0" u="none" strike="noStrike" cap="none" normalizeH="0" baseline="0" dirty="0" smtClean="0">
                <a:ln>
                  <a:noFill/>
                </a:ln>
                <a:solidFill>
                  <a:schemeClr val="tx1"/>
                </a:solidFill>
                <a:effectLst/>
                <a:latin typeface="Calibri" pitchFamily="34" charset="0"/>
                <a:ea typeface="Calibri" pitchFamily="34" charset="0"/>
                <a:cs typeface="Consolas" pitchFamily="49" charset="0"/>
              </a:rPr>
              <a:t>; units=0;}</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err="1" smtClean="0">
                <a:ln>
                  <a:noFill/>
                </a:ln>
                <a:solidFill>
                  <a:schemeClr val="tx1"/>
                </a:solidFill>
                <a:effectLst/>
                <a:latin typeface="Calibri" pitchFamily="34" charset="0"/>
                <a:ea typeface="Calibri" pitchFamily="34" charset="0"/>
                <a:cs typeface="Consolas" pitchFamily="49" charset="0"/>
              </a:rPr>
              <a:t>InvItem</a:t>
            </a:r>
            <a:r>
              <a:rPr kumimoji="0" lang="en-US" sz="1400" b="0" i="0" u="none" strike="noStrike" cap="none" normalizeH="0" baseline="0" dirty="0" smtClean="0">
                <a:ln>
                  <a:noFill/>
                </a:ln>
                <a:solidFill>
                  <a:schemeClr val="tx1"/>
                </a:solidFill>
                <a:effectLst/>
                <a:latin typeface="Calibri" pitchFamily="34" charset="0"/>
                <a:ea typeface="Calibri" pitchFamily="34" charset="0"/>
                <a:cs typeface="Consolas" pitchFamily="49" charset="0"/>
              </a:rPr>
              <a:t>(string d, </a:t>
            </a:r>
            <a:r>
              <a:rPr kumimoji="0" lang="en-US" sz="1400" b="0" i="0" u="none" strike="noStrike" cap="none" normalizeH="0" baseline="0" dirty="0" err="1" smtClean="0">
                <a:ln>
                  <a:noFill/>
                </a:ln>
                <a:solidFill>
                  <a:srgbClr val="0000FF"/>
                </a:solidFill>
                <a:effectLst/>
                <a:latin typeface="Calibri" pitchFamily="34" charset="0"/>
                <a:ea typeface="Calibri" pitchFamily="34" charset="0"/>
                <a:cs typeface="Consolas" pitchFamily="49" charset="0"/>
              </a:rPr>
              <a:t>int</a:t>
            </a:r>
            <a:r>
              <a:rPr kumimoji="0" lang="en-US" sz="1400" b="0" i="0" u="none" strike="noStrike" cap="none" normalizeH="0" baseline="0" dirty="0" smtClean="0">
                <a:ln>
                  <a:noFill/>
                </a:ln>
                <a:solidFill>
                  <a:schemeClr val="tx1"/>
                </a:solidFill>
                <a:effectLst/>
                <a:latin typeface="Calibri" pitchFamily="34" charset="0"/>
                <a:ea typeface="Calibri" pitchFamily="34" charset="0"/>
                <a:cs typeface="Consolas" pitchFamily="49" charset="0"/>
              </a:rPr>
              <a:t> u) { </a:t>
            </a:r>
            <a:r>
              <a:rPr kumimoji="0" lang="en-US" sz="1400" b="0" i="0" u="none" strike="noStrike" cap="none" normalizeH="0" baseline="0" dirty="0" err="1" smtClean="0">
                <a:ln>
                  <a:noFill/>
                </a:ln>
                <a:solidFill>
                  <a:schemeClr val="tx1"/>
                </a:solidFill>
                <a:effectLst/>
                <a:latin typeface="Calibri" pitchFamily="34" charset="0"/>
                <a:ea typeface="Calibri" pitchFamily="34" charset="0"/>
                <a:cs typeface="Consolas" pitchFamily="49" charset="0"/>
              </a:rPr>
              <a:t>desc</a:t>
            </a:r>
            <a:r>
              <a:rPr kumimoji="0" lang="en-US" sz="1400" b="0" i="0" u="none" strike="noStrike" cap="none" normalizeH="0" baseline="0" dirty="0" smtClean="0">
                <a:ln>
                  <a:noFill/>
                </a:ln>
                <a:solidFill>
                  <a:schemeClr val="tx1"/>
                </a:solidFill>
                <a:effectLst/>
                <a:latin typeface="Calibri" pitchFamily="34" charset="0"/>
                <a:ea typeface="Calibri" pitchFamily="34" charset="0"/>
                <a:cs typeface="Consolas" pitchFamily="49" charset="0"/>
              </a:rPr>
              <a:t> = d; units=u;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Calibri" pitchFamily="34" charset="0"/>
                <a:ea typeface="Calibri" pitchFamily="34" charset="0"/>
                <a:cs typeface="Consolas" pitchFamily="49" charset="0"/>
              </a:rPr>
              <a:t>~</a:t>
            </a:r>
            <a:r>
              <a:rPr kumimoji="0" lang="en-US" sz="1400" b="0" i="0" u="none" strike="noStrike" cap="none" normalizeH="0" baseline="0" dirty="0" err="1" smtClean="0">
                <a:ln>
                  <a:noFill/>
                </a:ln>
                <a:solidFill>
                  <a:schemeClr val="tx1"/>
                </a:solidFill>
                <a:effectLst/>
                <a:latin typeface="Calibri" pitchFamily="34" charset="0"/>
                <a:ea typeface="Calibri" pitchFamily="34" charset="0"/>
                <a:cs typeface="Consolas" pitchFamily="49" charset="0"/>
              </a:rPr>
              <a:t>InvItem</a:t>
            </a:r>
            <a:r>
              <a:rPr kumimoji="0" lang="en-US" sz="1400" b="0" i="0" u="none" strike="noStrike" cap="none" normalizeH="0" baseline="0" dirty="0" smtClean="0">
                <a:ln>
                  <a:noFill/>
                </a:ln>
                <a:solidFill>
                  <a:schemeClr val="tx1"/>
                </a:solidFill>
                <a:effectLst/>
                <a:latin typeface="Calibri" pitchFamily="34" charset="0"/>
                <a:ea typeface="Calibri" pitchFamily="34" charset="0"/>
                <a:cs typeface="Consolas" pitchFamily="49" charset="0"/>
              </a:rPr>
              <a:t>(</a:t>
            </a:r>
            <a:r>
              <a:rPr kumimoji="0" lang="en-US" sz="1400" b="0" i="0" u="none" strike="noStrike" cap="none" normalizeH="0" baseline="0" dirty="0" smtClean="0">
                <a:ln>
                  <a:noFill/>
                </a:ln>
                <a:solidFill>
                  <a:srgbClr val="0000FF"/>
                </a:solidFill>
                <a:effectLst/>
                <a:latin typeface="Calibri" pitchFamily="34" charset="0"/>
                <a:ea typeface="Calibri" pitchFamily="34" charset="0"/>
                <a:cs typeface="Consolas" pitchFamily="49" charset="0"/>
              </a:rPr>
              <a:t>void</a:t>
            </a:r>
            <a:r>
              <a:rPr kumimoji="0" lang="en-US" sz="1400" b="0" i="0" u="none" strike="noStrike" cap="none" normalizeH="0" baseline="0" dirty="0" smtClean="0">
                <a:ln>
                  <a:noFill/>
                </a:ln>
                <a:solidFill>
                  <a:schemeClr val="tx1"/>
                </a:solidFill>
                <a:effectLst/>
                <a:latin typeface="Calibri" pitchFamily="34" charset="0"/>
                <a:ea typeface="Calibri" pitchFamily="34" charset="0"/>
                <a:cs typeface="Consolas" pitchFamily="49" charset="0"/>
              </a:rPr>
              <a:t>) { </a:t>
            </a:r>
            <a:r>
              <a:rPr kumimoji="0" lang="en-US" sz="1400" b="0" i="0" u="none" strike="noStrike" cap="none" normalizeH="0" baseline="0" dirty="0" err="1" smtClean="0">
                <a:ln>
                  <a:noFill/>
                </a:ln>
                <a:solidFill>
                  <a:schemeClr val="tx1"/>
                </a:solidFill>
                <a:effectLst/>
                <a:latin typeface="Calibri" pitchFamily="34" charset="0"/>
                <a:ea typeface="Calibri" pitchFamily="34" charset="0"/>
                <a:cs typeface="Consolas" pitchFamily="49" charset="0"/>
              </a:rPr>
              <a:t>cout</a:t>
            </a:r>
            <a:r>
              <a:rPr kumimoji="0" lang="en-US" sz="1400" b="0" i="0" u="none" strike="noStrike" cap="none" normalizeH="0" baseline="0" dirty="0" smtClean="0">
                <a:ln>
                  <a:noFill/>
                </a:ln>
                <a:solidFill>
                  <a:schemeClr val="tx1"/>
                </a:solidFill>
                <a:effectLst/>
                <a:latin typeface="Calibri" pitchFamily="34" charset="0"/>
                <a:ea typeface="Calibri" pitchFamily="34" charset="0"/>
                <a:cs typeface="Consolas" pitchFamily="49" charset="0"/>
              </a:rPr>
              <a:t> &lt;&lt; </a:t>
            </a:r>
            <a:r>
              <a:rPr kumimoji="0" lang="en-US" sz="1400" b="0" i="0" u="none" strike="noStrike" cap="none" normalizeH="0" baseline="0" dirty="0" smtClean="0">
                <a:ln>
                  <a:noFill/>
                </a:ln>
                <a:solidFill>
                  <a:srgbClr val="A31515"/>
                </a:solidFill>
                <a:effectLst/>
                <a:latin typeface="Calibri" pitchFamily="34" charset="0"/>
                <a:ea typeface="Calibri" pitchFamily="34" charset="0"/>
                <a:cs typeface="Consolas" pitchFamily="49" charset="0"/>
              </a:rPr>
              <a:t>"The destructor is now running.\n"</a:t>
            </a:r>
            <a:r>
              <a:rPr kumimoji="0" lang="en-US" sz="1400" b="0" i="0" u="none" strike="noStrike" cap="none" normalizeH="0" baseline="0" dirty="0" smtClean="0">
                <a:ln>
                  <a:noFill/>
                </a:ln>
                <a:solidFill>
                  <a:schemeClr val="tx1"/>
                </a:solidFill>
                <a:effectLst/>
                <a:latin typeface="Calibri" pitchFamily="34" charset="0"/>
                <a:ea typeface="Calibri" pitchFamily="34" charset="0"/>
                <a:cs typeface="Consolas" pitchFamily="49" charset="0"/>
              </a:rPr>
              <a:t>;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FF"/>
                </a:solidFill>
                <a:effectLst/>
                <a:latin typeface="Calibri" pitchFamily="34" charset="0"/>
                <a:ea typeface="Calibri" pitchFamily="34" charset="0"/>
                <a:cs typeface="Consolas" pitchFamily="49" charset="0"/>
              </a:rPr>
              <a:t>void</a:t>
            </a:r>
            <a:r>
              <a:rPr kumimoji="0" lang="en-US" sz="1400" b="0" i="0" u="none" strike="noStrike" cap="none" normalizeH="0" baseline="0" dirty="0" smtClean="0">
                <a:ln>
                  <a:noFill/>
                </a:ln>
                <a:solidFill>
                  <a:schemeClr val="tx1"/>
                </a:solidFill>
                <a:effectLst/>
                <a:latin typeface="Calibri" pitchFamily="34" charset="0"/>
                <a:ea typeface="Calibri" pitchFamily="34" charset="0"/>
                <a:cs typeface="Consolas" pitchFamily="49" charset="0"/>
              </a:rPr>
              <a:t> </a:t>
            </a:r>
            <a:r>
              <a:rPr kumimoji="0" lang="en-US" sz="1400" b="0" i="0" u="none" strike="noStrike" cap="none" normalizeH="0" baseline="0" dirty="0" err="1" smtClean="0">
                <a:ln>
                  <a:noFill/>
                </a:ln>
                <a:solidFill>
                  <a:schemeClr val="tx1"/>
                </a:solidFill>
                <a:effectLst/>
                <a:latin typeface="Calibri" pitchFamily="34" charset="0"/>
                <a:ea typeface="Calibri" pitchFamily="34" charset="0"/>
                <a:cs typeface="Consolas" pitchFamily="49" charset="0"/>
              </a:rPr>
              <a:t>setDes</a:t>
            </a:r>
            <a:r>
              <a:rPr kumimoji="0" lang="en-US" sz="1400" b="0" i="0" u="none" strike="noStrike" cap="none" normalizeH="0" baseline="0" dirty="0" smtClean="0">
                <a:ln>
                  <a:noFill/>
                </a:ln>
                <a:solidFill>
                  <a:schemeClr val="tx1"/>
                </a:solidFill>
                <a:effectLst/>
                <a:latin typeface="Calibri" pitchFamily="34" charset="0"/>
                <a:ea typeface="Calibri" pitchFamily="34" charset="0"/>
                <a:cs typeface="Consolas" pitchFamily="49" charset="0"/>
              </a:rPr>
              <a:t>(string d) { </a:t>
            </a:r>
            <a:r>
              <a:rPr kumimoji="0" lang="en-US" sz="1400" b="0" i="0" u="none" strike="noStrike" cap="none" normalizeH="0" baseline="0" dirty="0" err="1" smtClean="0">
                <a:ln>
                  <a:noFill/>
                </a:ln>
                <a:solidFill>
                  <a:schemeClr val="tx1"/>
                </a:solidFill>
                <a:effectLst/>
                <a:latin typeface="Calibri" pitchFamily="34" charset="0"/>
                <a:ea typeface="Calibri" pitchFamily="34" charset="0"/>
                <a:cs typeface="Consolas" pitchFamily="49" charset="0"/>
              </a:rPr>
              <a:t>desc</a:t>
            </a:r>
            <a:r>
              <a:rPr kumimoji="0" lang="en-US" sz="1400" b="0" i="0" u="none" strike="noStrike" cap="none" normalizeH="0" baseline="0" dirty="0" smtClean="0">
                <a:ln>
                  <a:noFill/>
                </a:ln>
                <a:solidFill>
                  <a:schemeClr val="tx1"/>
                </a:solidFill>
                <a:effectLst/>
                <a:latin typeface="Calibri" pitchFamily="34" charset="0"/>
                <a:ea typeface="Calibri" pitchFamily="34" charset="0"/>
                <a:cs typeface="Consolas" pitchFamily="49" charset="0"/>
              </a:rPr>
              <a:t>=d;}</a:t>
            </a:r>
            <a:endParaRPr kumimoji="0" lang="en-US" sz="20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FF"/>
                </a:solidFill>
                <a:effectLst/>
                <a:latin typeface="Calibri" pitchFamily="34" charset="0"/>
                <a:ea typeface="Calibri" pitchFamily="34" charset="0"/>
                <a:cs typeface="Consolas" pitchFamily="49" charset="0"/>
              </a:rPr>
              <a:t>void</a:t>
            </a:r>
            <a:r>
              <a:rPr kumimoji="0" lang="en-US" sz="1400" b="0" i="0" u="none" strike="noStrike" cap="none" normalizeH="0" baseline="0" dirty="0" smtClean="0">
                <a:ln>
                  <a:noFill/>
                </a:ln>
                <a:solidFill>
                  <a:schemeClr val="tx1"/>
                </a:solidFill>
                <a:effectLst/>
                <a:latin typeface="Calibri" pitchFamily="34" charset="0"/>
                <a:ea typeface="Calibri" pitchFamily="34" charset="0"/>
                <a:cs typeface="Consolas" pitchFamily="49" charset="0"/>
              </a:rPr>
              <a:t> </a:t>
            </a:r>
            <a:r>
              <a:rPr kumimoji="0" lang="en-US" sz="1400" b="0" i="0" u="none" strike="noStrike" cap="none" normalizeH="0" baseline="0" dirty="0" err="1" smtClean="0">
                <a:ln>
                  <a:noFill/>
                </a:ln>
                <a:solidFill>
                  <a:schemeClr val="tx1"/>
                </a:solidFill>
                <a:effectLst/>
                <a:latin typeface="Calibri" pitchFamily="34" charset="0"/>
                <a:ea typeface="Calibri" pitchFamily="34" charset="0"/>
                <a:cs typeface="Consolas" pitchFamily="49" charset="0"/>
              </a:rPr>
              <a:t>setUnits</a:t>
            </a:r>
            <a:r>
              <a:rPr kumimoji="0" lang="en-US" sz="1400" b="0" i="0" u="none" strike="noStrike" cap="none" normalizeH="0" baseline="0" dirty="0" smtClean="0">
                <a:ln>
                  <a:noFill/>
                </a:ln>
                <a:solidFill>
                  <a:schemeClr val="tx1"/>
                </a:solidFill>
                <a:effectLst/>
                <a:latin typeface="Calibri" pitchFamily="34" charset="0"/>
                <a:ea typeface="Calibri" pitchFamily="34" charset="0"/>
                <a:cs typeface="Consolas" pitchFamily="49" charset="0"/>
              </a:rPr>
              <a:t>(</a:t>
            </a:r>
            <a:r>
              <a:rPr kumimoji="0" lang="en-US" sz="1400" b="0" i="0" u="none" strike="noStrike" cap="none" normalizeH="0" baseline="0" dirty="0" err="1" smtClean="0">
                <a:ln>
                  <a:noFill/>
                </a:ln>
                <a:solidFill>
                  <a:srgbClr val="0000FF"/>
                </a:solidFill>
                <a:effectLst/>
                <a:latin typeface="Calibri" pitchFamily="34" charset="0"/>
                <a:ea typeface="Calibri" pitchFamily="34" charset="0"/>
                <a:cs typeface="Consolas" pitchFamily="49" charset="0"/>
              </a:rPr>
              <a:t>int</a:t>
            </a:r>
            <a:r>
              <a:rPr kumimoji="0" lang="en-US" sz="1400" b="0" i="0" u="none" strike="noStrike" cap="none" normalizeH="0" baseline="0" dirty="0" smtClean="0">
                <a:ln>
                  <a:noFill/>
                </a:ln>
                <a:solidFill>
                  <a:schemeClr val="tx1"/>
                </a:solidFill>
                <a:effectLst/>
                <a:latin typeface="Calibri" pitchFamily="34" charset="0"/>
                <a:ea typeface="Calibri" pitchFamily="34" charset="0"/>
                <a:cs typeface="Consolas" pitchFamily="49" charset="0"/>
              </a:rPr>
              <a:t> u) { units=u;}</a:t>
            </a:r>
            <a:endParaRPr kumimoji="0" lang="en-US" sz="20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Calibri" pitchFamily="34" charset="0"/>
                <a:ea typeface="Calibri" pitchFamily="34" charset="0"/>
                <a:cs typeface="Consolas" pitchFamily="49" charset="0"/>
              </a:rPr>
              <a:t>string </a:t>
            </a:r>
            <a:r>
              <a:rPr kumimoji="0" lang="en-US" sz="1400" b="0" i="0" u="none" strike="noStrike" cap="none" normalizeH="0" baseline="0" dirty="0" err="1" smtClean="0">
                <a:ln>
                  <a:noFill/>
                </a:ln>
                <a:solidFill>
                  <a:schemeClr val="tx1"/>
                </a:solidFill>
                <a:effectLst/>
                <a:latin typeface="Calibri" pitchFamily="34" charset="0"/>
                <a:ea typeface="Calibri" pitchFamily="34" charset="0"/>
                <a:cs typeface="Consolas" pitchFamily="49" charset="0"/>
              </a:rPr>
              <a:t>getDes</a:t>
            </a:r>
            <a:r>
              <a:rPr kumimoji="0" lang="en-US" sz="1400" b="0" i="0" u="none" strike="noStrike" cap="none" normalizeH="0" baseline="0" dirty="0" smtClean="0">
                <a:ln>
                  <a:noFill/>
                </a:ln>
                <a:solidFill>
                  <a:schemeClr val="tx1"/>
                </a:solidFill>
                <a:effectLst/>
                <a:latin typeface="Calibri" pitchFamily="34" charset="0"/>
                <a:ea typeface="Calibri" pitchFamily="34" charset="0"/>
                <a:cs typeface="Consolas" pitchFamily="49" charset="0"/>
              </a:rPr>
              <a:t>(</a:t>
            </a:r>
            <a:r>
              <a:rPr kumimoji="0" lang="en-US" sz="1400" b="0" i="0" u="none" strike="noStrike" cap="none" normalizeH="0" baseline="0" dirty="0" smtClean="0">
                <a:ln>
                  <a:noFill/>
                </a:ln>
                <a:solidFill>
                  <a:srgbClr val="0000FF"/>
                </a:solidFill>
                <a:effectLst/>
                <a:latin typeface="Calibri" pitchFamily="34" charset="0"/>
                <a:ea typeface="Calibri" pitchFamily="34" charset="0"/>
                <a:cs typeface="Consolas" pitchFamily="49" charset="0"/>
              </a:rPr>
              <a:t>void</a:t>
            </a:r>
            <a:r>
              <a:rPr kumimoji="0" lang="en-US" sz="1400" b="0" i="0" u="none" strike="noStrike" cap="none" normalizeH="0" baseline="0" dirty="0" smtClean="0">
                <a:ln>
                  <a:noFill/>
                </a:ln>
                <a:solidFill>
                  <a:schemeClr val="tx1"/>
                </a:solidFill>
                <a:effectLst/>
                <a:latin typeface="Calibri" pitchFamily="34" charset="0"/>
                <a:ea typeface="Calibri" pitchFamily="34" charset="0"/>
                <a:cs typeface="Consolas" pitchFamily="49" charset="0"/>
              </a:rPr>
              <a:t>) </a:t>
            </a:r>
            <a:r>
              <a:rPr kumimoji="0" lang="en-US" sz="1400" b="0" i="0" u="none" strike="noStrike" cap="none" normalizeH="0" baseline="0" dirty="0" smtClean="0">
                <a:ln>
                  <a:noFill/>
                </a:ln>
                <a:solidFill>
                  <a:srgbClr val="0000FF"/>
                </a:solidFill>
                <a:effectLst/>
                <a:latin typeface="Calibri" pitchFamily="34" charset="0"/>
                <a:ea typeface="Calibri" pitchFamily="34" charset="0"/>
                <a:cs typeface="Consolas" pitchFamily="49" charset="0"/>
              </a:rPr>
              <a:t>const</a:t>
            </a:r>
            <a:r>
              <a:rPr kumimoji="0" lang="en-US" sz="1400" b="0" i="0" u="none" strike="noStrike" cap="none" normalizeH="0" baseline="0" dirty="0" smtClean="0">
                <a:ln>
                  <a:noFill/>
                </a:ln>
                <a:solidFill>
                  <a:schemeClr val="tx1"/>
                </a:solidFill>
                <a:effectLst/>
                <a:latin typeface="Calibri" pitchFamily="34" charset="0"/>
                <a:ea typeface="Calibri" pitchFamily="34" charset="0"/>
                <a:cs typeface="Consolas" pitchFamily="49" charset="0"/>
              </a:rPr>
              <a:t> { </a:t>
            </a:r>
            <a:r>
              <a:rPr kumimoji="0" lang="en-US" sz="1400" b="0" i="0" u="none" strike="noStrike" cap="none" normalizeH="0" baseline="0" dirty="0" smtClean="0">
                <a:ln>
                  <a:noFill/>
                </a:ln>
                <a:solidFill>
                  <a:srgbClr val="0000FF"/>
                </a:solidFill>
                <a:effectLst/>
                <a:latin typeface="Calibri" pitchFamily="34" charset="0"/>
                <a:ea typeface="Calibri" pitchFamily="34" charset="0"/>
                <a:cs typeface="Consolas" pitchFamily="49" charset="0"/>
              </a:rPr>
              <a:t>return</a:t>
            </a:r>
            <a:r>
              <a:rPr kumimoji="0" lang="en-US" sz="1400" b="0" i="0" u="none" strike="noStrike" cap="none" normalizeH="0" baseline="0" dirty="0" smtClean="0">
                <a:ln>
                  <a:noFill/>
                </a:ln>
                <a:solidFill>
                  <a:schemeClr val="tx1"/>
                </a:solidFill>
                <a:effectLst/>
                <a:latin typeface="Calibri" pitchFamily="34" charset="0"/>
                <a:ea typeface="Calibri" pitchFamily="34" charset="0"/>
                <a:cs typeface="Consolas" pitchFamily="49" charset="0"/>
              </a:rPr>
              <a:t> </a:t>
            </a:r>
            <a:r>
              <a:rPr kumimoji="0" lang="en-US" sz="1400" b="0" i="0" u="none" strike="noStrike" cap="none" normalizeH="0" baseline="0" dirty="0" err="1" smtClean="0">
                <a:ln>
                  <a:noFill/>
                </a:ln>
                <a:solidFill>
                  <a:schemeClr val="tx1"/>
                </a:solidFill>
                <a:effectLst/>
                <a:latin typeface="Calibri" pitchFamily="34" charset="0"/>
                <a:ea typeface="Calibri" pitchFamily="34" charset="0"/>
                <a:cs typeface="Consolas" pitchFamily="49" charset="0"/>
              </a:rPr>
              <a:t>desc</a:t>
            </a:r>
            <a:r>
              <a:rPr kumimoji="0" lang="en-US" sz="1400" b="0" i="0" u="none" strike="noStrike" cap="none" normalizeH="0" baseline="0" dirty="0" smtClean="0">
                <a:ln>
                  <a:noFill/>
                </a:ln>
                <a:solidFill>
                  <a:schemeClr val="tx1"/>
                </a:solidFill>
                <a:effectLst/>
                <a:latin typeface="Calibri" pitchFamily="34" charset="0"/>
                <a:ea typeface="Calibri" pitchFamily="34" charset="0"/>
                <a:cs typeface="Consolas" pitchFamily="49" charset="0"/>
              </a:rPr>
              <a:t>; }</a:t>
            </a:r>
            <a:endParaRPr kumimoji="0" lang="en-US" sz="20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err="1" smtClean="0">
                <a:ln>
                  <a:noFill/>
                </a:ln>
                <a:solidFill>
                  <a:srgbClr val="0000FF"/>
                </a:solidFill>
                <a:effectLst/>
                <a:latin typeface="Calibri" pitchFamily="34" charset="0"/>
                <a:ea typeface="Calibri" pitchFamily="34" charset="0"/>
                <a:cs typeface="Consolas" pitchFamily="49" charset="0"/>
              </a:rPr>
              <a:t>int</a:t>
            </a:r>
            <a:r>
              <a:rPr kumimoji="0" lang="en-US" sz="1400" b="0" i="0" u="none" strike="noStrike" cap="none" normalizeH="0" baseline="0" dirty="0" smtClean="0">
                <a:ln>
                  <a:noFill/>
                </a:ln>
                <a:solidFill>
                  <a:schemeClr val="tx1"/>
                </a:solidFill>
                <a:effectLst/>
                <a:latin typeface="Calibri" pitchFamily="34" charset="0"/>
                <a:ea typeface="Calibri" pitchFamily="34" charset="0"/>
                <a:cs typeface="Consolas" pitchFamily="49" charset="0"/>
              </a:rPr>
              <a:t> </a:t>
            </a:r>
            <a:r>
              <a:rPr kumimoji="0" lang="en-US" sz="1400" b="0" i="0" u="none" strike="noStrike" cap="none" normalizeH="0" baseline="0" dirty="0" err="1" smtClean="0">
                <a:ln>
                  <a:noFill/>
                </a:ln>
                <a:solidFill>
                  <a:schemeClr val="tx1"/>
                </a:solidFill>
                <a:effectLst/>
                <a:latin typeface="Calibri" pitchFamily="34" charset="0"/>
                <a:ea typeface="Calibri" pitchFamily="34" charset="0"/>
                <a:cs typeface="Consolas" pitchFamily="49" charset="0"/>
              </a:rPr>
              <a:t>getUnits</a:t>
            </a:r>
            <a:r>
              <a:rPr kumimoji="0" lang="en-US" sz="1400" b="0" i="0" u="none" strike="noStrike" cap="none" normalizeH="0" baseline="0" dirty="0" smtClean="0">
                <a:ln>
                  <a:noFill/>
                </a:ln>
                <a:solidFill>
                  <a:schemeClr val="tx1"/>
                </a:solidFill>
                <a:effectLst/>
                <a:latin typeface="Calibri" pitchFamily="34" charset="0"/>
                <a:ea typeface="Calibri" pitchFamily="34" charset="0"/>
                <a:cs typeface="Consolas" pitchFamily="49" charset="0"/>
              </a:rPr>
              <a:t>(</a:t>
            </a:r>
            <a:r>
              <a:rPr kumimoji="0" lang="en-US" sz="1400" b="0" i="0" u="none" strike="noStrike" cap="none" normalizeH="0" baseline="0" dirty="0" smtClean="0">
                <a:ln>
                  <a:noFill/>
                </a:ln>
                <a:solidFill>
                  <a:srgbClr val="0000FF"/>
                </a:solidFill>
                <a:effectLst/>
                <a:latin typeface="Calibri" pitchFamily="34" charset="0"/>
                <a:ea typeface="Calibri" pitchFamily="34" charset="0"/>
                <a:cs typeface="Consolas" pitchFamily="49" charset="0"/>
              </a:rPr>
              <a:t>void</a:t>
            </a:r>
            <a:r>
              <a:rPr kumimoji="0" lang="en-US" sz="1400" b="0" i="0" u="none" strike="noStrike" cap="none" normalizeH="0" baseline="0" dirty="0" smtClean="0">
                <a:ln>
                  <a:noFill/>
                </a:ln>
                <a:solidFill>
                  <a:schemeClr val="tx1"/>
                </a:solidFill>
                <a:effectLst/>
                <a:latin typeface="Calibri" pitchFamily="34" charset="0"/>
                <a:ea typeface="Calibri" pitchFamily="34" charset="0"/>
                <a:cs typeface="Consolas" pitchFamily="49" charset="0"/>
              </a:rPr>
              <a:t>) </a:t>
            </a:r>
            <a:r>
              <a:rPr kumimoji="0" lang="en-US" sz="1400" b="0" i="0" u="none" strike="noStrike" cap="none" normalizeH="0" baseline="0" dirty="0" smtClean="0">
                <a:ln>
                  <a:noFill/>
                </a:ln>
                <a:solidFill>
                  <a:srgbClr val="0000FF"/>
                </a:solidFill>
                <a:effectLst/>
                <a:latin typeface="Calibri" pitchFamily="34" charset="0"/>
                <a:ea typeface="Calibri" pitchFamily="34" charset="0"/>
                <a:cs typeface="Consolas" pitchFamily="49" charset="0"/>
              </a:rPr>
              <a:t>const</a:t>
            </a:r>
            <a:r>
              <a:rPr kumimoji="0" lang="en-US" sz="1400" b="0" i="0" u="none" strike="noStrike" cap="none" normalizeH="0" baseline="0" dirty="0" smtClean="0">
                <a:ln>
                  <a:noFill/>
                </a:ln>
                <a:solidFill>
                  <a:schemeClr val="tx1"/>
                </a:solidFill>
                <a:effectLst/>
                <a:latin typeface="Calibri" pitchFamily="34" charset="0"/>
                <a:ea typeface="Calibri" pitchFamily="34" charset="0"/>
                <a:cs typeface="Consolas" pitchFamily="49" charset="0"/>
              </a:rPr>
              <a:t> { </a:t>
            </a:r>
            <a:r>
              <a:rPr kumimoji="0" lang="en-US" sz="1400" b="0" i="0" u="none" strike="noStrike" cap="none" normalizeH="0" baseline="0" dirty="0" smtClean="0">
                <a:ln>
                  <a:noFill/>
                </a:ln>
                <a:solidFill>
                  <a:srgbClr val="0000FF"/>
                </a:solidFill>
                <a:effectLst/>
                <a:latin typeface="Calibri" pitchFamily="34" charset="0"/>
                <a:ea typeface="Calibri" pitchFamily="34" charset="0"/>
                <a:cs typeface="Consolas" pitchFamily="49" charset="0"/>
              </a:rPr>
              <a:t>return</a:t>
            </a:r>
            <a:r>
              <a:rPr kumimoji="0" lang="en-US" sz="1400" b="0" i="0" u="none" strike="noStrike" cap="none" normalizeH="0" baseline="0" dirty="0" smtClean="0">
                <a:ln>
                  <a:noFill/>
                </a:ln>
                <a:solidFill>
                  <a:schemeClr val="tx1"/>
                </a:solidFill>
                <a:effectLst/>
                <a:latin typeface="Calibri" pitchFamily="34" charset="0"/>
                <a:ea typeface="Calibri" pitchFamily="34" charset="0"/>
                <a:cs typeface="Consolas" pitchFamily="49" charset="0"/>
              </a:rPr>
              <a:t> units; }</a:t>
            </a:r>
          </a:p>
          <a:p>
            <a:pPr eaLnBrk="0" fontAlgn="base" hangingPunct="0">
              <a:spcBef>
                <a:spcPct val="0"/>
              </a:spcBef>
              <a:spcAft>
                <a:spcPct val="0"/>
              </a:spcAft>
            </a:pPr>
            <a:r>
              <a:rPr lang="en-US" sz="1400" b="1" dirty="0">
                <a:latin typeface="Calibri" pitchFamily="34" charset="0"/>
                <a:ea typeface="Calibri" pitchFamily="34" charset="0"/>
                <a:cs typeface="Consolas" pitchFamily="49" charset="0"/>
              </a:rPr>
              <a:t>};</a:t>
            </a:r>
            <a:endParaRPr lang="en-US" sz="2000" b="1" dirty="0">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Calibri" pitchFamily="34" charset="0"/>
              <a:ea typeface="Calibri" pitchFamily="34" charset="0"/>
              <a:cs typeface="Consolas"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rgbClr val="0000FF"/>
                </a:solidFill>
                <a:effectLst/>
                <a:latin typeface="Calibri" pitchFamily="34" charset="0"/>
                <a:ea typeface="Calibri" pitchFamily="34" charset="0"/>
                <a:cs typeface="Consolas" pitchFamily="49" charset="0"/>
              </a:rPr>
              <a:t>void</a:t>
            </a:r>
            <a:r>
              <a:rPr kumimoji="0" lang="en-US" sz="1400" b="1" i="0" u="none" strike="noStrike" cap="none" normalizeH="0" baseline="0" dirty="0" smtClean="0">
                <a:ln>
                  <a:noFill/>
                </a:ln>
                <a:solidFill>
                  <a:schemeClr val="tx1"/>
                </a:solidFill>
                <a:effectLst/>
                <a:latin typeface="Calibri" pitchFamily="34" charset="0"/>
                <a:ea typeface="Calibri" pitchFamily="34" charset="0"/>
                <a:cs typeface="Consolas" pitchFamily="49" charset="0"/>
              </a:rPr>
              <a:t> main(</a:t>
            </a:r>
            <a:r>
              <a:rPr kumimoji="0" lang="en-US" sz="1400" b="1" i="0" u="none" strike="noStrike" cap="none" normalizeH="0" baseline="0" dirty="0" smtClean="0">
                <a:ln>
                  <a:noFill/>
                </a:ln>
                <a:solidFill>
                  <a:srgbClr val="0000FF"/>
                </a:solidFill>
                <a:effectLst/>
                <a:latin typeface="Calibri" pitchFamily="34" charset="0"/>
                <a:ea typeface="Calibri" pitchFamily="34" charset="0"/>
                <a:cs typeface="Consolas" pitchFamily="49" charset="0"/>
              </a:rPr>
              <a:t>void</a:t>
            </a:r>
            <a:r>
              <a:rPr kumimoji="0" lang="en-US" sz="1400" b="1" i="0" u="none" strike="noStrike" cap="none" normalizeH="0" baseline="0" dirty="0" smtClean="0">
                <a:ln>
                  <a:noFill/>
                </a:ln>
                <a:solidFill>
                  <a:schemeClr val="tx1"/>
                </a:solidFill>
                <a:effectLst/>
                <a:latin typeface="Calibri" pitchFamily="34" charset="0"/>
                <a:ea typeface="Calibri" pitchFamily="34" charset="0"/>
                <a:cs typeface="Consolas" pitchFamily="49" charset="0"/>
              </a:rPr>
              <a:t>)</a:t>
            </a:r>
            <a:endParaRPr kumimoji="0" lang="en-US" sz="2000" b="1"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Calibri" pitchFamily="34" charset="0"/>
                <a:ea typeface="Calibri" pitchFamily="34" charset="0"/>
                <a:cs typeface="Consolas" pitchFamily="49" charset="0"/>
              </a:rPr>
              <a:t>{</a:t>
            </a:r>
            <a:endParaRPr kumimoji="0" lang="en-US" sz="2000" b="1"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Calibri" pitchFamily="34" charset="0"/>
                <a:ea typeface="Calibri" pitchFamily="34" charset="0"/>
                <a:cs typeface="Consolas" pitchFamily="49" charset="0"/>
              </a:rPr>
              <a:t>string d;</a:t>
            </a:r>
            <a:endParaRPr kumimoji="0" lang="en-US" sz="20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err="1" smtClean="0">
                <a:ln>
                  <a:noFill/>
                </a:ln>
                <a:solidFill>
                  <a:srgbClr val="0000FF"/>
                </a:solidFill>
                <a:effectLst/>
                <a:latin typeface="Calibri" pitchFamily="34" charset="0"/>
                <a:ea typeface="Calibri" pitchFamily="34" charset="0"/>
                <a:cs typeface="Consolas" pitchFamily="49" charset="0"/>
              </a:rPr>
              <a:t>int</a:t>
            </a:r>
            <a:r>
              <a:rPr kumimoji="0" lang="en-US" sz="1400" b="0" i="0" u="none" strike="noStrike" cap="none" normalizeH="0" baseline="0" dirty="0" smtClean="0">
                <a:ln>
                  <a:noFill/>
                </a:ln>
                <a:solidFill>
                  <a:schemeClr val="tx1"/>
                </a:solidFill>
                <a:effectLst/>
                <a:latin typeface="Calibri" pitchFamily="34" charset="0"/>
                <a:ea typeface="Calibri" pitchFamily="34" charset="0"/>
                <a:cs typeface="Consolas" pitchFamily="49" charset="0"/>
              </a:rPr>
              <a:t> u;</a:t>
            </a:r>
            <a:endParaRPr kumimoji="0" lang="en-US" sz="20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err="1" smtClean="0">
                <a:ln>
                  <a:noFill/>
                </a:ln>
                <a:solidFill>
                  <a:schemeClr val="tx1"/>
                </a:solidFill>
                <a:effectLst/>
                <a:latin typeface="Calibri" pitchFamily="34" charset="0"/>
                <a:ea typeface="Calibri" pitchFamily="34" charset="0"/>
                <a:cs typeface="Consolas" pitchFamily="49" charset="0"/>
              </a:rPr>
              <a:t>cout</a:t>
            </a:r>
            <a:r>
              <a:rPr kumimoji="0" lang="en-US" sz="1400" b="0" i="0" u="none" strike="noStrike" cap="none" normalizeH="0" baseline="0" dirty="0" smtClean="0">
                <a:ln>
                  <a:noFill/>
                </a:ln>
                <a:solidFill>
                  <a:schemeClr val="tx1"/>
                </a:solidFill>
                <a:effectLst/>
                <a:latin typeface="Calibri" pitchFamily="34" charset="0"/>
                <a:ea typeface="Calibri" pitchFamily="34" charset="0"/>
                <a:cs typeface="Consolas" pitchFamily="49" charset="0"/>
              </a:rPr>
              <a:t>&lt;&lt; </a:t>
            </a:r>
            <a:r>
              <a:rPr kumimoji="0" lang="en-US" sz="1400" b="0" i="0" u="none" strike="noStrike" cap="none" normalizeH="0" baseline="0" dirty="0" smtClean="0">
                <a:ln>
                  <a:noFill/>
                </a:ln>
                <a:solidFill>
                  <a:srgbClr val="A31515"/>
                </a:solidFill>
                <a:effectLst/>
                <a:latin typeface="Calibri" pitchFamily="34" charset="0"/>
                <a:ea typeface="Calibri" pitchFamily="34" charset="0"/>
                <a:cs typeface="Consolas" pitchFamily="49" charset="0"/>
              </a:rPr>
              <a:t>"Enter Item Description: "</a:t>
            </a:r>
            <a:r>
              <a:rPr kumimoji="0" lang="en-US" sz="1400" b="0" i="0" u="none" strike="noStrike" cap="none" normalizeH="0" baseline="0" dirty="0" smtClean="0">
                <a:ln>
                  <a:noFill/>
                </a:ln>
                <a:solidFill>
                  <a:schemeClr val="tx1"/>
                </a:solidFill>
                <a:effectLst/>
                <a:latin typeface="Calibri" pitchFamily="34" charset="0"/>
                <a:ea typeface="Calibri" pitchFamily="34" charset="0"/>
                <a:cs typeface="Consolas" pitchFamily="49" charset="0"/>
              </a:rPr>
              <a:t>;</a:t>
            </a:r>
            <a:endParaRPr kumimoji="0" lang="en-US" sz="20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err="1" smtClean="0">
                <a:ln>
                  <a:noFill/>
                </a:ln>
                <a:solidFill>
                  <a:schemeClr val="tx1"/>
                </a:solidFill>
                <a:effectLst/>
                <a:latin typeface="Calibri" pitchFamily="34" charset="0"/>
                <a:ea typeface="Calibri" pitchFamily="34" charset="0"/>
                <a:cs typeface="Consolas" pitchFamily="49" charset="0"/>
              </a:rPr>
              <a:t>getline</a:t>
            </a:r>
            <a:r>
              <a:rPr kumimoji="0" lang="en-US" sz="1400" b="0" i="0" u="none" strike="noStrike" cap="none" normalizeH="0" baseline="0" dirty="0" smtClean="0">
                <a:ln>
                  <a:noFill/>
                </a:ln>
                <a:solidFill>
                  <a:schemeClr val="tx1"/>
                </a:solidFill>
                <a:effectLst/>
                <a:latin typeface="Calibri" pitchFamily="34" charset="0"/>
                <a:ea typeface="Calibri" pitchFamily="34" charset="0"/>
                <a:cs typeface="Consolas" pitchFamily="49" charset="0"/>
              </a:rPr>
              <a:t>(</a:t>
            </a:r>
            <a:r>
              <a:rPr kumimoji="0" lang="en-US" sz="1400" b="0" i="0" u="none" strike="noStrike" cap="none" normalizeH="0" baseline="0" dirty="0" err="1" smtClean="0">
                <a:ln>
                  <a:noFill/>
                </a:ln>
                <a:solidFill>
                  <a:schemeClr val="tx1"/>
                </a:solidFill>
                <a:effectLst/>
                <a:latin typeface="Calibri" pitchFamily="34" charset="0"/>
                <a:ea typeface="Calibri" pitchFamily="34" charset="0"/>
                <a:cs typeface="Consolas" pitchFamily="49" charset="0"/>
              </a:rPr>
              <a:t>cin</a:t>
            </a:r>
            <a:r>
              <a:rPr kumimoji="0" lang="en-US" sz="1400" b="0" i="0" u="none" strike="noStrike" cap="none" normalizeH="0" baseline="0" dirty="0" smtClean="0">
                <a:ln>
                  <a:noFill/>
                </a:ln>
                <a:solidFill>
                  <a:schemeClr val="tx1"/>
                </a:solidFill>
                <a:effectLst/>
                <a:latin typeface="Calibri" pitchFamily="34" charset="0"/>
                <a:ea typeface="Calibri" pitchFamily="34" charset="0"/>
                <a:cs typeface="Consolas" pitchFamily="49" charset="0"/>
              </a:rPr>
              <a:t>, d);</a:t>
            </a:r>
            <a:endParaRPr kumimoji="0" lang="en-US" sz="20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err="1" smtClean="0">
                <a:ln>
                  <a:noFill/>
                </a:ln>
                <a:solidFill>
                  <a:schemeClr val="tx1"/>
                </a:solidFill>
                <a:effectLst/>
                <a:latin typeface="Calibri" pitchFamily="34" charset="0"/>
                <a:ea typeface="Calibri" pitchFamily="34" charset="0"/>
                <a:cs typeface="Consolas" pitchFamily="49" charset="0"/>
              </a:rPr>
              <a:t>cout</a:t>
            </a:r>
            <a:r>
              <a:rPr kumimoji="0" lang="en-US" sz="1400" b="0" i="0" u="none" strike="noStrike" cap="none" normalizeH="0" baseline="0" dirty="0" smtClean="0">
                <a:ln>
                  <a:noFill/>
                </a:ln>
                <a:solidFill>
                  <a:schemeClr val="tx1"/>
                </a:solidFill>
                <a:effectLst/>
                <a:latin typeface="Calibri" pitchFamily="34" charset="0"/>
                <a:ea typeface="Calibri" pitchFamily="34" charset="0"/>
                <a:cs typeface="Consolas" pitchFamily="49" charset="0"/>
              </a:rPr>
              <a:t>&lt;&lt; </a:t>
            </a:r>
            <a:r>
              <a:rPr kumimoji="0" lang="en-US" sz="1400" b="0" i="0" u="none" strike="noStrike" cap="none" normalizeH="0" baseline="0" dirty="0" smtClean="0">
                <a:ln>
                  <a:noFill/>
                </a:ln>
                <a:solidFill>
                  <a:srgbClr val="A31515"/>
                </a:solidFill>
                <a:effectLst/>
                <a:latin typeface="Calibri" pitchFamily="34" charset="0"/>
                <a:ea typeface="Calibri" pitchFamily="34" charset="0"/>
                <a:cs typeface="Consolas" pitchFamily="49" charset="0"/>
              </a:rPr>
              <a:t>"Enter Item units : "</a:t>
            </a:r>
            <a:r>
              <a:rPr kumimoji="0" lang="en-US" sz="1400" b="0" i="0" u="none" strike="noStrike" cap="none" normalizeH="0" baseline="0" dirty="0" smtClean="0">
                <a:ln>
                  <a:noFill/>
                </a:ln>
                <a:solidFill>
                  <a:schemeClr val="tx1"/>
                </a:solidFill>
                <a:effectLst/>
                <a:latin typeface="Calibri" pitchFamily="34" charset="0"/>
                <a:ea typeface="Calibri" pitchFamily="34" charset="0"/>
                <a:cs typeface="Consolas" pitchFamily="49" charset="0"/>
              </a:rPr>
              <a:t>;</a:t>
            </a:r>
            <a:endParaRPr kumimoji="0" lang="en-US" sz="20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err="1" smtClean="0">
                <a:ln>
                  <a:noFill/>
                </a:ln>
                <a:solidFill>
                  <a:schemeClr val="tx1"/>
                </a:solidFill>
                <a:effectLst/>
                <a:latin typeface="Calibri" pitchFamily="34" charset="0"/>
                <a:ea typeface="Calibri" pitchFamily="34" charset="0"/>
                <a:cs typeface="Consolas" pitchFamily="49" charset="0"/>
              </a:rPr>
              <a:t>cin</a:t>
            </a:r>
            <a:r>
              <a:rPr kumimoji="0" lang="en-US" sz="1400" b="0" i="0" u="none" strike="noStrike" cap="none" normalizeH="0" baseline="0" dirty="0" smtClean="0">
                <a:ln>
                  <a:noFill/>
                </a:ln>
                <a:solidFill>
                  <a:schemeClr val="tx1"/>
                </a:solidFill>
                <a:effectLst/>
                <a:latin typeface="Calibri" pitchFamily="34" charset="0"/>
                <a:ea typeface="Calibri" pitchFamily="34" charset="0"/>
                <a:cs typeface="Consolas" pitchFamily="49" charset="0"/>
              </a:rPr>
              <a:t>&gt;&gt;u;</a:t>
            </a:r>
            <a:endParaRPr kumimoji="0" lang="en-US" sz="20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err="1" smtClean="0">
                <a:ln>
                  <a:noFill/>
                </a:ln>
                <a:solidFill>
                  <a:schemeClr val="tx1"/>
                </a:solidFill>
                <a:effectLst/>
                <a:latin typeface="Calibri" pitchFamily="34" charset="0"/>
                <a:ea typeface="Calibri" pitchFamily="34" charset="0"/>
                <a:cs typeface="Consolas" pitchFamily="49" charset="0"/>
              </a:rPr>
              <a:t>InvItem</a:t>
            </a:r>
            <a:r>
              <a:rPr kumimoji="0" lang="en-US" sz="1400" b="0" i="0" u="none" strike="noStrike" cap="none" normalizeH="0" baseline="0" dirty="0" smtClean="0">
                <a:ln>
                  <a:noFill/>
                </a:ln>
                <a:solidFill>
                  <a:schemeClr val="tx1"/>
                </a:solidFill>
                <a:effectLst/>
                <a:latin typeface="Calibri" pitchFamily="34" charset="0"/>
                <a:ea typeface="Calibri" pitchFamily="34" charset="0"/>
                <a:cs typeface="Consolas" pitchFamily="49" charset="0"/>
              </a:rPr>
              <a:t> item1(</a:t>
            </a:r>
            <a:r>
              <a:rPr kumimoji="0" lang="en-US" sz="1400" b="0" i="0" u="none" strike="noStrike" cap="none" normalizeH="0" baseline="0" dirty="0" err="1" smtClean="0">
                <a:ln>
                  <a:noFill/>
                </a:ln>
                <a:solidFill>
                  <a:schemeClr val="tx1"/>
                </a:solidFill>
                <a:effectLst/>
                <a:latin typeface="Calibri" pitchFamily="34" charset="0"/>
                <a:ea typeface="Calibri" pitchFamily="34" charset="0"/>
                <a:cs typeface="Consolas" pitchFamily="49" charset="0"/>
              </a:rPr>
              <a:t>d,u</a:t>
            </a:r>
            <a:r>
              <a:rPr kumimoji="0" lang="en-US" sz="1400" b="0" i="0" u="none" strike="noStrike" cap="none" normalizeH="0" baseline="0" dirty="0" smtClean="0">
                <a:ln>
                  <a:noFill/>
                </a:ln>
                <a:solidFill>
                  <a:schemeClr val="tx1"/>
                </a:solidFill>
                <a:effectLst/>
                <a:latin typeface="Calibri" pitchFamily="34" charset="0"/>
                <a:ea typeface="Calibri" pitchFamily="34" charset="0"/>
                <a:cs typeface="Consolas" pitchFamily="49" charset="0"/>
              </a:rPr>
              <a:t>);</a:t>
            </a:r>
            <a:endParaRPr kumimoji="0" lang="en-US" sz="20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err="1" smtClean="0">
                <a:ln>
                  <a:noFill/>
                </a:ln>
                <a:solidFill>
                  <a:schemeClr val="tx1"/>
                </a:solidFill>
                <a:effectLst/>
                <a:latin typeface="Calibri" pitchFamily="34" charset="0"/>
                <a:ea typeface="Calibri" pitchFamily="34" charset="0"/>
                <a:cs typeface="Consolas" pitchFamily="49" charset="0"/>
              </a:rPr>
              <a:t>InvItem</a:t>
            </a:r>
            <a:r>
              <a:rPr kumimoji="0" lang="en-US" sz="1400" b="0" i="0" u="none" strike="noStrike" cap="none" normalizeH="0" baseline="0" dirty="0" smtClean="0">
                <a:ln>
                  <a:noFill/>
                </a:ln>
                <a:solidFill>
                  <a:schemeClr val="tx1"/>
                </a:solidFill>
                <a:effectLst/>
                <a:latin typeface="Calibri" pitchFamily="34" charset="0"/>
                <a:ea typeface="Calibri" pitchFamily="34" charset="0"/>
                <a:cs typeface="Consolas" pitchFamily="49" charset="0"/>
              </a:rPr>
              <a:t> item2;</a:t>
            </a:r>
            <a:endParaRPr kumimoji="0" lang="en-US" sz="20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Calibri" pitchFamily="34" charset="0"/>
              <a:ea typeface="Calibri" pitchFamily="34" charset="0"/>
              <a:cs typeface="Consolas"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err="1" smtClean="0">
                <a:ln>
                  <a:noFill/>
                </a:ln>
                <a:solidFill>
                  <a:schemeClr val="tx1"/>
                </a:solidFill>
                <a:effectLst/>
                <a:latin typeface="Calibri" pitchFamily="34" charset="0"/>
                <a:ea typeface="Calibri" pitchFamily="34" charset="0"/>
                <a:cs typeface="Consolas" pitchFamily="49" charset="0"/>
              </a:rPr>
              <a:t>cout</a:t>
            </a:r>
            <a:r>
              <a:rPr kumimoji="0" lang="en-US" sz="1400" b="0" i="0" u="none" strike="noStrike" cap="none" normalizeH="0" baseline="0" dirty="0" smtClean="0">
                <a:ln>
                  <a:noFill/>
                </a:ln>
                <a:solidFill>
                  <a:schemeClr val="tx1"/>
                </a:solidFill>
                <a:effectLst/>
                <a:latin typeface="Calibri" pitchFamily="34" charset="0"/>
                <a:ea typeface="Calibri" pitchFamily="34" charset="0"/>
                <a:cs typeface="Consolas" pitchFamily="49" charset="0"/>
              </a:rPr>
              <a:t>&lt;&lt;</a:t>
            </a:r>
            <a:r>
              <a:rPr kumimoji="0" lang="en-US" sz="1400" b="0" i="0" u="none" strike="noStrike" cap="none" normalizeH="0" baseline="0" dirty="0" smtClean="0">
                <a:ln>
                  <a:noFill/>
                </a:ln>
                <a:solidFill>
                  <a:srgbClr val="A31515"/>
                </a:solidFill>
                <a:effectLst/>
                <a:latin typeface="Calibri" pitchFamily="34" charset="0"/>
                <a:ea typeface="Calibri" pitchFamily="34" charset="0"/>
                <a:cs typeface="Consolas" pitchFamily="49" charset="0"/>
              </a:rPr>
              <a:t>"Item#1:Item Description: "</a:t>
            </a:r>
            <a:r>
              <a:rPr kumimoji="0" lang="en-US" sz="1400" b="0" i="0" u="none" strike="noStrike" cap="none" normalizeH="0" baseline="0" dirty="0" smtClean="0">
                <a:ln>
                  <a:noFill/>
                </a:ln>
                <a:solidFill>
                  <a:schemeClr val="tx1"/>
                </a:solidFill>
                <a:effectLst/>
                <a:latin typeface="Calibri" pitchFamily="34" charset="0"/>
                <a:ea typeface="Calibri" pitchFamily="34" charset="0"/>
                <a:cs typeface="Consolas" pitchFamily="49" charset="0"/>
              </a:rPr>
              <a:t>&lt;&lt; item1.getDes() &lt;&lt; </a:t>
            </a:r>
            <a:r>
              <a:rPr kumimoji="0" lang="en-US" sz="1400" b="0" i="0" u="none" strike="noStrike" cap="none" normalizeH="0" baseline="0" dirty="0" smtClean="0">
                <a:ln>
                  <a:noFill/>
                </a:ln>
                <a:solidFill>
                  <a:srgbClr val="A31515"/>
                </a:solidFill>
                <a:effectLst/>
                <a:latin typeface="Calibri" pitchFamily="34" charset="0"/>
                <a:ea typeface="Calibri" pitchFamily="34" charset="0"/>
                <a:cs typeface="Consolas" pitchFamily="49" charset="0"/>
              </a:rPr>
              <a:t>"\t"</a:t>
            </a:r>
            <a:r>
              <a:rPr kumimoji="0" lang="en-US" sz="1400" b="0" i="0" u="none" strike="noStrike" cap="none" normalizeH="0" baseline="0" dirty="0" smtClean="0">
                <a:ln>
                  <a:noFill/>
                </a:ln>
                <a:solidFill>
                  <a:schemeClr val="tx1"/>
                </a:solidFill>
                <a:effectLst/>
                <a:latin typeface="Calibri" pitchFamily="34" charset="0"/>
                <a:ea typeface="Calibri" pitchFamily="34" charset="0"/>
                <a:cs typeface="Consolas" pitchFamily="49" charset="0"/>
              </a:rPr>
              <a:t>&lt;&lt;</a:t>
            </a:r>
            <a:r>
              <a:rPr kumimoji="0" lang="en-US" sz="1400" b="0" i="0" u="none" strike="noStrike" cap="none" normalizeH="0" baseline="0" dirty="0" smtClean="0">
                <a:ln>
                  <a:noFill/>
                </a:ln>
                <a:solidFill>
                  <a:srgbClr val="A31515"/>
                </a:solidFill>
                <a:effectLst/>
                <a:latin typeface="Calibri" pitchFamily="34" charset="0"/>
                <a:ea typeface="Calibri" pitchFamily="34" charset="0"/>
                <a:cs typeface="Consolas" pitchFamily="49" charset="0"/>
              </a:rPr>
              <a:t>"Units on hand: "</a:t>
            </a:r>
            <a:r>
              <a:rPr kumimoji="0" lang="en-US" sz="1400" b="0" i="0" u="none" strike="noStrike" cap="none" normalizeH="0" baseline="0" dirty="0" smtClean="0">
                <a:ln>
                  <a:noFill/>
                </a:ln>
                <a:solidFill>
                  <a:schemeClr val="tx1"/>
                </a:solidFill>
                <a:effectLst/>
                <a:latin typeface="Calibri" pitchFamily="34" charset="0"/>
                <a:ea typeface="Calibri" pitchFamily="34" charset="0"/>
                <a:cs typeface="Consolas" pitchFamily="49" charset="0"/>
              </a:rPr>
              <a:t> &lt;&lt; item1.getUnits() &lt;&lt; </a:t>
            </a:r>
            <a:r>
              <a:rPr kumimoji="0" lang="en-US" sz="1400" b="0" i="0" u="none" strike="noStrike" cap="none" normalizeH="0" baseline="0" dirty="0" err="1" smtClean="0">
                <a:ln>
                  <a:noFill/>
                </a:ln>
                <a:solidFill>
                  <a:schemeClr val="tx1"/>
                </a:solidFill>
                <a:effectLst/>
                <a:latin typeface="Calibri" pitchFamily="34" charset="0"/>
                <a:ea typeface="Calibri" pitchFamily="34" charset="0"/>
                <a:cs typeface="Consolas" pitchFamily="49" charset="0"/>
              </a:rPr>
              <a:t>endl</a:t>
            </a:r>
            <a:r>
              <a:rPr kumimoji="0" lang="en-US" sz="1400" b="0" i="0" u="none" strike="noStrike" cap="none" normalizeH="0" baseline="0" dirty="0" smtClean="0">
                <a:ln>
                  <a:noFill/>
                </a:ln>
                <a:solidFill>
                  <a:schemeClr val="tx1"/>
                </a:solidFill>
                <a:effectLst/>
                <a:latin typeface="Calibri" pitchFamily="34" charset="0"/>
                <a:ea typeface="Calibri" pitchFamily="34" charset="0"/>
                <a:cs typeface="Consolas" pitchFamily="49" charset="0"/>
              </a:rPr>
              <a:t>;</a:t>
            </a:r>
            <a:endParaRPr kumimoji="0" lang="en-US" sz="20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sz="1400" dirty="0">
              <a:latin typeface="Calibri" pitchFamily="34" charset="0"/>
              <a:ea typeface="Calibri" pitchFamily="34" charset="0"/>
              <a:cs typeface="Consolas"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err="1" smtClean="0">
                <a:ln>
                  <a:noFill/>
                </a:ln>
                <a:solidFill>
                  <a:schemeClr val="tx1"/>
                </a:solidFill>
                <a:effectLst/>
                <a:latin typeface="Calibri" pitchFamily="34" charset="0"/>
                <a:ea typeface="Calibri" pitchFamily="34" charset="0"/>
                <a:cs typeface="Consolas" pitchFamily="49" charset="0"/>
              </a:rPr>
              <a:t>cout</a:t>
            </a:r>
            <a:r>
              <a:rPr kumimoji="0" lang="en-US" sz="1400" b="0" i="0" u="none" strike="noStrike" cap="none" normalizeH="0" baseline="0" dirty="0" smtClean="0">
                <a:ln>
                  <a:noFill/>
                </a:ln>
                <a:solidFill>
                  <a:schemeClr val="tx1"/>
                </a:solidFill>
                <a:effectLst/>
                <a:latin typeface="Calibri" pitchFamily="34" charset="0"/>
                <a:ea typeface="Calibri" pitchFamily="34" charset="0"/>
                <a:cs typeface="Consolas" pitchFamily="49" charset="0"/>
              </a:rPr>
              <a:t>&lt;&lt;</a:t>
            </a:r>
            <a:r>
              <a:rPr kumimoji="0" lang="en-US" sz="1400" b="0" i="0" u="none" strike="noStrike" cap="none" normalizeH="0" baseline="0" dirty="0" smtClean="0">
                <a:ln>
                  <a:noFill/>
                </a:ln>
                <a:solidFill>
                  <a:srgbClr val="A31515"/>
                </a:solidFill>
                <a:effectLst/>
                <a:latin typeface="Calibri" pitchFamily="34" charset="0"/>
                <a:ea typeface="Calibri" pitchFamily="34" charset="0"/>
                <a:cs typeface="Consolas" pitchFamily="49" charset="0"/>
              </a:rPr>
              <a:t>"Item#2:Item Description: "</a:t>
            </a:r>
            <a:r>
              <a:rPr kumimoji="0" lang="en-US" sz="1400" b="0" i="0" u="none" strike="noStrike" cap="none" normalizeH="0" baseline="0" dirty="0" smtClean="0">
                <a:ln>
                  <a:noFill/>
                </a:ln>
                <a:solidFill>
                  <a:schemeClr val="tx1"/>
                </a:solidFill>
                <a:effectLst/>
                <a:latin typeface="Calibri" pitchFamily="34" charset="0"/>
                <a:ea typeface="Calibri" pitchFamily="34" charset="0"/>
                <a:cs typeface="Consolas" pitchFamily="49" charset="0"/>
              </a:rPr>
              <a:t>&lt;&lt; item2.getDes() &lt;&lt; </a:t>
            </a:r>
            <a:r>
              <a:rPr kumimoji="0" lang="en-US" sz="1400" b="0" i="0" u="none" strike="noStrike" cap="none" normalizeH="0" baseline="0" dirty="0" smtClean="0">
                <a:ln>
                  <a:noFill/>
                </a:ln>
                <a:solidFill>
                  <a:srgbClr val="A31515"/>
                </a:solidFill>
                <a:effectLst/>
                <a:latin typeface="Calibri" pitchFamily="34" charset="0"/>
                <a:ea typeface="Calibri" pitchFamily="34" charset="0"/>
                <a:cs typeface="Consolas" pitchFamily="49" charset="0"/>
              </a:rPr>
              <a:t>"\t"</a:t>
            </a:r>
            <a:r>
              <a:rPr kumimoji="0" lang="en-US" sz="1400" b="0" i="0" u="none" strike="noStrike" cap="none" normalizeH="0" baseline="0" dirty="0" smtClean="0">
                <a:ln>
                  <a:noFill/>
                </a:ln>
                <a:solidFill>
                  <a:schemeClr val="tx1"/>
                </a:solidFill>
                <a:effectLst/>
                <a:latin typeface="Calibri" pitchFamily="34" charset="0"/>
                <a:ea typeface="Calibri" pitchFamily="34" charset="0"/>
                <a:cs typeface="Consolas" pitchFamily="49" charset="0"/>
              </a:rPr>
              <a:t>&lt;&lt;</a:t>
            </a:r>
            <a:r>
              <a:rPr kumimoji="0" lang="en-US" sz="1400" b="0" i="0" u="none" strike="noStrike" cap="none" normalizeH="0" baseline="0" dirty="0" smtClean="0">
                <a:ln>
                  <a:noFill/>
                </a:ln>
                <a:solidFill>
                  <a:srgbClr val="A31515"/>
                </a:solidFill>
                <a:effectLst/>
                <a:latin typeface="Calibri" pitchFamily="34" charset="0"/>
                <a:ea typeface="Calibri" pitchFamily="34" charset="0"/>
                <a:cs typeface="Consolas" pitchFamily="49" charset="0"/>
              </a:rPr>
              <a:t>"Units on hand: "</a:t>
            </a:r>
            <a:r>
              <a:rPr kumimoji="0" lang="en-US" sz="1400" b="0" i="0" u="none" strike="noStrike" cap="none" normalizeH="0" baseline="0" dirty="0" smtClean="0">
                <a:ln>
                  <a:noFill/>
                </a:ln>
                <a:solidFill>
                  <a:schemeClr val="tx1"/>
                </a:solidFill>
                <a:effectLst/>
                <a:latin typeface="Calibri" pitchFamily="34" charset="0"/>
                <a:ea typeface="Calibri" pitchFamily="34" charset="0"/>
                <a:cs typeface="Consolas" pitchFamily="49" charset="0"/>
              </a:rPr>
              <a:t> &lt;&lt; item2.getUnits() &lt;&lt; </a:t>
            </a:r>
            <a:r>
              <a:rPr kumimoji="0" lang="en-US" sz="1400" b="0" i="0" u="none" strike="noStrike" cap="none" normalizeH="0" baseline="0" dirty="0" err="1" smtClean="0">
                <a:ln>
                  <a:noFill/>
                </a:ln>
                <a:solidFill>
                  <a:schemeClr val="tx1"/>
                </a:solidFill>
                <a:effectLst/>
                <a:latin typeface="Calibri" pitchFamily="34" charset="0"/>
                <a:ea typeface="Calibri" pitchFamily="34" charset="0"/>
                <a:cs typeface="Consolas" pitchFamily="49" charset="0"/>
              </a:rPr>
              <a:t>endl</a:t>
            </a:r>
            <a:r>
              <a:rPr kumimoji="0" lang="en-US" sz="1400" b="0" i="0" u="none" strike="noStrike" cap="none" normalizeH="0" baseline="0" dirty="0" smtClean="0">
                <a:ln>
                  <a:noFill/>
                </a:ln>
                <a:solidFill>
                  <a:schemeClr val="tx1"/>
                </a:solidFill>
                <a:effectLst/>
                <a:latin typeface="Calibri" pitchFamily="34" charset="0"/>
                <a:ea typeface="Calibri" pitchFamily="34" charset="0"/>
                <a:cs typeface="Consolas" pitchFamily="49" charset="0"/>
              </a:rPr>
              <a:t>;</a:t>
            </a:r>
            <a:endParaRPr kumimoji="0" lang="en-US" sz="20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Calibri" pitchFamily="34" charset="0"/>
                <a:ea typeface="Calibri" pitchFamily="34" charset="0"/>
                <a:cs typeface="Consolas" pitchFamily="49" charset="0"/>
              </a:rPr>
              <a:t>}</a:t>
            </a:r>
            <a:endParaRPr kumimoji="0" lang="en-US" sz="2000" b="1"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3600" b="0" i="0" u="none" strike="noStrike" cap="none" normalizeH="0" baseline="0" dirty="0" smtClean="0">
              <a:ln>
                <a:noFill/>
              </a:ln>
              <a:solidFill>
                <a:schemeClr val="tx1"/>
              </a:solidFill>
              <a:effectLst/>
              <a:latin typeface="Arial" pitchFamily="34" charset="0"/>
            </a:endParaRPr>
          </a:p>
        </p:txBody>
      </p:sp>
      <p:pic>
        <p:nvPicPr>
          <p:cNvPr id="196613" name="Picture 5"/>
          <p:cNvPicPr>
            <a:picLocks noChangeAspect="1" noChangeArrowheads="1"/>
          </p:cNvPicPr>
          <p:nvPr/>
        </p:nvPicPr>
        <p:blipFill>
          <a:blip r:embed="rId2" cstate="print"/>
          <a:srcRect/>
          <a:stretch>
            <a:fillRect/>
          </a:stretch>
        </p:blipFill>
        <p:spPr bwMode="auto">
          <a:xfrm>
            <a:off x="3352800" y="5562600"/>
            <a:ext cx="5262163" cy="1081088"/>
          </a:xfrm>
          <a:prstGeom prst="rect">
            <a:avLst/>
          </a:prstGeom>
          <a:noFill/>
          <a:ln w="9525" cap="flat" cmpd="sng">
            <a:noFill/>
            <a:prstDash val="solid"/>
            <a:miter lim="800000"/>
            <a:headEnd type="none" w="med" len="med"/>
            <a:tailEnd type="none" w="med" len="med"/>
          </a:ln>
        </p:spPr>
      </p:pic>
    </p:spTree>
    <p:extLst>
      <p:ext uri="{BB962C8B-B14F-4D97-AF65-F5344CB8AC3E}">
        <p14:creationId xmlns:p14="http://schemas.microsoft.com/office/powerpoint/2010/main" val="338642728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3154" name="Rectangle 2"/>
          <p:cNvSpPr>
            <a:spLocks noGrp="1" noChangeArrowheads="1"/>
          </p:cNvSpPr>
          <p:nvPr>
            <p:ph type="title"/>
          </p:nvPr>
        </p:nvSpPr>
        <p:spPr>
          <a:xfrm>
            <a:off x="611560" y="620688"/>
            <a:ext cx="8229600" cy="1066800"/>
          </a:xfrm>
        </p:spPr>
        <p:txBody>
          <a:bodyPr>
            <a:normAutofit/>
          </a:bodyPr>
          <a:lstStyle/>
          <a:p>
            <a:pPr algn="ctr"/>
            <a:r>
              <a:rPr lang="en-US" sz="3600" dirty="0">
                <a:effectLst>
                  <a:outerShdw blurRad="38100" dist="38100" dir="2700000" algn="tl">
                    <a:srgbClr val="C0C0C0"/>
                  </a:outerShdw>
                </a:effectLst>
                <a:latin typeface="Arial" charset="0"/>
                <a:ea typeface="宋体" charset="-122"/>
                <a:cs typeface="+mn-cs"/>
              </a:rPr>
              <a:t>Copy constructor</a:t>
            </a:r>
          </a:p>
        </p:txBody>
      </p:sp>
      <p:sp>
        <p:nvSpPr>
          <p:cNvPr id="433155" name="Rectangle 3"/>
          <p:cNvSpPr>
            <a:spLocks noGrp="1" noChangeArrowheads="1"/>
          </p:cNvSpPr>
          <p:nvPr>
            <p:ph idx="1"/>
          </p:nvPr>
        </p:nvSpPr>
        <p:spPr/>
        <p:txBody>
          <a:bodyPr>
            <a:normAutofit/>
          </a:bodyPr>
          <a:lstStyle/>
          <a:p>
            <a:pPr algn="l" rtl="0"/>
            <a:r>
              <a:rPr lang="en-US" dirty="0"/>
              <a:t>Initializes a new object from another, existing one</a:t>
            </a:r>
          </a:p>
          <a:p>
            <a:pPr algn="l" rtl="0"/>
            <a:r>
              <a:rPr lang="en-US" dirty="0"/>
              <a:t>Signature</a:t>
            </a:r>
            <a:r>
              <a:rPr lang="en-US" dirty="0" smtClean="0"/>
              <a:t>:</a:t>
            </a:r>
          </a:p>
          <a:p>
            <a:pPr lvl="1" algn="l" rtl="0">
              <a:buNone/>
            </a:pPr>
            <a:r>
              <a:rPr lang="en-US" dirty="0" smtClean="0"/>
              <a:t> </a:t>
            </a:r>
            <a:r>
              <a:rPr lang="en-US" sz="2400" b="1" dirty="0">
                <a:solidFill>
                  <a:srgbClr val="0070C0"/>
                </a:solidFill>
                <a:latin typeface="Courier New" pitchFamily="49" charset="0"/>
              </a:rPr>
              <a:t>Class::Class(const Class</a:t>
            </a:r>
            <a:r>
              <a:rPr lang="en-US" sz="2400" b="1" dirty="0" smtClean="0">
                <a:solidFill>
                  <a:srgbClr val="0070C0"/>
                </a:solidFill>
                <a:latin typeface="Courier New" pitchFamily="49" charset="0"/>
              </a:rPr>
              <a:t>&amp;);</a:t>
            </a:r>
          </a:p>
        </p:txBody>
      </p:sp>
      <p:sp>
        <p:nvSpPr>
          <p:cNvPr id="4" name="Slide Number Placeholder 3"/>
          <p:cNvSpPr>
            <a:spLocks noGrp="1"/>
          </p:cNvSpPr>
          <p:nvPr>
            <p:ph type="sldNum" sz="quarter" idx="10"/>
          </p:nvPr>
        </p:nvSpPr>
        <p:spPr>
          <a:xfrm>
            <a:off x="7010400" y="6492875"/>
            <a:ext cx="2133600" cy="365125"/>
          </a:xfrm>
          <a:prstGeom prst="rect">
            <a:avLst/>
          </a:prstGeom>
        </p:spPr>
        <p:txBody>
          <a:bodyPr/>
          <a:lstStyle/>
          <a:p>
            <a:fld id="{3948E0C1-5BF1-47B9-BDAA-330A90D18A55}" type="slidenum">
              <a:rPr lang="ar-SA" smtClean="0"/>
              <a:pPr/>
              <a:t>37</a:t>
            </a:fld>
            <a:endParaRPr lang="ar-SA"/>
          </a:p>
        </p:txBody>
      </p:sp>
    </p:spTree>
    <p:extLst>
      <p:ext uri="{BB962C8B-B14F-4D97-AF65-F5344CB8AC3E}">
        <p14:creationId xmlns:p14="http://schemas.microsoft.com/office/powerpoint/2010/main" val="3573631762"/>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620688"/>
            <a:ext cx="8229600" cy="1066800"/>
          </a:xfrm>
        </p:spPr>
        <p:txBody>
          <a:bodyPr>
            <a:normAutofit/>
          </a:bodyPr>
          <a:lstStyle/>
          <a:p>
            <a:pPr algn="ctr"/>
            <a:r>
              <a:rPr lang="en-US" sz="3600" dirty="0">
                <a:effectLst>
                  <a:outerShdw blurRad="38100" dist="38100" dir="2700000" algn="tl">
                    <a:srgbClr val="C0C0C0"/>
                  </a:outerShdw>
                </a:effectLst>
                <a:latin typeface="Arial" charset="0"/>
                <a:ea typeface="宋体" charset="-122"/>
                <a:cs typeface="+mn-cs"/>
              </a:rPr>
              <a:t>Copy constructor cont.</a:t>
            </a:r>
            <a:endParaRPr lang="ar-SA" sz="3600" dirty="0">
              <a:effectLst>
                <a:outerShdw blurRad="38100" dist="38100" dir="2700000" algn="tl">
                  <a:srgbClr val="C0C0C0"/>
                </a:outerShdw>
              </a:effectLst>
              <a:latin typeface="Arial" charset="0"/>
              <a:ea typeface="宋体" charset="-122"/>
              <a:cs typeface="+mn-cs"/>
            </a:endParaRPr>
          </a:p>
        </p:txBody>
      </p:sp>
      <p:sp>
        <p:nvSpPr>
          <p:cNvPr id="3" name="Content Placeholder 2"/>
          <p:cNvSpPr>
            <a:spLocks noGrp="1"/>
          </p:cNvSpPr>
          <p:nvPr>
            <p:ph idx="1"/>
          </p:nvPr>
        </p:nvSpPr>
        <p:spPr/>
        <p:txBody>
          <a:bodyPr>
            <a:normAutofit/>
          </a:bodyPr>
          <a:lstStyle/>
          <a:p>
            <a:pPr algn="l" rtl="0"/>
            <a:r>
              <a:rPr lang="en-US" sz="2800" dirty="0" smtClean="0"/>
              <a:t>There are three general cases where the copy constructor is called instead of the assignment operator:</a:t>
            </a:r>
          </a:p>
          <a:p>
            <a:pPr lvl="1" algn="l" rtl="0"/>
            <a:r>
              <a:rPr lang="en-US" sz="2400" dirty="0" smtClean="0"/>
              <a:t>When instantiating one object and initializing it with values from another object (slide#41).</a:t>
            </a:r>
          </a:p>
          <a:p>
            <a:pPr lvl="1" algn="l" rtl="0"/>
            <a:r>
              <a:rPr lang="en-US" sz="2400" dirty="0" smtClean="0"/>
              <a:t>When passing an object by value( not preferred ).</a:t>
            </a:r>
          </a:p>
          <a:p>
            <a:pPr lvl="1" algn="l" rtl="0"/>
            <a:r>
              <a:rPr lang="en-US" sz="2400" dirty="0" smtClean="0"/>
              <a:t>When an object is returned from a function by value(slide#47).</a:t>
            </a:r>
          </a:p>
          <a:p>
            <a:pPr algn="l" rtl="0"/>
            <a:endParaRPr lang="ar-SA" sz="2800" dirty="0"/>
          </a:p>
        </p:txBody>
      </p:sp>
      <p:sp>
        <p:nvSpPr>
          <p:cNvPr id="4" name="Slide Number Placeholder 3"/>
          <p:cNvSpPr>
            <a:spLocks noGrp="1"/>
          </p:cNvSpPr>
          <p:nvPr>
            <p:ph type="sldNum" sz="quarter" idx="10"/>
          </p:nvPr>
        </p:nvSpPr>
        <p:spPr>
          <a:xfrm>
            <a:off x="7010400" y="6520259"/>
            <a:ext cx="2133600" cy="365125"/>
          </a:xfrm>
          <a:prstGeom prst="rect">
            <a:avLst/>
          </a:prstGeom>
        </p:spPr>
        <p:txBody>
          <a:bodyPr/>
          <a:lstStyle/>
          <a:p>
            <a:fld id="{3948E0C1-5BF1-47B9-BDAA-330A90D18A55}" type="slidenum">
              <a:rPr lang="ar-SA" smtClean="0"/>
              <a:pPr/>
              <a:t>38</a:t>
            </a:fld>
            <a:endParaRPr lang="ar-SA" dirty="0"/>
          </a:p>
        </p:txBody>
      </p:sp>
    </p:spTree>
    <p:extLst>
      <p:ext uri="{BB962C8B-B14F-4D97-AF65-F5344CB8AC3E}">
        <p14:creationId xmlns:p14="http://schemas.microsoft.com/office/powerpoint/2010/main" val="1073947407"/>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685800" y="609600"/>
            <a:ext cx="7772400" cy="533400"/>
          </a:xfrm>
        </p:spPr>
        <p:txBody>
          <a:bodyPr>
            <a:normAutofit fontScale="90000"/>
          </a:bodyPr>
          <a:lstStyle/>
          <a:p>
            <a:pPr algn="ctr" rtl="0"/>
            <a:r>
              <a:rPr lang="en-US" dirty="0">
                <a:effectLst>
                  <a:outerShdw blurRad="38100" dist="38100" dir="2700000" algn="tl">
                    <a:srgbClr val="C0C0C0"/>
                  </a:outerShdw>
                </a:effectLst>
                <a:latin typeface="Arial" charset="0"/>
                <a:ea typeface="宋体" charset="-122"/>
                <a:cs typeface="+mn-cs"/>
              </a:rPr>
              <a:t>Example</a:t>
            </a:r>
            <a:r>
              <a:rPr lang="en-US" dirty="0" smtClean="0">
                <a:solidFill>
                  <a:schemeClr val="tx1"/>
                </a:solidFill>
              </a:rPr>
              <a:t> </a:t>
            </a:r>
            <a:endParaRPr lang="en-US" dirty="0">
              <a:solidFill>
                <a:schemeClr val="tx1"/>
              </a:solidFill>
            </a:endParaRPr>
          </a:p>
        </p:txBody>
      </p:sp>
      <p:sp>
        <p:nvSpPr>
          <p:cNvPr id="37891" name="Rectangle 3"/>
          <p:cNvSpPr>
            <a:spLocks noGrp="1" noChangeArrowheads="1"/>
          </p:cNvSpPr>
          <p:nvPr>
            <p:ph idx="1"/>
          </p:nvPr>
        </p:nvSpPr>
        <p:spPr>
          <a:xfrm>
            <a:off x="539552" y="1844824"/>
            <a:ext cx="7924800" cy="4267200"/>
          </a:xfrm>
        </p:spPr>
        <p:txBody>
          <a:bodyPr>
            <a:normAutofit fontScale="92500" lnSpcReduction="10000"/>
          </a:bodyPr>
          <a:lstStyle/>
          <a:p>
            <a:pPr algn="l" rtl="0">
              <a:lnSpc>
                <a:spcPct val="80000"/>
              </a:lnSpc>
              <a:buFontTx/>
              <a:buNone/>
            </a:pPr>
            <a:r>
              <a:rPr lang="en-US" sz="1800" noProof="1" smtClean="0">
                <a:solidFill>
                  <a:srgbClr val="000000"/>
                </a:solidFill>
                <a:latin typeface="Prestige Elite"/>
              </a:rPr>
              <a:t>#</a:t>
            </a:r>
            <a:r>
              <a:rPr lang="en-US" sz="1800" noProof="1">
                <a:solidFill>
                  <a:srgbClr val="000000"/>
                </a:solidFill>
                <a:latin typeface="Prestige Elite"/>
              </a:rPr>
              <a:t>include &lt;</a:t>
            </a:r>
            <a:r>
              <a:rPr lang="en-US" sz="1800" noProof="1" smtClean="0">
                <a:solidFill>
                  <a:srgbClr val="000000"/>
                </a:solidFill>
                <a:latin typeface="Prestige Elite"/>
              </a:rPr>
              <a:t>iostream&gt;</a:t>
            </a:r>
            <a:endParaRPr lang="en-US" sz="1800" noProof="1">
              <a:solidFill>
                <a:srgbClr val="000000"/>
              </a:solidFill>
              <a:latin typeface="Prestige Elite"/>
            </a:endParaRPr>
          </a:p>
          <a:p>
            <a:pPr algn="l" rtl="0">
              <a:lnSpc>
                <a:spcPct val="80000"/>
              </a:lnSpc>
              <a:buFontTx/>
              <a:buNone/>
            </a:pPr>
            <a:r>
              <a:rPr lang="en-US" sz="1800" noProof="1" smtClean="0">
                <a:solidFill>
                  <a:srgbClr val="000000"/>
                </a:solidFill>
                <a:latin typeface="Prestige Elite"/>
              </a:rPr>
              <a:t>class </a:t>
            </a:r>
            <a:r>
              <a:rPr lang="en-US" sz="1800" noProof="1">
                <a:solidFill>
                  <a:srgbClr val="000000"/>
                </a:solidFill>
                <a:latin typeface="Prestige Elite"/>
              </a:rPr>
              <a:t>Rectangle</a:t>
            </a:r>
          </a:p>
          <a:p>
            <a:pPr algn="l" rtl="0">
              <a:lnSpc>
                <a:spcPct val="80000"/>
              </a:lnSpc>
              <a:buFontTx/>
              <a:buNone/>
            </a:pPr>
            <a:r>
              <a:rPr lang="en-US" sz="1800" noProof="1">
                <a:solidFill>
                  <a:srgbClr val="000000"/>
                </a:solidFill>
                <a:latin typeface="Prestige Elite"/>
              </a:rPr>
              <a:t>{</a:t>
            </a:r>
          </a:p>
          <a:p>
            <a:pPr algn="l" rtl="0">
              <a:lnSpc>
                <a:spcPct val="80000"/>
              </a:lnSpc>
              <a:buFontTx/>
              <a:buNone/>
            </a:pPr>
            <a:r>
              <a:rPr lang="en-US" sz="1800" noProof="1">
                <a:solidFill>
                  <a:srgbClr val="000000"/>
                </a:solidFill>
                <a:latin typeface="Prestige Elite"/>
              </a:rPr>
              <a:t>	private:</a:t>
            </a:r>
          </a:p>
          <a:p>
            <a:pPr algn="l" rtl="0">
              <a:lnSpc>
                <a:spcPct val="80000"/>
              </a:lnSpc>
              <a:buFontTx/>
              <a:buNone/>
            </a:pPr>
            <a:r>
              <a:rPr lang="en-US" sz="1800" noProof="1">
                <a:solidFill>
                  <a:srgbClr val="000000"/>
                </a:solidFill>
                <a:latin typeface="Prestige Elite"/>
              </a:rPr>
              <a:t>		float width;</a:t>
            </a:r>
          </a:p>
          <a:p>
            <a:pPr algn="l" rtl="0">
              <a:lnSpc>
                <a:spcPct val="80000"/>
              </a:lnSpc>
              <a:buFontTx/>
              <a:buNone/>
            </a:pPr>
            <a:r>
              <a:rPr lang="en-US" sz="1800" noProof="1">
                <a:solidFill>
                  <a:srgbClr val="000000"/>
                </a:solidFill>
                <a:latin typeface="Prestige Elite"/>
              </a:rPr>
              <a:t>		float length;</a:t>
            </a:r>
          </a:p>
          <a:p>
            <a:pPr algn="l" rtl="0">
              <a:lnSpc>
                <a:spcPct val="80000"/>
              </a:lnSpc>
              <a:buFontTx/>
              <a:buNone/>
            </a:pPr>
            <a:r>
              <a:rPr lang="en-US" sz="1800" noProof="1">
                <a:solidFill>
                  <a:srgbClr val="000000"/>
                </a:solidFill>
                <a:latin typeface="Prestige Elite"/>
              </a:rPr>
              <a:t>	</a:t>
            </a:r>
            <a:endParaRPr lang="en-US" sz="1800" noProof="1" smtClean="0">
              <a:solidFill>
                <a:srgbClr val="000000"/>
              </a:solidFill>
              <a:latin typeface="Prestige Elite"/>
            </a:endParaRPr>
          </a:p>
          <a:p>
            <a:pPr algn="l" rtl="0">
              <a:lnSpc>
                <a:spcPct val="80000"/>
              </a:lnSpc>
              <a:buFontTx/>
              <a:buNone/>
            </a:pPr>
            <a:r>
              <a:rPr lang="en-US" sz="1800" noProof="1" smtClean="0">
                <a:solidFill>
                  <a:srgbClr val="000000"/>
                </a:solidFill>
                <a:latin typeface="Prestige Elite"/>
              </a:rPr>
              <a:t>	public:</a:t>
            </a:r>
          </a:p>
          <a:p>
            <a:pPr algn="l" rtl="0">
              <a:lnSpc>
                <a:spcPct val="80000"/>
              </a:lnSpc>
              <a:buFontTx/>
              <a:buNone/>
            </a:pPr>
            <a:r>
              <a:rPr lang="en-US" sz="1800" noProof="1" smtClean="0">
                <a:solidFill>
                  <a:srgbClr val="000000"/>
                </a:solidFill>
                <a:latin typeface="Prestige Elite"/>
              </a:rPr>
              <a:t>		</a:t>
            </a:r>
            <a:r>
              <a:rPr lang="en-US" sz="1800" noProof="1" smtClean="0">
                <a:solidFill>
                  <a:srgbClr val="0070C0"/>
                </a:solidFill>
                <a:latin typeface="Prestige Elite"/>
              </a:rPr>
              <a:t>Rectangle();</a:t>
            </a:r>
          </a:p>
          <a:p>
            <a:pPr algn="l" rtl="0">
              <a:lnSpc>
                <a:spcPct val="80000"/>
              </a:lnSpc>
              <a:buFontTx/>
              <a:buNone/>
            </a:pPr>
            <a:r>
              <a:rPr lang="en-US" sz="1800" noProof="1" smtClean="0">
                <a:solidFill>
                  <a:srgbClr val="0070C0"/>
                </a:solidFill>
                <a:latin typeface="Prestige Elite"/>
              </a:rPr>
              <a:t>		Rectangle(float , float);</a:t>
            </a:r>
          </a:p>
          <a:p>
            <a:pPr algn="l" rtl="0">
              <a:lnSpc>
                <a:spcPct val="80000"/>
              </a:lnSpc>
              <a:buFontTx/>
              <a:buNone/>
            </a:pPr>
            <a:r>
              <a:rPr lang="en-US" sz="1800" noProof="1" smtClean="0">
                <a:solidFill>
                  <a:srgbClr val="0070C0"/>
                </a:solidFill>
                <a:latin typeface="Prestige Elite"/>
              </a:rPr>
              <a:t>		Rectangle(const Rectangle &amp; );</a:t>
            </a:r>
            <a:endParaRPr lang="en-US" sz="1800" noProof="1" smtClean="0">
              <a:solidFill>
                <a:srgbClr val="00B050"/>
              </a:solidFill>
              <a:latin typeface="Prestige Elite"/>
            </a:endParaRPr>
          </a:p>
          <a:p>
            <a:pPr algn="l" rtl="0">
              <a:lnSpc>
                <a:spcPct val="80000"/>
              </a:lnSpc>
              <a:buFontTx/>
              <a:buNone/>
            </a:pPr>
            <a:r>
              <a:rPr lang="en-US" sz="1800" noProof="1">
                <a:solidFill>
                  <a:srgbClr val="000000"/>
                </a:solidFill>
                <a:latin typeface="Prestige Elite"/>
              </a:rPr>
              <a:t>		</a:t>
            </a:r>
            <a:r>
              <a:rPr lang="en-US" sz="1800" noProof="1">
                <a:latin typeface="Prestige Elite"/>
              </a:rPr>
              <a:t>void </a:t>
            </a:r>
            <a:r>
              <a:rPr lang="en-US" sz="1800" noProof="1" smtClean="0">
                <a:latin typeface="Prestige Elite"/>
              </a:rPr>
              <a:t>setWidth(float);</a:t>
            </a:r>
          </a:p>
          <a:p>
            <a:pPr algn="l" rtl="0">
              <a:lnSpc>
                <a:spcPct val="80000"/>
              </a:lnSpc>
              <a:buFontTx/>
              <a:buNone/>
            </a:pPr>
            <a:r>
              <a:rPr lang="en-US" sz="1800" noProof="1" smtClean="0">
                <a:latin typeface="Prestige Elite"/>
              </a:rPr>
              <a:t>		void setLength(float);</a:t>
            </a:r>
            <a:endParaRPr lang="en-US" sz="1800" noProof="1">
              <a:latin typeface="Prestige Elite"/>
            </a:endParaRPr>
          </a:p>
          <a:p>
            <a:pPr algn="l" rtl="0">
              <a:lnSpc>
                <a:spcPct val="80000"/>
              </a:lnSpc>
              <a:buFontTx/>
              <a:buNone/>
            </a:pPr>
            <a:r>
              <a:rPr lang="en-US" sz="1800" noProof="1">
                <a:latin typeface="Prestige Elite"/>
              </a:rPr>
              <a:t>		</a:t>
            </a:r>
            <a:r>
              <a:rPr lang="en-US" sz="1800" noProof="1" smtClean="0">
                <a:latin typeface="Prestige Elite"/>
              </a:rPr>
              <a:t> float </a:t>
            </a:r>
            <a:r>
              <a:rPr lang="en-US" sz="1800" noProof="1">
                <a:latin typeface="Prestige Elite"/>
              </a:rPr>
              <a:t>calcArea(void);</a:t>
            </a:r>
          </a:p>
          <a:p>
            <a:pPr algn="l" rtl="0">
              <a:lnSpc>
                <a:spcPct val="80000"/>
              </a:lnSpc>
              <a:buFontTx/>
              <a:buNone/>
            </a:pPr>
            <a:r>
              <a:rPr lang="en-US" sz="1800" noProof="1">
                <a:latin typeface="Prestige Elite"/>
              </a:rPr>
              <a:t>		float getWidth(void);</a:t>
            </a:r>
          </a:p>
          <a:p>
            <a:pPr algn="l" rtl="0">
              <a:lnSpc>
                <a:spcPct val="80000"/>
              </a:lnSpc>
              <a:buFontTx/>
              <a:buNone/>
            </a:pPr>
            <a:r>
              <a:rPr lang="en-US" sz="1800" noProof="1">
                <a:latin typeface="Prestige Elite"/>
              </a:rPr>
              <a:t>		float getLength(void);</a:t>
            </a:r>
          </a:p>
          <a:p>
            <a:pPr algn="l" rtl="0">
              <a:lnSpc>
                <a:spcPct val="80000"/>
              </a:lnSpc>
              <a:buFontTx/>
              <a:buNone/>
            </a:pPr>
            <a:r>
              <a:rPr lang="en-US" sz="1800" noProof="1">
                <a:latin typeface="Prestige Elite"/>
              </a:rPr>
              <a:t>		</a:t>
            </a:r>
          </a:p>
          <a:p>
            <a:pPr algn="l" rtl="0">
              <a:lnSpc>
                <a:spcPct val="80000"/>
              </a:lnSpc>
              <a:buFontTx/>
              <a:buNone/>
            </a:pPr>
            <a:r>
              <a:rPr lang="en-US" sz="1800" noProof="1">
                <a:solidFill>
                  <a:srgbClr val="000000"/>
                </a:solidFill>
                <a:latin typeface="Prestige Elite"/>
              </a:rPr>
              <a:t>};</a:t>
            </a:r>
          </a:p>
        </p:txBody>
      </p:sp>
      <p:sp>
        <p:nvSpPr>
          <p:cNvPr id="16" name="Slide Number Placeholder 15"/>
          <p:cNvSpPr>
            <a:spLocks noGrp="1"/>
          </p:cNvSpPr>
          <p:nvPr>
            <p:ph type="sldNum" sz="quarter" idx="10"/>
          </p:nvPr>
        </p:nvSpPr>
        <p:spPr>
          <a:xfrm>
            <a:off x="7010400" y="6492875"/>
            <a:ext cx="2133600" cy="365125"/>
          </a:xfrm>
          <a:prstGeom prst="rect">
            <a:avLst/>
          </a:prstGeom>
        </p:spPr>
        <p:txBody>
          <a:bodyPr/>
          <a:lstStyle/>
          <a:p>
            <a:fld id="{3948E0C1-5BF1-47B9-BDAA-330A90D18A55}" type="slidenum">
              <a:rPr lang="ar-SA" smtClean="0"/>
              <a:pPr/>
              <a:t>39</a:t>
            </a:fld>
            <a:endParaRPr lang="ar-SA" dirty="0"/>
          </a:p>
        </p:txBody>
      </p:sp>
      <p:sp>
        <p:nvSpPr>
          <p:cNvPr id="10" name="Line 7"/>
          <p:cNvSpPr>
            <a:spLocks noChangeShapeType="1"/>
          </p:cNvSpPr>
          <p:nvPr/>
        </p:nvSpPr>
        <p:spPr bwMode="auto">
          <a:xfrm flipV="1">
            <a:off x="2699792" y="2971800"/>
            <a:ext cx="3243808" cy="745232"/>
          </a:xfrm>
          <a:prstGeom prst="line">
            <a:avLst/>
          </a:prstGeom>
          <a:ln>
            <a:headEnd/>
            <a:tailEnd type="triangle" w="med" len="med"/>
          </a:ln>
        </p:spPr>
        <p:style>
          <a:lnRef idx="2">
            <a:schemeClr val="accent1"/>
          </a:lnRef>
          <a:fillRef idx="1">
            <a:schemeClr val="lt1"/>
          </a:fillRef>
          <a:effectRef idx="0">
            <a:schemeClr val="accent1"/>
          </a:effectRef>
          <a:fontRef idx="minor">
            <a:schemeClr val="dk1"/>
          </a:fontRef>
        </p:style>
        <p:txBody>
          <a:bodyPr/>
          <a:lstStyle/>
          <a:p>
            <a:endParaRPr lang="ar-SA"/>
          </a:p>
        </p:txBody>
      </p:sp>
      <p:sp>
        <p:nvSpPr>
          <p:cNvPr id="11" name="Line 8"/>
          <p:cNvSpPr>
            <a:spLocks noChangeShapeType="1"/>
          </p:cNvSpPr>
          <p:nvPr/>
        </p:nvSpPr>
        <p:spPr bwMode="auto">
          <a:xfrm flipV="1">
            <a:off x="3707904" y="3505200"/>
            <a:ext cx="2235696" cy="427856"/>
          </a:xfrm>
          <a:prstGeom prst="line">
            <a:avLst/>
          </a:prstGeom>
          <a:ln>
            <a:headEnd/>
            <a:tailEnd type="triangle" w="med" len="med"/>
          </a:ln>
        </p:spPr>
        <p:style>
          <a:lnRef idx="2">
            <a:schemeClr val="accent1"/>
          </a:lnRef>
          <a:fillRef idx="1">
            <a:schemeClr val="lt1"/>
          </a:fillRef>
          <a:effectRef idx="0">
            <a:schemeClr val="accent1"/>
          </a:effectRef>
          <a:fontRef idx="minor">
            <a:schemeClr val="dk1"/>
          </a:fontRef>
        </p:style>
        <p:txBody>
          <a:bodyPr/>
          <a:lstStyle/>
          <a:p>
            <a:endParaRPr lang="ar-SA"/>
          </a:p>
        </p:txBody>
      </p:sp>
      <p:sp>
        <p:nvSpPr>
          <p:cNvPr id="12" name="Text Box 9"/>
          <p:cNvSpPr txBox="1">
            <a:spLocks noChangeArrowheads="1"/>
          </p:cNvSpPr>
          <p:nvPr/>
        </p:nvSpPr>
        <p:spPr bwMode="auto">
          <a:xfrm>
            <a:off x="6019800" y="2438400"/>
            <a:ext cx="2530475" cy="641350"/>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a:spAutoFit/>
          </a:bodyPr>
          <a:lstStyle/>
          <a:p>
            <a:pPr algn="l" rtl="0"/>
            <a:r>
              <a:rPr lang="en-US" dirty="0"/>
              <a:t>Constructor with no argument</a:t>
            </a:r>
          </a:p>
        </p:txBody>
      </p:sp>
      <p:sp>
        <p:nvSpPr>
          <p:cNvPr id="13" name="Text Box 10"/>
          <p:cNvSpPr txBox="1">
            <a:spLocks noChangeArrowheads="1"/>
          </p:cNvSpPr>
          <p:nvPr/>
        </p:nvSpPr>
        <p:spPr bwMode="auto">
          <a:xfrm>
            <a:off x="6019800" y="3352800"/>
            <a:ext cx="2530475" cy="641350"/>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a:spAutoFit/>
          </a:bodyPr>
          <a:lstStyle/>
          <a:p>
            <a:pPr algn="l" rtl="0"/>
            <a:r>
              <a:rPr lang="en-US" dirty="0"/>
              <a:t>Constructor with </a:t>
            </a:r>
            <a:r>
              <a:rPr lang="en-US" dirty="0" smtClean="0"/>
              <a:t>two arguments</a:t>
            </a:r>
            <a:endParaRPr lang="en-US" dirty="0"/>
          </a:p>
        </p:txBody>
      </p:sp>
      <p:sp>
        <p:nvSpPr>
          <p:cNvPr id="14" name="Text Box 10"/>
          <p:cNvSpPr txBox="1">
            <a:spLocks noChangeArrowheads="1"/>
          </p:cNvSpPr>
          <p:nvPr/>
        </p:nvSpPr>
        <p:spPr bwMode="auto">
          <a:xfrm>
            <a:off x="5940152" y="4293096"/>
            <a:ext cx="2530475" cy="369332"/>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a:spAutoFit/>
          </a:bodyPr>
          <a:lstStyle/>
          <a:p>
            <a:pPr algn="l" rtl="0"/>
            <a:r>
              <a:rPr lang="en-US" dirty="0" smtClean="0"/>
              <a:t>Copy Constructor</a:t>
            </a:r>
            <a:endParaRPr lang="en-US" dirty="0"/>
          </a:p>
        </p:txBody>
      </p:sp>
      <p:sp>
        <p:nvSpPr>
          <p:cNvPr id="15" name="Line 8"/>
          <p:cNvSpPr>
            <a:spLocks noChangeShapeType="1"/>
          </p:cNvSpPr>
          <p:nvPr/>
        </p:nvSpPr>
        <p:spPr bwMode="auto">
          <a:xfrm>
            <a:off x="4572000" y="4365104"/>
            <a:ext cx="1368152" cy="144016"/>
          </a:xfrm>
          <a:prstGeom prst="line">
            <a:avLst/>
          </a:prstGeom>
          <a:ln>
            <a:headEnd/>
            <a:tailEnd type="triangle" w="med" len="med"/>
          </a:ln>
        </p:spPr>
        <p:style>
          <a:lnRef idx="2">
            <a:schemeClr val="accent1"/>
          </a:lnRef>
          <a:fillRef idx="1">
            <a:schemeClr val="lt1"/>
          </a:fillRef>
          <a:effectRef idx="0">
            <a:schemeClr val="accent1"/>
          </a:effectRef>
          <a:fontRef idx="minor">
            <a:schemeClr val="dk1"/>
          </a:fontRef>
        </p:style>
        <p:txBody>
          <a:bodyPr/>
          <a:lstStyle/>
          <a:p>
            <a:endParaRPr lang="ar-SA"/>
          </a:p>
        </p:txBody>
      </p:sp>
    </p:spTree>
    <p:extLst>
      <p:ext uri="{BB962C8B-B14F-4D97-AF65-F5344CB8AC3E}">
        <p14:creationId xmlns:p14="http://schemas.microsoft.com/office/powerpoint/2010/main" val="397324018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Oval 2"/>
          <p:cNvSpPr>
            <a:spLocks noChangeArrowheads="1"/>
          </p:cNvSpPr>
          <p:nvPr/>
        </p:nvSpPr>
        <p:spPr bwMode="auto">
          <a:xfrm>
            <a:off x="5679504" y="2286000"/>
            <a:ext cx="3429000" cy="2286000"/>
          </a:xfrm>
          <a:prstGeom prst="ellipse">
            <a:avLst/>
          </a:prstGeom>
          <a:ln>
            <a:headEnd type="none" w="sm" len="sm"/>
            <a:tailEnd type="none" w="sm" len="sm"/>
          </a:ln>
        </p:spPr>
        <p:style>
          <a:lnRef idx="2">
            <a:schemeClr val="dk1"/>
          </a:lnRef>
          <a:fillRef idx="1">
            <a:schemeClr val="lt1"/>
          </a:fillRef>
          <a:effectRef idx="0">
            <a:schemeClr val="dk1"/>
          </a:effectRef>
          <a:fontRef idx="minor">
            <a:schemeClr val="dk1"/>
          </a:fontRef>
        </p:style>
        <p:txBody>
          <a:bodyPr wrap="none" anchor="ctr"/>
          <a:lstStyle/>
          <a:p>
            <a:pPr algn="l" rtl="0"/>
            <a:endParaRPr lang="zh-CN" altLang="en-US">
              <a:ea typeface="SimSun" pitchFamily="2" charset="-122"/>
            </a:endParaRPr>
          </a:p>
        </p:txBody>
      </p:sp>
      <p:sp>
        <p:nvSpPr>
          <p:cNvPr id="2" name="Rectangle 3"/>
          <p:cNvSpPr>
            <a:spLocks noChangeArrowheads="1"/>
          </p:cNvSpPr>
          <p:nvPr/>
        </p:nvSpPr>
        <p:spPr bwMode="auto">
          <a:xfrm>
            <a:off x="763588" y="304800"/>
            <a:ext cx="7772400" cy="1143000"/>
          </a:xfrm>
          <a:prstGeom prst="rect">
            <a:avLst/>
          </a:prstGeom>
          <a:noFill/>
          <a:ln w="9525">
            <a:noFill/>
            <a:miter lim="800000"/>
            <a:headEnd/>
            <a:tailEnd/>
          </a:ln>
          <a:effectLst/>
        </p:spPr>
        <p:txBody>
          <a:bodyPr lIns="92075" tIns="46038" rIns="92075" bIns="46038" anchor="ctr"/>
          <a:lstStyle/>
          <a:p>
            <a:pPr algn="ctr" rtl="0" eaLnBrk="0" hangingPunct="0">
              <a:defRPr/>
            </a:pPr>
            <a:r>
              <a:rPr lang="en-US" altLang="zh-CN" sz="3600" dirty="0">
                <a:solidFill>
                  <a:schemeClr val="tx2"/>
                </a:solidFill>
                <a:effectLst>
                  <a:outerShdw blurRad="38100" dist="38100" dir="2700000" algn="tl">
                    <a:srgbClr val="C0C0C0"/>
                  </a:outerShdw>
                </a:effectLst>
                <a:latin typeface="Arial" charset="0"/>
                <a:ea typeface="宋体" charset="-122"/>
              </a:rPr>
              <a:t>Review: C++  Data Types</a:t>
            </a:r>
          </a:p>
        </p:txBody>
      </p:sp>
      <p:sp>
        <p:nvSpPr>
          <p:cNvPr id="4101" name="Line 4"/>
          <p:cNvSpPr>
            <a:spLocks noChangeShapeType="1"/>
          </p:cNvSpPr>
          <p:nvPr/>
        </p:nvSpPr>
        <p:spPr bwMode="auto">
          <a:xfrm flipH="1">
            <a:off x="2328194" y="1417602"/>
            <a:ext cx="1046162" cy="952500"/>
          </a:xfrm>
          <a:prstGeom prst="line">
            <a:avLst/>
          </a:prstGeom>
          <a:noFill/>
          <a:ln w="12700">
            <a:solidFill>
              <a:schemeClr val="tx1"/>
            </a:solidFill>
            <a:round/>
            <a:headEnd type="none" w="sm" len="sm"/>
            <a:tailEnd type="none" w="sm" len="sm"/>
          </a:ln>
        </p:spPr>
        <p:txBody>
          <a:bodyPr wrap="none" anchor="ctr"/>
          <a:lstStyle/>
          <a:p>
            <a:pPr algn="l" rtl="0"/>
            <a:endParaRPr lang="ar-SA"/>
          </a:p>
        </p:txBody>
      </p:sp>
      <p:sp>
        <p:nvSpPr>
          <p:cNvPr id="4102" name="Line 5"/>
          <p:cNvSpPr>
            <a:spLocks noChangeShapeType="1"/>
          </p:cNvSpPr>
          <p:nvPr/>
        </p:nvSpPr>
        <p:spPr bwMode="auto">
          <a:xfrm>
            <a:off x="4857750" y="1447800"/>
            <a:ext cx="1220788" cy="3657600"/>
          </a:xfrm>
          <a:prstGeom prst="line">
            <a:avLst/>
          </a:prstGeom>
          <a:noFill/>
          <a:ln w="12700">
            <a:solidFill>
              <a:schemeClr val="tx1"/>
            </a:solidFill>
            <a:round/>
            <a:headEnd type="none" w="sm" len="sm"/>
            <a:tailEnd type="none" w="sm" len="sm"/>
          </a:ln>
        </p:spPr>
        <p:txBody>
          <a:bodyPr wrap="none" anchor="ctr"/>
          <a:lstStyle/>
          <a:p>
            <a:pPr algn="l" rtl="0"/>
            <a:endParaRPr lang="ar-SA"/>
          </a:p>
        </p:txBody>
      </p:sp>
      <p:sp>
        <p:nvSpPr>
          <p:cNvPr id="4103" name="Line 6"/>
          <p:cNvSpPr>
            <a:spLocks noChangeShapeType="1"/>
          </p:cNvSpPr>
          <p:nvPr/>
        </p:nvSpPr>
        <p:spPr bwMode="auto">
          <a:xfrm>
            <a:off x="6134100" y="1248172"/>
            <a:ext cx="1303338" cy="1028700"/>
          </a:xfrm>
          <a:prstGeom prst="line">
            <a:avLst/>
          </a:prstGeom>
          <a:noFill/>
          <a:ln w="12700">
            <a:solidFill>
              <a:schemeClr val="tx1"/>
            </a:solidFill>
            <a:round/>
            <a:headEnd type="none" w="sm" len="sm"/>
            <a:tailEnd type="none" w="sm" len="sm"/>
          </a:ln>
        </p:spPr>
        <p:txBody>
          <a:bodyPr wrap="none" anchor="ctr"/>
          <a:lstStyle/>
          <a:p>
            <a:pPr algn="l" rtl="0"/>
            <a:endParaRPr lang="ar-SA"/>
          </a:p>
        </p:txBody>
      </p:sp>
      <p:sp>
        <p:nvSpPr>
          <p:cNvPr id="4104" name="Rectangle 7"/>
          <p:cNvSpPr>
            <a:spLocks noChangeArrowheads="1"/>
          </p:cNvSpPr>
          <p:nvPr/>
        </p:nvSpPr>
        <p:spPr bwMode="auto">
          <a:xfrm>
            <a:off x="6689725" y="2384425"/>
            <a:ext cx="1445909" cy="369974"/>
          </a:xfrm>
          <a:prstGeom prst="rect">
            <a:avLst/>
          </a:prstGeom>
          <a:noFill/>
          <a:ln w="9525">
            <a:noFill/>
            <a:miter lim="800000"/>
            <a:headEnd/>
            <a:tailEnd/>
          </a:ln>
        </p:spPr>
        <p:txBody>
          <a:bodyPr wrap="none" lIns="92075" tIns="46038" rIns="92075" bIns="46038">
            <a:spAutoFit/>
          </a:bodyPr>
          <a:lstStyle/>
          <a:p>
            <a:pPr algn="l" rtl="0" eaLnBrk="0" hangingPunct="0"/>
            <a:r>
              <a:rPr lang="en-US" altLang="zh-CN" b="1">
                <a:solidFill>
                  <a:srgbClr val="CC0000"/>
                </a:solidFill>
                <a:ea typeface="SimSun" pitchFamily="2" charset="-122"/>
              </a:rPr>
              <a:t>structured</a:t>
            </a:r>
          </a:p>
        </p:txBody>
      </p:sp>
      <p:sp>
        <p:nvSpPr>
          <p:cNvPr id="4105" name="Rectangle 8"/>
          <p:cNvSpPr>
            <a:spLocks noChangeArrowheads="1"/>
          </p:cNvSpPr>
          <p:nvPr/>
        </p:nvSpPr>
        <p:spPr bwMode="auto">
          <a:xfrm>
            <a:off x="5670550" y="3421063"/>
            <a:ext cx="3347070" cy="369974"/>
          </a:xfrm>
          <a:prstGeom prst="rect">
            <a:avLst/>
          </a:prstGeom>
          <a:noFill/>
          <a:ln w="9525">
            <a:noFill/>
            <a:miter lim="800000"/>
            <a:headEnd/>
            <a:tailEnd/>
          </a:ln>
        </p:spPr>
        <p:txBody>
          <a:bodyPr wrap="none" lIns="92075" tIns="46038" rIns="92075" bIns="46038">
            <a:spAutoFit/>
          </a:bodyPr>
          <a:lstStyle/>
          <a:p>
            <a:pPr algn="l" rtl="0" eaLnBrk="0" hangingPunct="0"/>
            <a:r>
              <a:rPr lang="en-US" altLang="zh-CN" b="1" dirty="0">
                <a:ea typeface="SimSun" pitchFamily="2" charset="-122"/>
              </a:rPr>
              <a:t>array   </a:t>
            </a:r>
            <a:r>
              <a:rPr lang="en-US" altLang="zh-CN" b="1" dirty="0" err="1">
                <a:solidFill>
                  <a:schemeClr val="tx2"/>
                </a:solidFill>
                <a:ea typeface="SimSun" pitchFamily="2" charset="-122"/>
              </a:rPr>
              <a:t>struct</a:t>
            </a:r>
            <a:r>
              <a:rPr lang="en-US" altLang="zh-CN" b="1" dirty="0">
                <a:solidFill>
                  <a:schemeClr val="tx2"/>
                </a:solidFill>
                <a:ea typeface="SimSun" pitchFamily="2" charset="-122"/>
              </a:rPr>
              <a:t> </a:t>
            </a:r>
            <a:r>
              <a:rPr lang="en-US" altLang="zh-CN" b="1" dirty="0">
                <a:ea typeface="SimSun" pitchFamily="2" charset="-122"/>
              </a:rPr>
              <a:t>  union   class</a:t>
            </a:r>
            <a:endParaRPr lang="en-US" altLang="zh-CN" b="1" dirty="0">
              <a:solidFill>
                <a:schemeClr val="tx2"/>
              </a:solidFill>
              <a:ea typeface="SimSun" pitchFamily="2" charset="-122"/>
            </a:endParaRPr>
          </a:p>
        </p:txBody>
      </p:sp>
      <p:grpSp>
        <p:nvGrpSpPr>
          <p:cNvPr id="3" name="Group 9"/>
          <p:cNvGrpSpPr>
            <a:grpSpLocks/>
          </p:cNvGrpSpPr>
          <p:nvPr/>
        </p:nvGrpSpPr>
        <p:grpSpPr bwMode="auto">
          <a:xfrm>
            <a:off x="6332538" y="2800350"/>
            <a:ext cx="2362200" cy="704850"/>
            <a:chOff x="3917" y="1980"/>
            <a:chExt cx="1488" cy="444"/>
          </a:xfrm>
        </p:grpSpPr>
        <p:sp>
          <p:nvSpPr>
            <p:cNvPr id="4129" name="Line 10"/>
            <p:cNvSpPr>
              <a:spLocks noChangeShapeType="1"/>
            </p:cNvSpPr>
            <p:nvPr/>
          </p:nvSpPr>
          <p:spPr bwMode="auto">
            <a:xfrm>
              <a:off x="4973" y="1980"/>
              <a:ext cx="432" cy="403"/>
            </a:xfrm>
            <a:prstGeom prst="line">
              <a:avLst/>
            </a:prstGeom>
            <a:noFill/>
            <a:ln w="12700">
              <a:solidFill>
                <a:schemeClr val="tx1"/>
              </a:solidFill>
              <a:round/>
              <a:headEnd type="none" w="sm" len="sm"/>
              <a:tailEnd type="none" w="sm" len="sm"/>
            </a:ln>
          </p:spPr>
          <p:txBody>
            <a:bodyPr wrap="none" anchor="ctr"/>
            <a:lstStyle/>
            <a:p>
              <a:pPr algn="l" rtl="0"/>
              <a:endParaRPr lang="ar-SA"/>
            </a:p>
          </p:txBody>
        </p:sp>
        <p:sp>
          <p:nvSpPr>
            <p:cNvPr id="4130" name="Line 11"/>
            <p:cNvSpPr>
              <a:spLocks noChangeShapeType="1"/>
            </p:cNvSpPr>
            <p:nvPr/>
          </p:nvSpPr>
          <p:spPr bwMode="auto">
            <a:xfrm>
              <a:off x="4829" y="1980"/>
              <a:ext cx="96" cy="403"/>
            </a:xfrm>
            <a:prstGeom prst="line">
              <a:avLst/>
            </a:prstGeom>
            <a:noFill/>
            <a:ln w="12700">
              <a:solidFill>
                <a:schemeClr val="tx1"/>
              </a:solidFill>
              <a:round/>
              <a:headEnd type="none" w="sm" len="sm"/>
              <a:tailEnd type="none" w="sm" len="sm"/>
            </a:ln>
          </p:spPr>
          <p:txBody>
            <a:bodyPr wrap="none" anchor="ctr"/>
            <a:lstStyle/>
            <a:p>
              <a:pPr algn="l" rtl="0"/>
              <a:endParaRPr lang="ar-SA"/>
            </a:p>
          </p:txBody>
        </p:sp>
        <p:sp>
          <p:nvSpPr>
            <p:cNvPr id="4131" name="Line 12"/>
            <p:cNvSpPr>
              <a:spLocks noChangeShapeType="1"/>
            </p:cNvSpPr>
            <p:nvPr/>
          </p:nvSpPr>
          <p:spPr bwMode="auto">
            <a:xfrm flipH="1">
              <a:off x="4409" y="1980"/>
              <a:ext cx="228" cy="444"/>
            </a:xfrm>
            <a:prstGeom prst="line">
              <a:avLst/>
            </a:prstGeom>
            <a:noFill/>
            <a:ln w="12700">
              <a:solidFill>
                <a:schemeClr val="tx1"/>
              </a:solidFill>
              <a:round/>
              <a:headEnd type="none" w="sm" len="sm"/>
              <a:tailEnd type="none" w="sm" len="sm"/>
            </a:ln>
          </p:spPr>
          <p:txBody>
            <a:bodyPr wrap="none" anchor="ctr"/>
            <a:lstStyle/>
            <a:p>
              <a:pPr algn="l" rtl="0"/>
              <a:endParaRPr lang="ar-SA"/>
            </a:p>
          </p:txBody>
        </p:sp>
        <p:sp>
          <p:nvSpPr>
            <p:cNvPr id="4132" name="Line 13"/>
            <p:cNvSpPr>
              <a:spLocks noChangeShapeType="1"/>
            </p:cNvSpPr>
            <p:nvPr/>
          </p:nvSpPr>
          <p:spPr bwMode="auto">
            <a:xfrm flipH="1">
              <a:off x="3917" y="1980"/>
              <a:ext cx="432" cy="403"/>
            </a:xfrm>
            <a:prstGeom prst="line">
              <a:avLst/>
            </a:prstGeom>
            <a:noFill/>
            <a:ln w="12700">
              <a:solidFill>
                <a:schemeClr val="tx1"/>
              </a:solidFill>
              <a:round/>
              <a:headEnd type="none" w="sm" len="sm"/>
              <a:tailEnd type="none" w="sm" len="sm"/>
            </a:ln>
          </p:spPr>
          <p:txBody>
            <a:bodyPr wrap="none" anchor="ctr"/>
            <a:lstStyle/>
            <a:p>
              <a:pPr algn="l" rtl="0"/>
              <a:endParaRPr lang="ar-SA"/>
            </a:p>
          </p:txBody>
        </p:sp>
      </p:grpSp>
      <p:grpSp>
        <p:nvGrpSpPr>
          <p:cNvPr id="4" name="Group 14"/>
          <p:cNvGrpSpPr>
            <a:grpSpLocks/>
          </p:cNvGrpSpPr>
          <p:nvPr/>
        </p:nvGrpSpPr>
        <p:grpSpPr bwMode="auto">
          <a:xfrm>
            <a:off x="5319714" y="5051423"/>
            <a:ext cx="2446338" cy="1254125"/>
            <a:chOff x="3351" y="3398"/>
            <a:chExt cx="1541" cy="790"/>
          </a:xfrm>
        </p:grpSpPr>
        <p:sp>
          <p:nvSpPr>
            <p:cNvPr id="4125" name="Rectangle 15"/>
            <p:cNvSpPr>
              <a:spLocks noChangeArrowheads="1"/>
            </p:cNvSpPr>
            <p:nvPr/>
          </p:nvSpPr>
          <p:spPr bwMode="auto">
            <a:xfrm>
              <a:off x="3591" y="3398"/>
              <a:ext cx="741" cy="233"/>
            </a:xfrm>
            <a:prstGeom prst="rect">
              <a:avLst/>
            </a:prstGeom>
            <a:noFill/>
            <a:ln w="9525">
              <a:noFill/>
              <a:miter lim="800000"/>
              <a:headEnd/>
              <a:tailEnd/>
            </a:ln>
          </p:spPr>
          <p:txBody>
            <a:bodyPr wrap="none" lIns="92075" tIns="46038" rIns="92075" bIns="46038">
              <a:spAutoFit/>
            </a:bodyPr>
            <a:lstStyle/>
            <a:p>
              <a:pPr algn="l" rtl="0" eaLnBrk="0" hangingPunct="0"/>
              <a:r>
                <a:rPr lang="en-US" altLang="zh-CN" b="1">
                  <a:solidFill>
                    <a:srgbClr val="CC0000"/>
                  </a:solidFill>
                  <a:ea typeface="SimSun" pitchFamily="2" charset="-122"/>
                </a:rPr>
                <a:t> address</a:t>
              </a:r>
            </a:p>
          </p:txBody>
        </p:sp>
        <p:sp>
          <p:nvSpPr>
            <p:cNvPr id="4126" name="Line 16"/>
            <p:cNvSpPr>
              <a:spLocks noChangeShapeType="1"/>
            </p:cNvSpPr>
            <p:nvPr/>
          </p:nvSpPr>
          <p:spPr bwMode="auto">
            <a:xfrm flipH="1">
              <a:off x="3553" y="3648"/>
              <a:ext cx="288" cy="336"/>
            </a:xfrm>
            <a:prstGeom prst="line">
              <a:avLst/>
            </a:prstGeom>
            <a:noFill/>
            <a:ln w="12700">
              <a:solidFill>
                <a:schemeClr val="tx1"/>
              </a:solidFill>
              <a:round/>
              <a:headEnd type="none" w="sm" len="sm"/>
              <a:tailEnd type="none" w="sm" len="sm"/>
            </a:ln>
          </p:spPr>
          <p:txBody>
            <a:bodyPr wrap="none" anchor="ctr"/>
            <a:lstStyle/>
            <a:p>
              <a:pPr algn="l" rtl="0"/>
              <a:endParaRPr lang="ar-SA"/>
            </a:p>
          </p:txBody>
        </p:sp>
        <p:sp>
          <p:nvSpPr>
            <p:cNvPr id="4127" name="Line 17"/>
            <p:cNvSpPr>
              <a:spLocks noChangeShapeType="1"/>
            </p:cNvSpPr>
            <p:nvPr/>
          </p:nvSpPr>
          <p:spPr bwMode="auto">
            <a:xfrm>
              <a:off x="4177" y="3648"/>
              <a:ext cx="336" cy="288"/>
            </a:xfrm>
            <a:prstGeom prst="line">
              <a:avLst/>
            </a:prstGeom>
            <a:noFill/>
            <a:ln w="12700">
              <a:solidFill>
                <a:schemeClr val="tx1"/>
              </a:solidFill>
              <a:round/>
              <a:headEnd type="none" w="sm" len="sm"/>
              <a:tailEnd type="none" w="sm" len="sm"/>
            </a:ln>
          </p:spPr>
          <p:txBody>
            <a:bodyPr wrap="none" anchor="ctr"/>
            <a:lstStyle/>
            <a:p>
              <a:pPr algn="l" rtl="0"/>
              <a:endParaRPr lang="ar-SA"/>
            </a:p>
          </p:txBody>
        </p:sp>
        <p:sp>
          <p:nvSpPr>
            <p:cNvPr id="4128" name="Rectangle 18"/>
            <p:cNvSpPr>
              <a:spLocks noChangeArrowheads="1"/>
            </p:cNvSpPr>
            <p:nvPr/>
          </p:nvSpPr>
          <p:spPr bwMode="auto">
            <a:xfrm>
              <a:off x="3351" y="3955"/>
              <a:ext cx="1541" cy="233"/>
            </a:xfrm>
            <a:prstGeom prst="rect">
              <a:avLst/>
            </a:prstGeom>
            <a:noFill/>
            <a:ln w="9525">
              <a:noFill/>
              <a:miter lim="800000"/>
              <a:headEnd/>
              <a:tailEnd/>
            </a:ln>
          </p:spPr>
          <p:txBody>
            <a:bodyPr wrap="none" lIns="92075" tIns="46038" rIns="92075" bIns="46038">
              <a:spAutoFit/>
            </a:bodyPr>
            <a:lstStyle/>
            <a:p>
              <a:pPr algn="l" rtl="0" eaLnBrk="0" hangingPunct="0"/>
              <a:r>
                <a:rPr lang="en-US" altLang="zh-CN" b="1">
                  <a:ea typeface="SimSun" pitchFamily="2" charset="-122"/>
                </a:rPr>
                <a:t>pointer    reference</a:t>
              </a:r>
            </a:p>
          </p:txBody>
        </p:sp>
      </p:grpSp>
      <p:sp>
        <p:nvSpPr>
          <p:cNvPr id="4108" name="Rectangle 19"/>
          <p:cNvSpPr>
            <a:spLocks noChangeArrowheads="1"/>
          </p:cNvSpPr>
          <p:nvPr/>
        </p:nvSpPr>
        <p:spPr bwMode="auto">
          <a:xfrm>
            <a:off x="1738313" y="2384425"/>
            <a:ext cx="984244" cy="369974"/>
          </a:xfrm>
          <a:prstGeom prst="rect">
            <a:avLst/>
          </a:prstGeom>
          <a:noFill/>
          <a:ln w="9525">
            <a:noFill/>
            <a:miter lim="800000"/>
            <a:headEnd/>
            <a:tailEnd/>
          </a:ln>
        </p:spPr>
        <p:txBody>
          <a:bodyPr wrap="none" lIns="92075" tIns="46038" rIns="92075" bIns="46038">
            <a:spAutoFit/>
          </a:bodyPr>
          <a:lstStyle/>
          <a:p>
            <a:pPr algn="l" rtl="0" eaLnBrk="0" hangingPunct="0"/>
            <a:r>
              <a:rPr lang="en-US" altLang="zh-CN" b="1" dirty="0">
                <a:solidFill>
                  <a:srgbClr val="CC0000"/>
                </a:solidFill>
                <a:ea typeface="SimSun" pitchFamily="2" charset="-122"/>
              </a:rPr>
              <a:t>simple</a:t>
            </a:r>
          </a:p>
        </p:txBody>
      </p:sp>
      <p:sp>
        <p:nvSpPr>
          <p:cNvPr id="4109" name="Line 20"/>
          <p:cNvSpPr>
            <a:spLocks noChangeShapeType="1"/>
          </p:cNvSpPr>
          <p:nvPr/>
        </p:nvSpPr>
        <p:spPr bwMode="auto">
          <a:xfrm flipH="1">
            <a:off x="1220788" y="2781300"/>
            <a:ext cx="762000" cy="685800"/>
          </a:xfrm>
          <a:prstGeom prst="line">
            <a:avLst/>
          </a:prstGeom>
          <a:noFill/>
          <a:ln w="12700">
            <a:solidFill>
              <a:schemeClr val="tx1"/>
            </a:solidFill>
            <a:round/>
            <a:headEnd type="none" w="sm" len="sm"/>
            <a:tailEnd type="none" w="sm" len="sm"/>
          </a:ln>
        </p:spPr>
        <p:txBody>
          <a:bodyPr wrap="none" anchor="ctr"/>
          <a:lstStyle/>
          <a:p>
            <a:pPr algn="l" rtl="0"/>
            <a:endParaRPr lang="ar-SA"/>
          </a:p>
        </p:txBody>
      </p:sp>
      <p:sp>
        <p:nvSpPr>
          <p:cNvPr id="4110" name="Line 21"/>
          <p:cNvSpPr>
            <a:spLocks noChangeShapeType="1"/>
          </p:cNvSpPr>
          <p:nvPr/>
        </p:nvSpPr>
        <p:spPr bwMode="auto">
          <a:xfrm>
            <a:off x="2592388" y="2781300"/>
            <a:ext cx="1447800" cy="685800"/>
          </a:xfrm>
          <a:prstGeom prst="line">
            <a:avLst/>
          </a:prstGeom>
          <a:noFill/>
          <a:ln w="12700">
            <a:solidFill>
              <a:schemeClr val="tx1"/>
            </a:solidFill>
            <a:round/>
            <a:headEnd type="none" w="sm" len="sm"/>
            <a:tailEnd type="none" w="sm" len="sm"/>
          </a:ln>
        </p:spPr>
        <p:txBody>
          <a:bodyPr wrap="none" anchor="ctr"/>
          <a:lstStyle/>
          <a:p>
            <a:pPr algn="l" rtl="0"/>
            <a:endParaRPr lang="ar-SA"/>
          </a:p>
        </p:txBody>
      </p:sp>
      <p:sp>
        <p:nvSpPr>
          <p:cNvPr id="4111" name="Rectangle 22"/>
          <p:cNvSpPr>
            <a:spLocks noChangeArrowheads="1"/>
          </p:cNvSpPr>
          <p:nvPr/>
        </p:nvSpPr>
        <p:spPr bwMode="auto">
          <a:xfrm>
            <a:off x="671513" y="3421063"/>
            <a:ext cx="2571217" cy="369974"/>
          </a:xfrm>
          <a:prstGeom prst="rect">
            <a:avLst/>
          </a:prstGeom>
          <a:noFill/>
          <a:ln w="9525">
            <a:noFill/>
            <a:miter lim="800000"/>
            <a:headEnd/>
            <a:tailEnd/>
          </a:ln>
        </p:spPr>
        <p:txBody>
          <a:bodyPr wrap="none" lIns="92075" tIns="46038" rIns="92075" bIns="46038">
            <a:spAutoFit/>
          </a:bodyPr>
          <a:lstStyle/>
          <a:p>
            <a:pPr algn="l" rtl="0" eaLnBrk="0" hangingPunct="0"/>
            <a:r>
              <a:rPr lang="en-US" altLang="zh-CN" b="1">
                <a:solidFill>
                  <a:srgbClr val="A50021"/>
                </a:solidFill>
                <a:ea typeface="SimSun" pitchFamily="2" charset="-122"/>
              </a:rPr>
              <a:t> integral            </a:t>
            </a:r>
            <a:r>
              <a:rPr lang="en-US" altLang="zh-CN" b="1">
                <a:ea typeface="SimSun" pitchFamily="2" charset="-122"/>
              </a:rPr>
              <a:t>enum</a:t>
            </a:r>
          </a:p>
        </p:txBody>
      </p:sp>
      <p:sp>
        <p:nvSpPr>
          <p:cNvPr id="4112" name="Rectangle 23"/>
          <p:cNvSpPr>
            <a:spLocks noChangeArrowheads="1"/>
          </p:cNvSpPr>
          <p:nvPr/>
        </p:nvSpPr>
        <p:spPr bwMode="auto">
          <a:xfrm>
            <a:off x="294534" y="4402402"/>
            <a:ext cx="2922275" cy="339196"/>
          </a:xfrm>
          <a:prstGeom prst="rect">
            <a:avLst/>
          </a:prstGeom>
          <a:noFill/>
          <a:ln w="9525">
            <a:noFill/>
            <a:miter lim="800000"/>
            <a:headEnd/>
            <a:tailEnd/>
          </a:ln>
        </p:spPr>
        <p:txBody>
          <a:bodyPr wrap="none" lIns="92075" tIns="46038" rIns="92075" bIns="46038">
            <a:spAutoFit/>
          </a:bodyPr>
          <a:lstStyle/>
          <a:p>
            <a:pPr algn="l" rtl="0" eaLnBrk="0" hangingPunct="0"/>
            <a:r>
              <a:rPr lang="en-US" altLang="zh-CN" sz="1600" b="1" dirty="0">
                <a:ea typeface="SimSun" pitchFamily="2" charset="-122"/>
              </a:rPr>
              <a:t>char</a:t>
            </a:r>
            <a:r>
              <a:rPr lang="en-US" altLang="zh-CN" sz="1600" b="1" dirty="0">
                <a:solidFill>
                  <a:srgbClr val="990066"/>
                </a:solidFill>
                <a:ea typeface="SimSun" pitchFamily="2" charset="-122"/>
              </a:rPr>
              <a:t> </a:t>
            </a:r>
            <a:r>
              <a:rPr lang="en-US" altLang="zh-CN" sz="1600" b="1" dirty="0">
                <a:ea typeface="SimSun" pitchFamily="2" charset="-122"/>
              </a:rPr>
              <a:t> short   </a:t>
            </a:r>
            <a:r>
              <a:rPr lang="en-US" altLang="zh-CN" sz="1600" b="1" dirty="0" err="1">
                <a:ea typeface="SimSun" pitchFamily="2" charset="-122"/>
              </a:rPr>
              <a:t>int</a:t>
            </a:r>
            <a:r>
              <a:rPr lang="en-US" altLang="zh-CN" sz="1600" b="1" dirty="0">
                <a:ea typeface="SimSun" pitchFamily="2" charset="-122"/>
              </a:rPr>
              <a:t>  long  bool</a:t>
            </a:r>
          </a:p>
        </p:txBody>
      </p:sp>
      <p:sp>
        <p:nvSpPr>
          <p:cNvPr id="4113" name="Line 24"/>
          <p:cNvSpPr>
            <a:spLocks noChangeShapeType="1"/>
          </p:cNvSpPr>
          <p:nvPr/>
        </p:nvSpPr>
        <p:spPr bwMode="auto">
          <a:xfrm flipH="1">
            <a:off x="611188" y="3771900"/>
            <a:ext cx="381000" cy="609600"/>
          </a:xfrm>
          <a:prstGeom prst="line">
            <a:avLst/>
          </a:prstGeom>
          <a:noFill/>
          <a:ln w="12700">
            <a:solidFill>
              <a:schemeClr val="tx1"/>
            </a:solidFill>
            <a:round/>
            <a:headEnd type="none" w="sm" len="sm"/>
            <a:tailEnd type="none" w="sm" len="sm"/>
          </a:ln>
        </p:spPr>
        <p:txBody>
          <a:bodyPr wrap="none" anchor="ctr"/>
          <a:lstStyle/>
          <a:p>
            <a:pPr algn="l" rtl="0"/>
            <a:endParaRPr lang="ar-SA"/>
          </a:p>
        </p:txBody>
      </p:sp>
      <p:sp>
        <p:nvSpPr>
          <p:cNvPr id="4114" name="Line 25"/>
          <p:cNvSpPr>
            <a:spLocks noChangeShapeType="1"/>
          </p:cNvSpPr>
          <p:nvPr/>
        </p:nvSpPr>
        <p:spPr bwMode="auto">
          <a:xfrm flipH="1">
            <a:off x="1068388" y="3771900"/>
            <a:ext cx="76200" cy="609600"/>
          </a:xfrm>
          <a:prstGeom prst="line">
            <a:avLst/>
          </a:prstGeom>
          <a:noFill/>
          <a:ln w="12700">
            <a:solidFill>
              <a:schemeClr val="tx1"/>
            </a:solidFill>
            <a:round/>
            <a:headEnd type="none" w="sm" len="sm"/>
            <a:tailEnd type="none" w="sm" len="sm"/>
          </a:ln>
        </p:spPr>
        <p:txBody>
          <a:bodyPr wrap="none" anchor="ctr"/>
          <a:lstStyle/>
          <a:p>
            <a:pPr algn="l" rtl="0"/>
            <a:endParaRPr lang="ar-SA"/>
          </a:p>
        </p:txBody>
      </p:sp>
      <p:sp>
        <p:nvSpPr>
          <p:cNvPr id="4115" name="Line 26"/>
          <p:cNvSpPr>
            <a:spLocks noChangeShapeType="1"/>
          </p:cNvSpPr>
          <p:nvPr/>
        </p:nvSpPr>
        <p:spPr bwMode="auto">
          <a:xfrm>
            <a:off x="1373188" y="3771900"/>
            <a:ext cx="304800" cy="609600"/>
          </a:xfrm>
          <a:prstGeom prst="line">
            <a:avLst/>
          </a:prstGeom>
          <a:noFill/>
          <a:ln w="12700">
            <a:solidFill>
              <a:schemeClr val="tx1"/>
            </a:solidFill>
            <a:round/>
            <a:headEnd type="none" w="sm" len="sm"/>
            <a:tailEnd type="none" w="sm" len="sm"/>
          </a:ln>
        </p:spPr>
        <p:txBody>
          <a:bodyPr wrap="none" anchor="ctr"/>
          <a:lstStyle/>
          <a:p>
            <a:pPr algn="l" rtl="0"/>
            <a:endParaRPr lang="ar-SA"/>
          </a:p>
        </p:txBody>
      </p:sp>
      <p:sp>
        <p:nvSpPr>
          <p:cNvPr id="4116" name="Line 27"/>
          <p:cNvSpPr>
            <a:spLocks noChangeShapeType="1"/>
          </p:cNvSpPr>
          <p:nvPr/>
        </p:nvSpPr>
        <p:spPr bwMode="auto">
          <a:xfrm>
            <a:off x="1601788" y="3771900"/>
            <a:ext cx="685800" cy="609600"/>
          </a:xfrm>
          <a:prstGeom prst="line">
            <a:avLst/>
          </a:prstGeom>
          <a:noFill/>
          <a:ln w="12700">
            <a:solidFill>
              <a:schemeClr val="tx1"/>
            </a:solidFill>
            <a:round/>
            <a:headEnd type="none" w="sm" len="sm"/>
            <a:tailEnd type="none" w="sm" len="sm"/>
          </a:ln>
        </p:spPr>
        <p:txBody>
          <a:bodyPr wrap="none" anchor="ctr"/>
          <a:lstStyle/>
          <a:p>
            <a:pPr algn="l" rtl="0"/>
            <a:endParaRPr lang="ar-SA"/>
          </a:p>
        </p:txBody>
      </p:sp>
      <p:grpSp>
        <p:nvGrpSpPr>
          <p:cNvPr id="5" name="Group 28"/>
          <p:cNvGrpSpPr>
            <a:grpSpLocks/>
          </p:cNvGrpSpPr>
          <p:nvPr/>
        </p:nvGrpSpPr>
        <p:grpSpPr bwMode="auto">
          <a:xfrm>
            <a:off x="2405063" y="3421064"/>
            <a:ext cx="3241675" cy="2141538"/>
            <a:chOff x="1467" y="2371"/>
            <a:chExt cx="2042" cy="1349"/>
          </a:xfrm>
        </p:grpSpPr>
        <p:sp>
          <p:nvSpPr>
            <p:cNvPr id="4120" name="Rectangle 29"/>
            <p:cNvSpPr>
              <a:spLocks noChangeArrowheads="1"/>
            </p:cNvSpPr>
            <p:nvPr/>
          </p:nvSpPr>
          <p:spPr bwMode="auto">
            <a:xfrm>
              <a:off x="2343" y="2371"/>
              <a:ext cx="698" cy="233"/>
            </a:xfrm>
            <a:prstGeom prst="rect">
              <a:avLst/>
            </a:prstGeom>
            <a:noFill/>
            <a:ln w="9525">
              <a:noFill/>
              <a:miter lim="800000"/>
              <a:headEnd/>
              <a:tailEnd/>
            </a:ln>
          </p:spPr>
          <p:txBody>
            <a:bodyPr wrap="none" lIns="92075" tIns="46038" rIns="92075" bIns="46038">
              <a:spAutoFit/>
            </a:bodyPr>
            <a:lstStyle/>
            <a:p>
              <a:pPr algn="l" rtl="0" eaLnBrk="0" hangingPunct="0"/>
              <a:r>
                <a:rPr lang="en-US" altLang="zh-CN" b="1" dirty="0">
                  <a:solidFill>
                    <a:srgbClr val="A50021"/>
                  </a:solidFill>
                  <a:ea typeface="SimSun" pitchFamily="2" charset="-122"/>
                </a:rPr>
                <a:t>floating</a:t>
              </a:r>
            </a:p>
          </p:txBody>
        </p:sp>
        <p:sp>
          <p:nvSpPr>
            <p:cNvPr id="4121" name="Rectangle 30"/>
            <p:cNvSpPr>
              <a:spLocks noChangeArrowheads="1"/>
            </p:cNvSpPr>
            <p:nvPr/>
          </p:nvSpPr>
          <p:spPr bwMode="auto">
            <a:xfrm>
              <a:off x="1467" y="3487"/>
              <a:ext cx="2042" cy="233"/>
            </a:xfrm>
            <a:prstGeom prst="rect">
              <a:avLst/>
            </a:prstGeom>
            <a:noFill/>
            <a:ln w="9525">
              <a:noFill/>
              <a:miter lim="800000"/>
              <a:headEnd/>
              <a:tailEnd/>
            </a:ln>
          </p:spPr>
          <p:txBody>
            <a:bodyPr wrap="none" lIns="92075" tIns="46038" rIns="92075" bIns="46038">
              <a:spAutoFit/>
            </a:bodyPr>
            <a:lstStyle/>
            <a:p>
              <a:pPr algn="l" rtl="0" eaLnBrk="0" hangingPunct="0"/>
              <a:r>
                <a:rPr lang="en-US" altLang="zh-CN" b="1" dirty="0">
                  <a:ea typeface="SimSun" pitchFamily="2" charset="-122"/>
                </a:rPr>
                <a:t>float  double   long double</a:t>
              </a:r>
            </a:p>
          </p:txBody>
        </p:sp>
        <p:sp>
          <p:nvSpPr>
            <p:cNvPr id="4122" name="Line 31"/>
            <p:cNvSpPr>
              <a:spLocks noChangeShapeType="1"/>
            </p:cNvSpPr>
            <p:nvPr/>
          </p:nvSpPr>
          <p:spPr bwMode="auto">
            <a:xfrm flipH="1">
              <a:off x="1777" y="2592"/>
              <a:ext cx="960" cy="960"/>
            </a:xfrm>
            <a:prstGeom prst="line">
              <a:avLst/>
            </a:prstGeom>
            <a:noFill/>
            <a:ln w="12700">
              <a:solidFill>
                <a:schemeClr val="tx1"/>
              </a:solidFill>
              <a:round/>
              <a:headEnd type="none" w="sm" len="sm"/>
              <a:tailEnd type="none" w="sm" len="sm"/>
            </a:ln>
          </p:spPr>
          <p:txBody>
            <a:bodyPr wrap="none" anchor="ctr"/>
            <a:lstStyle/>
            <a:p>
              <a:pPr algn="l" rtl="0"/>
              <a:endParaRPr lang="ar-SA"/>
            </a:p>
          </p:txBody>
        </p:sp>
        <p:sp>
          <p:nvSpPr>
            <p:cNvPr id="4123" name="Line 32"/>
            <p:cNvSpPr>
              <a:spLocks noChangeShapeType="1"/>
            </p:cNvSpPr>
            <p:nvPr/>
          </p:nvSpPr>
          <p:spPr bwMode="auto">
            <a:xfrm>
              <a:off x="2833" y="2592"/>
              <a:ext cx="96" cy="960"/>
            </a:xfrm>
            <a:prstGeom prst="line">
              <a:avLst/>
            </a:prstGeom>
            <a:noFill/>
            <a:ln w="12700">
              <a:solidFill>
                <a:schemeClr val="tx1"/>
              </a:solidFill>
              <a:round/>
              <a:headEnd type="none" w="sm" len="sm"/>
              <a:tailEnd type="none" w="sm" len="sm"/>
            </a:ln>
          </p:spPr>
          <p:txBody>
            <a:bodyPr wrap="none" anchor="ctr"/>
            <a:lstStyle/>
            <a:p>
              <a:pPr algn="l" rtl="0"/>
              <a:endParaRPr lang="ar-SA"/>
            </a:p>
          </p:txBody>
        </p:sp>
        <p:sp>
          <p:nvSpPr>
            <p:cNvPr id="4124" name="Line 33"/>
            <p:cNvSpPr>
              <a:spLocks noChangeShapeType="1"/>
            </p:cNvSpPr>
            <p:nvPr/>
          </p:nvSpPr>
          <p:spPr bwMode="auto">
            <a:xfrm flipH="1">
              <a:off x="2209" y="2592"/>
              <a:ext cx="576" cy="960"/>
            </a:xfrm>
            <a:prstGeom prst="line">
              <a:avLst/>
            </a:prstGeom>
            <a:noFill/>
            <a:ln w="12700">
              <a:solidFill>
                <a:schemeClr val="tx1"/>
              </a:solidFill>
              <a:round/>
              <a:headEnd type="none" w="sm" len="sm"/>
              <a:tailEnd type="none" w="sm" len="sm"/>
            </a:ln>
          </p:spPr>
          <p:txBody>
            <a:bodyPr wrap="none" anchor="ctr"/>
            <a:lstStyle/>
            <a:p>
              <a:pPr algn="l" rtl="0"/>
              <a:endParaRPr lang="ar-SA"/>
            </a:p>
          </p:txBody>
        </p:sp>
      </p:grpSp>
      <p:sp>
        <p:nvSpPr>
          <p:cNvPr id="4118" name="Line 34"/>
          <p:cNvSpPr>
            <a:spLocks noChangeShapeType="1"/>
          </p:cNvSpPr>
          <p:nvPr/>
        </p:nvSpPr>
        <p:spPr bwMode="auto">
          <a:xfrm>
            <a:off x="1754188" y="3771900"/>
            <a:ext cx="1219200" cy="533400"/>
          </a:xfrm>
          <a:prstGeom prst="line">
            <a:avLst/>
          </a:prstGeom>
          <a:noFill/>
          <a:ln w="12700">
            <a:solidFill>
              <a:schemeClr val="tx1"/>
            </a:solidFill>
            <a:round/>
            <a:headEnd type="none" w="sm" len="sm"/>
            <a:tailEnd type="none" w="sm" len="sm"/>
          </a:ln>
        </p:spPr>
        <p:txBody>
          <a:bodyPr wrap="none" anchor="ctr"/>
          <a:lstStyle/>
          <a:p>
            <a:pPr algn="l" rtl="0"/>
            <a:endParaRPr lang="ar-SA"/>
          </a:p>
        </p:txBody>
      </p:sp>
      <p:sp>
        <p:nvSpPr>
          <p:cNvPr id="4119" name="Line 35"/>
          <p:cNvSpPr>
            <a:spLocks noChangeShapeType="1"/>
          </p:cNvSpPr>
          <p:nvPr/>
        </p:nvSpPr>
        <p:spPr bwMode="auto">
          <a:xfrm>
            <a:off x="2266950" y="2781300"/>
            <a:ext cx="495300" cy="742950"/>
          </a:xfrm>
          <a:prstGeom prst="line">
            <a:avLst/>
          </a:prstGeom>
          <a:noFill/>
          <a:ln w="12700">
            <a:solidFill>
              <a:schemeClr val="tx1"/>
            </a:solidFill>
            <a:round/>
            <a:headEnd type="none" w="sm" len="sm"/>
            <a:tailEnd type="none" w="sm" len="sm"/>
          </a:ln>
        </p:spPr>
        <p:txBody>
          <a:bodyPr wrap="none" anchor="ctr"/>
          <a:lstStyle/>
          <a:p>
            <a:pPr algn="l" rtl="0"/>
            <a:endParaRPr lang="ar-SA"/>
          </a:p>
        </p:txBody>
      </p:sp>
    </p:spTree>
    <p:extLst>
      <p:ext uri="{BB962C8B-B14F-4D97-AF65-F5344CB8AC3E}">
        <p14:creationId xmlns:p14="http://schemas.microsoft.com/office/powerpoint/2010/main" val="1414624844"/>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9298" name="Rectangle 2"/>
          <p:cNvSpPr>
            <a:spLocks noGrp="1" noChangeArrowheads="1"/>
          </p:cNvSpPr>
          <p:nvPr>
            <p:ph type="title"/>
          </p:nvPr>
        </p:nvSpPr>
        <p:spPr>
          <a:xfrm>
            <a:off x="539552" y="692696"/>
            <a:ext cx="8229600" cy="1066800"/>
          </a:xfrm>
        </p:spPr>
        <p:txBody>
          <a:bodyPr>
            <a:normAutofit/>
          </a:bodyPr>
          <a:lstStyle/>
          <a:p>
            <a:pPr algn="ctr"/>
            <a:r>
              <a:rPr lang="en-US" sz="3600" dirty="0">
                <a:effectLst>
                  <a:outerShdw blurRad="38100" dist="38100" dir="2700000" algn="tl">
                    <a:srgbClr val="C0C0C0"/>
                  </a:outerShdw>
                </a:effectLst>
                <a:latin typeface="Arial" charset="0"/>
                <a:ea typeface="宋体" charset="-122"/>
                <a:cs typeface="+mn-cs"/>
              </a:rPr>
              <a:t>Copy constructor for class Rectangle</a:t>
            </a:r>
          </a:p>
        </p:txBody>
      </p:sp>
      <p:sp>
        <p:nvSpPr>
          <p:cNvPr id="439299" name="Rectangle 3"/>
          <p:cNvSpPr>
            <a:spLocks noGrp="1" noChangeArrowheads="1"/>
          </p:cNvSpPr>
          <p:nvPr>
            <p:ph idx="1"/>
          </p:nvPr>
        </p:nvSpPr>
        <p:spPr/>
        <p:txBody>
          <a:bodyPr/>
          <a:lstStyle/>
          <a:p>
            <a:pPr algn="l" rtl="0">
              <a:buFont typeface="Monotype Sorts" pitchFamily="2" charset="2"/>
              <a:buNone/>
            </a:pPr>
            <a:r>
              <a:rPr lang="en-US" sz="2000" b="1" dirty="0" smtClean="0">
                <a:latin typeface="Courier New" pitchFamily="49" charset="0"/>
              </a:rPr>
              <a:t>Rectangle::Rectangle(const Rectangle &amp; r) </a:t>
            </a:r>
          </a:p>
          <a:p>
            <a:pPr algn="l" rtl="0">
              <a:buFont typeface="Monotype Sorts" pitchFamily="2" charset="2"/>
              <a:buNone/>
            </a:pPr>
            <a:r>
              <a:rPr lang="en-US" sz="2000" b="1" dirty="0" smtClean="0">
                <a:latin typeface="Courier New" pitchFamily="49" charset="0"/>
              </a:rPr>
              <a:t>{</a:t>
            </a:r>
          </a:p>
          <a:p>
            <a:pPr algn="l" rtl="0">
              <a:buFont typeface="Monotype Sorts" pitchFamily="2" charset="2"/>
              <a:buNone/>
            </a:pPr>
            <a:r>
              <a:rPr lang="en-US" sz="2000" b="1" dirty="0" smtClean="0">
                <a:latin typeface="Courier New" pitchFamily="49" charset="0"/>
              </a:rPr>
              <a:t>		width </a:t>
            </a:r>
            <a:r>
              <a:rPr lang="en-US" sz="2000" b="1" dirty="0">
                <a:latin typeface="Courier New" pitchFamily="49" charset="0"/>
              </a:rPr>
              <a:t>= </a:t>
            </a:r>
            <a:r>
              <a:rPr lang="en-US" sz="2000" b="1" dirty="0" err="1" smtClean="0">
                <a:latin typeface="Courier New" pitchFamily="49" charset="0"/>
              </a:rPr>
              <a:t>r.width</a:t>
            </a:r>
            <a:r>
              <a:rPr lang="en-US" sz="2000" b="1" dirty="0" smtClean="0">
                <a:latin typeface="Courier New" pitchFamily="49" charset="0"/>
              </a:rPr>
              <a:t>;</a:t>
            </a:r>
          </a:p>
          <a:p>
            <a:pPr algn="l" rtl="0">
              <a:buFont typeface="Monotype Sorts" pitchFamily="2" charset="2"/>
              <a:buNone/>
            </a:pPr>
            <a:r>
              <a:rPr lang="en-US" sz="2000" b="1" dirty="0" smtClean="0">
                <a:latin typeface="Courier New" pitchFamily="49" charset="0"/>
              </a:rPr>
              <a:t>		length   </a:t>
            </a:r>
            <a:r>
              <a:rPr lang="en-US" sz="2000" b="1" dirty="0">
                <a:latin typeface="Courier New" pitchFamily="49" charset="0"/>
              </a:rPr>
              <a:t>= </a:t>
            </a:r>
            <a:r>
              <a:rPr lang="en-US" sz="2000" b="1" dirty="0" err="1" smtClean="0">
                <a:latin typeface="Courier New" pitchFamily="49" charset="0"/>
              </a:rPr>
              <a:t>r.length</a:t>
            </a:r>
            <a:r>
              <a:rPr lang="en-US" sz="2000" b="1" dirty="0" smtClean="0">
                <a:latin typeface="Courier New" pitchFamily="49" charset="0"/>
              </a:rPr>
              <a:t>;</a:t>
            </a:r>
            <a:endParaRPr lang="en-US" sz="2000" b="1" dirty="0">
              <a:latin typeface="Courier New" pitchFamily="49" charset="0"/>
            </a:endParaRPr>
          </a:p>
          <a:p>
            <a:pPr algn="l" rtl="0">
              <a:buFont typeface="Monotype Sorts" pitchFamily="2" charset="2"/>
              <a:buNone/>
            </a:pPr>
            <a:r>
              <a:rPr lang="en-US" sz="2000" b="1" dirty="0" smtClean="0">
                <a:latin typeface="Courier New" pitchFamily="49" charset="0"/>
              </a:rPr>
              <a:t>}</a:t>
            </a:r>
            <a:endParaRPr lang="en-US" sz="2000" b="1" dirty="0">
              <a:latin typeface="Courier New" pitchFamily="49" charset="0"/>
            </a:endParaRPr>
          </a:p>
          <a:p>
            <a:pPr algn="l" rtl="0">
              <a:buFont typeface="Monotype Sorts" pitchFamily="2" charset="2"/>
              <a:buNone/>
            </a:pPr>
            <a:endParaRPr lang="en-US" sz="2800" b="1" dirty="0">
              <a:latin typeface="Courier New" pitchFamily="49" charset="0"/>
            </a:endParaRPr>
          </a:p>
        </p:txBody>
      </p:sp>
      <p:sp>
        <p:nvSpPr>
          <p:cNvPr id="4" name="Slide Number Placeholder 3"/>
          <p:cNvSpPr>
            <a:spLocks noGrp="1"/>
          </p:cNvSpPr>
          <p:nvPr>
            <p:ph type="sldNum" sz="quarter" idx="10"/>
          </p:nvPr>
        </p:nvSpPr>
        <p:spPr>
          <a:xfrm>
            <a:off x="7010400" y="6492875"/>
            <a:ext cx="2133600" cy="365125"/>
          </a:xfrm>
          <a:prstGeom prst="rect">
            <a:avLst/>
          </a:prstGeom>
        </p:spPr>
        <p:txBody>
          <a:bodyPr/>
          <a:lstStyle/>
          <a:p>
            <a:fld id="{3948E0C1-5BF1-47B9-BDAA-330A90D18A55}" type="slidenum">
              <a:rPr lang="ar-SA" smtClean="0"/>
              <a:pPr/>
              <a:t>40</a:t>
            </a:fld>
            <a:endParaRPr lang="ar-SA"/>
          </a:p>
        </p:txBody>
      </p:sp>
    </p:spTree>
    <p:extLst>
      <p:ext uri="{BB962C8B-B14F-4D97-AF65-F5344CB8AC3E}">
        <p14:creationId xmlns:p14="http://schemas.microsoft.com/office/powerpoint/2010/main" val="1070473849"/>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7250" name="Rectangle 1026"/>
          <p:cNvSpPr>
            <a:spLocks noGrp="1" noChangeArrowheads="1"/>
          </p:cNvSpPr>
          <p:nvPr>
            <p:ph type="title"/>
          </p:nvPr>
        </p:nvSpPr>
        <p:spPr>
          <a:xfrm>
            <a:off x="251520" y="620688"/>
            <a:ext cx="8517632" cy="1066800"/>
          </a:xfrm>
        </p:spPr>
        <p:txBody>
          <a:bodyPr>
            <a:normAutofit/>
          </a:bodyPr>
          <a:lstStyle/>
          <a:p>
            <a:pPr algn="ctr"/>
            <a:r>
              <a:rPr lang="en-US" sz="3600" dirty="0">
                <a:effectLst>
                  <a:outerShdw blurRad="38100" dist="38100" dir="2700000" algn="tl">
                    <a:srgbClr val="C0C0C0"/>
                  </a:outerShdw>
                </a:effectLst>
                <a:latin typeface="Arial" charset="0"/>
                <a:ea typeface="宋体" charset="-122"/>
                <a:cs typeface="+mn-cs"/>
              </a:rPr>
              <a:t>Copy constructor: defining a new object</a:t>
            </a:r>
          </a:p>
        </p:txBody>
      </p:sp>
      <p:sp>
        <p:nvSpPr>
          <p:cNvPr id="437251" name="Rectangle 1027"/>
          <p:cNvSpPr>
            <a:spLocks noGrp="1" noChangeArrowheads="1"/>
          </p:cNvSpPr>
          <p:nvPr>
            <p:ph idx="1"/>
          </p:nvPr>
        </p:nvSpPr>
        <p:spPr/>
        <p:txBody>
          <a:bodyPr>
            <a:normAutofit/>
          </a:bodyPr>
          <a:lstStyle/>
          <a:p>
            <a:pPr algn="l" rtl="0">
              <a:buFont typeface="Monotype Sorts" pitchFamily="2" charset="2"/>
              <a:buNone/>
            </a:pPr>
            <a:endParaRPr lang="en-US" sz="2000" b="1" dirty="0" smtClean="0">
              <a:latin typeface="Courier New" pitchFamily="49" charset="0"/>
            </a:endParaRPr>
          </a:p>
          <a:p>
            <a:pPr algn="l" rtl="0">
              <a:buFont typeface="Monotype Sorts" pitchFamily="2" charset="2"/>
              <a:buNone/>
            </a:pPr>
            <a:endParaRPr lang="en-US" sz="2000" b="1" dirty="0" smtClean="0">
              <a:latin typeface="Courier New" pitchFamily="49" charset="0"/>
            </a:endParaRPr>
          </a:p>
          <a:p>
            <a:pPr algn="l" rtl="0">
              <a:buFont typeface="Monotype Sorts" pitchFamily="2" charset="2"/>
              <a:buNone/>
            </a:pPr>
            <a:endParaRPr lang="en-US" sz="2000" b="1" dirty="0" smtClean="0">
              <a:latin typeface="Courier New" pitchFamily="49" charset="0"/>
            </a:endParaRPr>
          </a:p>
          <a:p>
            <a:pPr algn="l" rtl="0">
              <a:buFont typeface="Monotype Sorts" pitchFamily="2" charset="2"/>
              <a:buNone/>
            </a:pPr>
            <a:r>
              <a:rPr lang="en-US" sz="2000" b="1" dirty="0" smtClean="0">
                <a:latin typeface="Courier New" pitchFamily="49" charset="0"/>
              </a:rPr>
              <a:t>Rectangle r1(8,6); </a:t>
            </a:r>
            <a:endParaRPr lang="en-US" sz="2000" b="1" dirty="0">
              <a:latin typeface="Courier New" pitchFamily="49" charset="0"/>
            </a:endParaRPr>
          </a:p>
          <a:p>
            <a:pPr algn="l" rtl="0">
              <a:buFont typeface="Monotype Sorts" pitchFamily="2" charset="2"/>
              <a:buNone/>
            </a:pPr>
            <a:endParaRPr lang="en-US" sz="2000" b="1" dirty="0">
              <a:latin typeface="Courier New" pitchFamily="49" charset="0"/>
            </a:endParaRPr>
          </a:p>
          <a:p>
            <a:pPr algn="l" rtl="0">
              <a:buFont typeface="Monotype Sorts" pitchFamily="2" charset="2"/>
              <a:buNone/>
            </a:pPr>
            <a:r>
              <a:rPr lang="en-US" sz="2000" b="1" dirty="0">
                <a:latin typeface="Courier New" pitchFamily="49" charset="0"/>
              </a:rPr>
              <a:t>// init 2 local objects from </a:t>
            </a:r>
            <a:r>
              <a:rPr lang="en-US" sz="2000" b="1" dirty="0" smtClean="0">
                <a:latin typeface="Courier New" pitchFamily="49" charset="0"/>
              </a:rPr>
              <a:t>r1</a:t>
            </a:r>
            <a:endParaRPr lang="en-US" sz="2000" b="1" dirty="0">
              <a:latin typeface="Courier New" pitchFamily="49" charset="0"/>
            </a:endParaRPr>
          </a:p>
          <a:p>
            <a:pPr algn="l" rtl="0">
              <a:buFont typeface="Monotype Sorts" pitchFamily="2" charset="2"/>
              <a:buNone/>
            </a:pPr>
            <a:r>
              <a:rPr lang="en-US" sz="2000" b="1" dirty="0" smtClean="0">
                <a:latin typeface="Courier New" pitchFamily="49" charset="0"/>
              </a:rPr>
              <a:t>Rectangle r2(r1);</a:t>
            </a:r>
          </a:p>
          <a:p>
            <a:pPr algn="l" rtl="0">
              <a:buFont typeface="Monotype Sorts" pitchFamily="2" charset="2"/>
              <a:buNone/>
            </a:pPr>
            <a:r>
              <a:rPr lang="en-US" sz="2000" b="1" dirty="0" smtClean="0">
                <a:latin typeface="Courier New" pitchFamily="49" charset="0"/>
              </a:rPr>
              <a:t>Rectangle r3=r2;</a:t>
            </a:r>
            <a:endParaRPr lang="en-US" sz="2000" b="1" dirty="0">
              <a:latin typeface="Courier New" pitchFamily="49" charset="0"/>
            </a:endParaRPr>
          </a:p>
          <a:p>
            <a:pPr algn="l" rtl="0">
              <a:buFont typeface="Monotype Sorts" pitchFamily="2" charset="2"/>
              <a:buNone/>
            </a:pPr>
            <a:endParaRPr lang="en-US" sz="2000" b="1" dirty="0">
              <a:latin typeface="Courier New" pitchFamily="49" charset="0"/>
            </a:endParaRPr>
          </a:p>
          <a:p>
            <a:pPr algn="l" rtl="0">
              <a:buFont typeface="Monotype Sorts" pitchFamily="2" charset="2"/>
              <a:buNone/>
            </a:pPr>
            <a:r>
              <a:rPr lang="en-US" sz="2000" b="1" dirty="0">
                <a:latin typeface="Courier New" pitchFamily="49" charset="0"/>
              </a:rPr>
              <a:t>// init a dynamic object from </a:t>
            </a:r>
            <a:r>
              <a:rPr lang="en-US" sz="2000" b="1" dirty="0" smtClean="0">
                <a:latin typeface="Courier New" pitchFamily="49" charset="0"/>
              </a:rPr>
              <a:t>r1</a:t>
            </a:r>
            <a:endParaRPr lang="en-US" sz="2000" b="1" dirty="0">
              <a:latin typeface="Courier New" pitchFamily="49" charset="0"/>
            </a:endParaRPr>
          </a:p>
          <a:p>
            <a:pPr algn="l" rtl="0">
              <a:buFont typeface="Monotype Sorts" pitchFamily="2" charset="2"/>
              <a:buNone/>
            </a:pPr>
            <a:r>
              <a:rPr lang="en-US" sz="2000" b="1" dirty="0" smtClean="0">
                <a:latin typeface="Courier New" pitchFamily="49" charset="0"/>
              </a:rPr>
              <a:t>Rectangle * pr </a:t>
            </a:r>
            <a:r>
              <a:rPr lang="en-US" sz="2000" b="1" dirty="0">
                <a:latin typeface="Courier New" pitchFamily="49" charset="0"/>
              </a:rPr>
              <a:t>= new </a:t>
            </a:r>
            <a:r>
              <a:rPr lang="en-US" sz="2000" b="1" dirty="0" smtClean="0">
                <a:latin typeface="Courier New" pitchFamily="49" charset="0"/>
              </a:rPr>
              <a:t>Rectangle(r1);</a:t>
            </a:r>
            <a:endParaRPr lang="en-US" sz="2400" dirty="0"/>
          </a:p>
        </p:txBody>
      </p:sp>
      <p:sp>
        <p:nvSpPr>
          <p:cNvPr id="5" name="Slide Number Placeholder 4"/>
          <p:cNvSpPr>
            <a:spLocks noGrp="1"/>
          </p:cNvSpPr>
          <p:nvPr>
            <p:ph type="sldNum" sz="quarter" idx="10"/>
          </p:nvPr>
        </p:nvSpPr>
        <p:spPr>
          <a:xfrm>
            <a:off x="7010400" y="6309320"/>
            <a:ext cx="2133600" cy="365125"/>
          </a:xfrm>
          <a:prstGeom prst="rect">
            <a:avLst/>
          </a:prstGeom>
        </p:spPr>
        <p:txBody>
          <a:bodyPr/>
          <a:lstStyle/>
          <a:p>
            <a:fld id="{3948E0C1-5BF1-47B9-BDAA-330A90D18A55}" type="slidenum">
              <a:rPr lang="ar-SA" smtClean="0"/>
              <a:pPr/>
              <a:t>41</a:t>
            </a:fld>
            <a:endParaRPr lang="ar-SA" dirty="0"/>
          </a:p>
        </p:txBody>
      </p:sp>
      <p:sp>
        <p:nvSpPr>
          <p:cNvPr id="4" name="Line Callout 2 3"/>
          <p:cNvSpPr/>
          <p:nvPr/>
        </p:nvSpPr>
        <p:spPr>
          <a:xfrm>
            <a:off x="5471592" y="1844824"/>
            <a:ext cx="3492896" cy="2088232"/>
          </a:xfrm>
          <a:prstGeom prst="borderCallout2">
            <a:avLst>
              <a:gd name="adj1" fmla="val 18750"/>
              <a:gd name="adj2" fmla="val -8333"/>
              <a:gd name="adj3" fmla="val 18750"/>
              <a:gd name="adj4" fmla="val -16667"/>
              <a:gd name="adj5" fmla="val 122303"/>
              <a:gd name="adj6" fmla="val -72846"/>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b="1" dirty="0" smtClean="0"/>
              <a:t>Copy Constructor is called here .</a:t>
            </a:r>
          </a:p>
          <a:p>
            <a:pPr algn="ctr"/>
            <a:r>
              <a:rPr lang="en-US" b="1" dirty="0" smtClean="0"/>
              <a:t>It is equivalent to </a:t>
            </a:r>
          </a:p>
          <a:p>
            <a:pPr algn="ctr"/>
            <a:r>
              <a:rPr lang="en-US" b="1" dirty="0" smtClean="0"/>
              <a:t>Rectangle r3 (r2);</a:t>
            </a:r>
            <a:endParaRPr lang="en-US" b="1" dirty="0"/>
          </a:p>
        </p:txBody>
      </p:sp>
    </p:spTree>
    <p:extLst>
      <p:ext uri="{BB962C8B-B14F-4D97-AF65-F5344CB8AC3E}">
        <p14:creationId xmlns:p14="http://schemas.microsoft.com/office/powerpoint/2010/main" val="2940323843"/>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a:t>
            </a:r>
            <a:endParaRPr lang="ar-SA" dirty="0"/>
          </a:p>
        </p:txBody>
      </p:sp>
      <p:sp>
        <p:nvSpPr>
          <p:cNvPr id="3" name="Content Placeholder 2"/>
          <p:cNvSpPr>
            <a:spLocks noGrp="1"/>
          </p:cNvSpPr>
          <p:nvPr>
            <p:ph idx="1"/>
          </p:nvPr>
        </p:nvSpPr>
        <p:spPr/>
        <p:txBody>
          <a:bodyPr/>
          <a:lstStyle/>
          <a:p>
            <a:pPr algn="l" rtl="0"/>
            <a:r>
              <a:rPr lang="en-US" dirty="0" smtClean="0"/>
              <a:t>Which of the following two statements call copy constructor and which one calls assignment operator?</a:t>
            </a:r>
          </a:p>
          <a:p>
            <a:pPr lvl="2" algn="l" rtl="0" fontAlgn="base">
              <a:buNone/>
            </a:pPr>
            <a:r>
              <a:rPr lang="en-US" dirty="0" err="1" smtClean="0">
                <a:solidFill>
                  <a:srgbClr val="0070C0"/>
                </a:solidFill>
              </a:rPr>
              <a:t>MyClass</a:t>
            </a:r>
            <a:r>
              <a:rPr lang="en-US" dirty="0" smtClean="0">
                <a:solidFill>
                  <a:srgbClr val="0070C0"/>
                </a:solidFill>
              </a:rPr>
              <a:t> t1, t2;</a:t>
            </a:r>
          </a:p>
          <a:p>
            <a:pPr lvl="2" algn="l" rtl="0" fontAlgn="base">
              <a:buNone/>
            </a:pPr>
            <a:r>
              <a:rPr lang="en-US" dirty="0" err="1" smtClean="0">
                <a:solidFill>
                  <a:srgbClr val="0070C0"/>
                </a:solidFill>
              </a:rPr>
              <a:t>MyClass</a:t>
            </a:r>
            <a:r>
              <a:rPr lang="en-US" dirty="0" smtClean="0">
                <a:solidFill>
                  <a:srgbClr val="0070C0"/>
                </a:solidFill>
              </a:rPr>
              <a:t> t3 = t1;  // ----&gt; (1)</a:t>
            </a:r>
          </a:p>
          <a:p>
            <a:pPr lvl="2" algn="l" rtl="0" fontAlgn="base">
              <a:buNone/>
            </a:pPr>
            <a:r>
              <a:rPr lang="en-US" dirty="0" smtClean="0">
                <a:solidFill>
                  <a:srgbClr val="0070C0"/>
                </a:solidFill>
              </a:rPr>
              <a:t>t2 = t1;          // -----&gt; (2)</a:t>
            </a:r>
          </a:p>
          <a:p>
            <a:pPr marL="514350" indent="-514350" algn="l" rtl="0" fontAlgn="base">
              <a:buAutoNum type="arabicParenBoth"/>
            </a:pPr>
            <a:r>
              <a:rPr lang="en-US" dirty="0" smtClean="0"/>
              <a:t>calls copy constrictor</a:t>
            </a:r>
          </a:p>
          <a:p>
            <a:pPr marL="514350" indent="-514350" algn="l" rtl="0" fontAlgn="base">
              <a:buAutoNum type="arabicParenBoth"/>
            </a:pPr>
            <a:r>
              <a:rPr lang="en-US" dirty="0" smtClean="0"/>
              <a:t>calls assignment operator ( later)</a:t>
            </a:r>
          </a:p>
          <a:p>
            <a:endParaRPr lang="ar-SA" dirty="0"/>
          </a:p>
        </p:txBody>
      </p:sp>
      <p:sp>
        <p:nvSpPr>
          <p:cNvPr id="4" name="Slide Number Placeholder 3"/>
          <p:cNvSpPr>
            <a:spLocks noGrp="1"/>
          </p:cNvSpPr>
          <p:nvPr>
            <p:ph type="sldNum" sz="quarter" idx="10"/>
          </p:nvPr>
        </p:nvSpPr>
        <p:spPr>
          <a:xfrm>
            <a:off x="7010400" y="6492875"/>
            <a:ext cx="2133600" cy="365125"/>
          </a:xfrm>
          <a:prstGeom prst="rect">
            <a:avLst/>
          </a:prstGeom>
        </p:spPr>
        <p:txBody>
          <a:bodyPr/>
          <a:lstStyle/>
          <a:p>
            <a:fld id="{3948E0C1-5BF1-47B9-BDAA-330A90D18A55}" type="slidenum">
              <a:rPr lang="ar-SA" smtClean="0"/>
              <a:pPr/>
              <a:t>42</a:t>
            </a:fld>
            <a:endParaRPr lang="ar-SA" dirty="0"/>
          </a:p>
        </p:txBody>
      </p:sp>
    </p:spTree>
    <p:extLst>
      <p:ext uri="{BB962C8B-B14F-4D97-AF65-F5344CB8AC3E}">
        <p14:creationId xmlns:p14="http://schemas.microsoft.com/office/powerpoint/2010/main" val="1036593333"/>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764704"/>
            <a:ext cx="8229600" cy="990600"/>
          </a:xfrm>
        </p:spPr>
        <p:txBody>
          <a:bodyPr>
            <a:noAutofit/>
          </a:bodyPr>
          <a:lstStyle/>
          <a:p>
            <a:pPr algn="ctr"/>
            <a:r>
              <a:rPr lang="en-US" sz="3600" dirty="0">
                <a:effectLst>
                  <a:outerShdw blurRad="38100" dist="38100" dir="2700000" algn="tl">
                    <a:srgbClr val="C0C0C0"/>
                  </a:outerShdw>
                </a:effectLst>
                <a:latin typeface="Arial" charset="0"/>
                <a:ea typeface="宋体" charset="-122"/>
                <a:cs typeface="+mn-cs"/>
              </a:rPr>
              <a:t>When should we write our own copy constructor in C++?</a:t>
            </a:r>
            <a:br>
              <a:rPr lang="en-US" sz="3600" dirty="0">
                <a:effectLst>
                  <a:outerShdw blurRad="38100" dist="38100" dir="2700000" algn="tl">
                    <a:srgbClr val="C0C0C0"/>
                  </a:outerShdw>
                </a:effectLst>
                <a:latin typeface="Arial" charset="0"/>
                <a:ea typeface="宋体" charset="-122"/>
                <a:cs typeface="+mn-cs"/>
              </a:rPr>
            </a:br>
            <a:endParaRPr lang="en-US" sz="3600" dirty="0">
              <a:effectLst>
                <a:outerShdw blurRad="38100" dist="38100" dir="2700000" algn="tl">
                  <a:srgbClr val="C0C0C0"/>
                </a:outerShdw>
              </a:effectLst>
              <a:latin typeface="Arial" charset="0"/>
              <a:ea typeface="宋体" charset="-122"/>
              <a:cs typeface="+mn-cs"/>
            </a:endParaRPr>
          </a:p>
        </p:txBody>
      </p:sp>
      <p:sp>
        <p:nvSpPr>
          <p:cNvPr id="3" name="Content Placeholder 2"/>
          <p:cNvSpPr>
            <a:spLocks noGrp="1"/>
          </p:cNvSpPr>
          <p:nvPr>
            <p:ph idx="1"/>
          </p:nvPr>
        </p:nvSpPr>
        <p:spPr/>
        <p:txBody>
          <a:bodyPr>
            <a:normAutofit lnSpcReduction="10000"/>
          </a:bodyPr>
          <a:lstStyle/>
          <a:p>
            <a:pPr algn="l" rtl="0"/>
            <a:r>
              <a:rPr lang="en-US" dirty="0" smtClean="0"/>
              <a:t>If a class doesn’t contain pointers, then there is no need to write copy constructor. </a:t>
            </a:r>
          </a:p>
          <a:p>
            <a:pPr algn="l" rtl="0">
              <a:buNone/>
            </a:pPr>
            <a:endParaRPr lang="en-US" dirty="0" smtClean="0"/>
          </a:p>
          <a:p>
            <a:pPr algn="l" rtl="0"/>
            <a:r>
              <a:rPr lang="en-US" dirty="0" smtClean="0"/>
              <a:t>The compiler creates a default copy constructor and assignment operators for every class.</a:t>
            </a:r>
          </a:p>
          <a:p>
            <a:pPr algn="l" rtl="0">
              <a:buNone/>
            </a:pPr>
            <a:endParaRPr lang="en-US" dirty="0" smtClean="0"/>
          </a:p>
          <a:p>
            <a:pPr algn="l" rtl="0"/>
            <a:r>
              <a:rPr lang="en-US" dirty="0" smtClean="0"/>
              <a:t> The compiler created copy constructor and assignment operator may not be sufficient when we have </a:t>
            </a:r>
            <a:r>
              <a:rPr lang="en-US" b="1" u="sng" dirty="0" smtClean="0"/>
              <a:t>pointers</a:t>
            </a:r>
            <a:r>
              <a:rPr lang="en-US" dirty="0" smtClean="0"/>
              <a:t> or </a:t>
            </a:r>
            <a:r>
              <a:rPr lang="en-US" b="1" u="sng" dirty="0" smtClean="0"/>
              <a:t>any run time allocation </a:t>
            </a:r>
            <a:r>
              <a:rPr lang="en-US" b="1" dirty="0" smtClean="0"/>
              <a:t>of resource</a:t>
            </a:r>
            <a:endParaRPr lang="en-US" dirty="0"/>
          </a:p>
        </p:txBody>
      </p:sp>
      <p:sp>
        <p:nvSpPr>
          <p:cNvPr id="4" name="Slide Number Placeholder 3"/>
          <p:cNvSpPr>
            <a:spLocks noGrp="1"/>
          </p:cNvSpPr>
          <p:nvPr>
            <p:ph type="sldNum" sz="quarter" idx="10"/>
          </p:nvPr>
        </p:nvSpPr>
        <p:spPr>
          <a:xfrm>
            <a:off x="7010400" y="6492875"/>
            <a:ext cx="2133600" cy="365125"/>
          </a:xfrm>
          <a:prstGeom prst="rect">
            <a:avLst/>
          </a:prstGeom>
        </p:spPr>
        <p:txBody>
          <a:bodyPr/>
          <a:lstStyle/>
          <a:p>
            <a:fld id="{3948E0C1-5BF1-47B9-BDAA-330A90D18A55}" type="slidenum">
              <a:rPr lang="ar-SA" smtClean="0"/>
              <a:pPr/>
              <a:t>43</a:t>
            </a:fld>
            <a:endParaRPr lang="ar-SA"/>
          </a:p>
        </p:txBody>
      </p:sp>
    </p:spTree>
    <p:extLst>
      <p:ext uri="{BB962C8B-B14F-4D97-AF65-F5344CB8AC3E}">
        <p14:creationId xmlns:p14="http://schemas.microsoft.com/office/powerpoint/2010/main" val="1070603230"/>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a:xfrm>
            <a:off x="467544" y="620688"/>
            <a:ext cx="8229600" cy="1066800"/>
          </a:xfrm>
        </p:spPr>
        <p:txBody>
          <a:bodyPr>
            <a:normAutofit/>
          </a:bodyPr>
          <a:lstStyle/>
          <a:p>
            <a:pPr algn="ctr"/>
            <a:r>
              <a:rPr lang="en-US" sz="3600" dirty="0">
                <a:effectLst>
                  <a:outerShdw blurRad="38100" dist="38100" dir="2700000" algn="tl">
                    <a:srgbClr val="C0C0C0"/>
                  </a:outerShdw>
                </a:effectLst>
                <a:latin typeface="Arial" charset="0"/>
                <a:ea typeface="宋体" charset="-122"/>
                <a:cs typeface="+mn-cs"/>
              </a:rPr>
              <a:t>Passing Objects to Functions</a:t>
            </a:r>
          </a:p>
        </p:txBody>
      </p:sp>
      <p:sp>
        <p:nvSpPr>
          <p:cNvPr id="34819" name="Content Placeholder 2"/>
          <p:cNvSpPr>
            <a:spLocks noGrp="1"/>
          </p:cNvSpPr>
          <p:nvPr>
            <p:ph idx="1"/>
          </p:nvPr>
        </p:nvSpPr>
        <p:spPr/>
        <p:txBody>
          <a:bodyPr/>
          <a:lstStyle/>
          <a:p>
            <a:pPr algn="l" rtl="0" eaLnBrk="1" hangingPunct="1"/>
            <a:r>
              <a:rPr lang="en-US" sz="2400" dirty="0" smtClean="0"/>
              <a:t>A class object can be passed as an argument to a function</a:t>
            </a:r>
          </a:p>
          <a:p>
            <a:pPr lvl="1" algn="l" rtl="0"/>
            <a:r>
              <a:rPr lang="en-US" sz="2400" b="1" dirty="0" smtClean="0"/>
              <a:t>Passed by value: </a:t>
            </a:r>
            <a:r>
              <a:rPr lang="en-US" sz="2400" dirty="0" smtClean="0"/>
              <a:t>function makes a local copy of object.  Original object in calling environment is unaffected by actions in function</a:t>
            </a:r>
          </a:p>
          <a:p>
            <a:pPr lvl="1" algn="l" rtl="0">
              <a:buNone/>
            </a:pPr>
            <a:endParaRPr lang="en-US" sz="2400" dirty="0" smtClean="0"/>
          </a:p>
          <a:p>
            <a:pPr lvl="1" algn="l" rtl="0"/>
            <a:r>
              <a:rPr lang="en-US" sz="2400" b="1" dirty="0" smtClean="0"/>
              <a:t>Passed by reference: </a:t>
            </a:r>
            <a:r>
              <a:rPr lang="en-US" sz="2400" dirty="0" smtClean="0"/>
              <a:t>function can use ‘set’ functions to modify the object.</a:t>
            </a:r>
          </a:p>
        </p:txBody>
      </p:sp>
      <p:sp>
        <p:nvSpPr>
          <p:cNvPr id="5" name="Slide Number Placeholder 4"/>
          <p:cNvSpPr>
            <a:spLocks noGrp="1"/>
          </p:cNvSpPr>
          <p:nvPr>
            <p:ph type="sldNum" sz="quarter" idx="10"/>
          </p:nvPr>
        </p:nvSpPr>
        <p:spPr>
          <a:xfrm>
            <a:off x="7010400" y="6492875"/>
            <a:ext cx="2133600" cy="365125"/>
          </a:xfrm>
          <a:prstGeom prst="rect">
            <a:avLst/>
          </a:prstGeom>
        </p:spPr>
        <p:txBody>
          <a:bodyPr/>
          <a:lstStyle/>
          <a:p>
            <a:fld id="{3948E0C1-5BF1-47B9-BDAA-330A90D18A55}" type="slidenum">
              <a:rPr lang="ar-SA" smtClean="0"/>
              <a:pPr/>
              <a:t>44</a:t>
            </a:fld>
            <a:endParaRPr lang="ar-SA" dirty="0"/>
          </a:p>
        </p:txBody>
      </p:sp>
    </p:spTree>
    <p:extLst>
      <p:ext uri="{BB962C8B-B14F-4D97-AF65-F5344CB8AC3E}">
        <p14:creationId xmlns:p14="http://schemas.microsoft.com/office/powerpoint/2010/main" val="2156963214"/>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539552" y="476672"/>
            <a:ext cx="8229600" cy="1066800"/>
          </a:xfrm>
        </p:spPr>
        <p:txBody>
          <a:bodyPr>
            <a:normAutofit/>
          </a:bodyPr>
          <a:lstStyle/>
          <a:p>
            <a:pPr algn="ctr" rtl="0" eaLnBrk="1" hangingPunct="1"/>
            <a:r>
              <a:rPr lang="en-US" sz="3600" dirty="0">
                <a:effectLst>
                  <a:outerShdw blurRad="38100" dist="38100" dir="2700000" algn="tl">
                    <a:srgbClr val="C0C0C0"/>
                  </a:outerShdw>
                </a:effectLst>
                <a:latin typeface="Arial" charset="0"/>
                <a:ea typeface="宋体" charset="-122"/>
                <a:cs typeface="+mn-cs"/>
              </a:rPr>
              <a:t>Notes on Passing Objects</a:t>
            </a:r>
          </a:p>
        </p:txBody>
      </p:sp>
      <p:sp>
        <p:nvSpPr>
          <p:cNvPr id="43011" name="Rectangle 3"/>
          <p:cNvSpPr>
            <a:spLocks noGrp="1" noChangeArrowheads="1"/>
          </p:cNvSpPr>
          <p:nvPr>
            <p:ph idx="1"/>
          </p:nvPr>
        </p:nvSpPr>
        <p:spPr>
          <a:xfrm>
            <a:off x="228600" y="1600200"/>
            <a:ext cx="8305800" cy="4495800"/>
          </a:xfrm>
        </p:spPr>
        <p:txBody>
          <a:bodyPr>
            <a:noAutofit/>
          </a:bodyPr>
          <a:lstStyle/>
          <a:p>
            <a:pPr algn="l" rtl="0" eaLnBrk="1" hangingPunct="1">
              <a:lnSpc>
                <a:spcPct val="170000"/>
              </a:lnSpc>
              <a:spcBef>
                <a:spcPct val="40000"/>
              </a:spcBef>
            </a:pPr>
            <a:r>
              <a:rPr lang="en-US" sz="2000" dirty="0" smtClean="0">
                <a:latin typeface="+mj-lt"/>
              </a:rPr>
              <a:t>Using a value parameter for an object can slow down a program and waste space</a:t>
            </a:r>
          </a:p>
          <a:p>
            <a:pPr algn="l" rtl="0" eaLnBrk="1" hangingPunct="1">
              <a:lnSpc>
                <a:spcPct val="170000"/>
              </a:lnSpc>
              <a:spcBef>
                <a:spcPct val="40000"/>
              </a:spcBef>
            </a:pPr>
            <a:r>
              <a:rPr lang="en-US" sz="2000" dirty="0" smtClean="0">
                <a:latin typeface="+mj-lt"/>
              </a:rPr>
              <a:t>Using a reference parameter speeds up program, but allows the function to modify data in the structure</a:t>
            </a:r>
          </a:p>
          <a:p>
            <a:pPr algn="l" rtl="0" eaLnBrk="1" hangingPunct="1">
              <a:lnSpc>
                <a:spcPct val="170000"/>
              </a:lnSpc>
              <a:spcBef>
                <a:spcPct val="40000"/>
              </a:spcBef>
            </a:pPr>
            <a:r>
              <a:rPr lang="en-US" sz="2000" dirty="0" smtClean="0">
                <a:latin typeface="+mj-lt"/>
              </a:rPr>
              <a:t>To save space and time, while protecting structure data that should not be changed, use a </a:t>
            </a:r>
            <a:r>
              <a:rPr lang="en-US" sz="2000" b="1" dirty="0" smtClean="0">
                <a:solidFill>
                  <a:schemeClr val="accent2"/>
                </a:solidFill>
                <a:latin typeface="+mj-lt"/>
              </a:rPr>
              <a:t>const</a:t>
            </a:r>
            <a:r>
              <a:rPr lang="en-US" sz="2000" dirty="0" smtClean="0">
                <a:solidFill>
                  <a:schemeClr val="accent2"/>
                </a:solidFill>
                <a:latin typeface="+mj-lt"/>
              </a:rPr>
              <a:t> reference parameter</a:t>
            </a:r>
          </a:p>
          <a:p>
            <a:pPr algn="l" rtl="0" eaLnBrk="1" hangingPunct="1">
              <a:lnSpc>
                <a:spcPct val="170000"/>
              </a:lnSpc>
              <a:spcBef>
                <a:spcPct val="40000"/>
              </a:spcBef>
              <a:buFontTx/>
              <a:buNone/>
            </a:pPr>
            <a:r>
              <a:rPr lang="en-US" sz="2000" b="1" dirty="0" smtClean="0">
                <a:solidFill>
                  <a:schemeClr val="accent2"/>
                </a:solidFill>
                <a:latin typeface="+mj-lt"/>
              </a:rPr>
              <a:t>  </a:t>
            </a:r>
            <a:r>
              <a:rPr lang="en-US" sz="1600" b="1" dirty="0" smtClean="0">
                <a:latin typeface="+mj-lt"/>
              </a:rPr>
              <a:t>void </a:t>
            </a:r>
            <a:r>
              <a:rPr lang="en-US" sz="1600" b="1" dirty="0" err="1" smtClean="0">
                <a:latin typeface="+mj-lt"/>
              </a:rPr>
              <a:t>showData</a:t>
            </a:r>
            <a:r>
              <a:rPr lang="en-US" sz="1600" b="1" dirty="0" smtClean="0">
                <a:latin typeface="+mj-lt"/>
              </a:rPr>
              <a:t>(const Rectangle &amp;r)  // header</a:t>
            </a:r>
          </a:p>
          <a:p>
            <a:pPr algn="l" rtl="0" eaLnBrk="1" hangingPunct="1">
              <a:lnSpc>
                <a:spcPct val="170000"/>
              </a:lnSpc>
              <a:spcBef>
                <a:spcPct val="0"/>
              </a:spcBef>
              <a:buFontTx/>
              <a:buNone/>
            </a:pPr>
            <a:r>
              <a:rPr lang="en-US" sz="1600" b="1" dirty="0" smtClean="0">
                <a:latin typeface="+mj-lt"/>
              </a:rPr>
              <a:t>	{	</a:t>
            </a:r>
            <a:r>
              <a:rPr lang="en-US" sz="1800" dirty="0" smtClean="0">
                <a:latin typeface="+mj-lt"/>
              </a:rPr>
              <a:t> </a:t>
            </a:r>
            <a:r>
              <a:rPr lang="en-US" sz="1800" dirty="0" err="1" smtClean="0">
                <a:latin typeface="+mj-lt"/>
              </a:rPr>
              <a:t>cout</a:t>
            </a:r>
            <a:r>
              <a:rPr lang="en-US" sz="1800" dirty="0" smtClean="0">
                <a:latin typeface="+mj-lt"/>
              </a:rPr>
              <a:t>&lt;&lt;" Length:"&lt;&lt;</a:t>
            </a:r>
            <a:r>
              <a:rPr lang="en-US" sz="1800" dirty="0" err="1" smtClean="0">
                <a:latin typeface="+mj-lt"/>
              </a:rPr>
              <a:t>r.getLength</a:t>
            </a:r>
            <a:r>
              <a:rPr lang="en-US" sz="1800" dirty="0" smtClean="0">
                <a:latin typeface="+mj-lt"/>
              </a:rPr>
              <a:t>()&lt;&lt;"width:"&lt;&lt;</a:t>
            </a:r>
            <a:r>
              <a:rPr lang="en-US" sz="1800" dirty="0" err="1" smtClean="0">
                <a:latin typeface="+mj-lt"/>
              </a:rPr>
              <a:t>r.getWidth</a:t>
            </a:r>
            <a:r>
              <a:rPr lang="en-US" sz="1800" dirty="0" smtClean="0">
                <a:latin typeface="+mj-lt"/>
              </a:rPr>
              <a:t>();</a:t>
            </a:r>
            <a:r>
              <a:rPr lang="en-US" sz="1800" b="1" dirty="0" smtClean="0">
                <a:latin typeface="+mj-lt"/>
              </a:rPr>
              <a:t>	}</a:t>
            </a:r>
          </a:p>
        </p:txBody>
      </p:sp>
      <p:sp>
        <p:nvSpPr>
          <p:cNvPr id="4" name="Slide Number Placeholder 3"/>
          <p:cNvSpPr>
            <a:spLocks noGrp="1"/>
          </p:cNvSpPr>
          <p:nvPr>
            <p:ph type="sldNum" sz="quarter" idx="10"/>
          </p:nvPr>
        </p:nvSpPr>
        <p:spPr>
          <a:xfrm>
            <a:off x="7010400" y="6492875"/>
            <a:ext cx="2133600" cy="365125"/>
          </a:xfrm>
          <a:prstGeom prst="rect">
            <a:avLst/>
          </a:prstGeom>
        </p:spPr>
        <p:txBody>
          <a:bodyPr/>
          <a:lstStyle/>
          <a:p>
            <a:fld id="{3948E0C1-5BF1-47B9-BDAA-330A90D18A55}" type="slidenum">
              <a:rPr lang="ar-SA" smtClean="0"/>
              <a:pPr/>
              <a:t>45</a:t>
            </a:fld>
            <a:endParaRPr lang="ar-SA"/>
          </a:p>
        </p:txBody>
      </p:sp>
    </p:spTree>
    <p:extLst>
      <p:ext uri="{BB962C8B-B14F-4D97-AF65-F5344CB8AC3E}">
        <p14:creationId xmlns:p14="http://schemas.microsoft.com/office/powerpoint/2010/main" val="1481653908"/>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179512" y="404664"/>
            <a:ext cx="8229600" cy="1143000"/>
          </a:xfrm>
        </p:spPr>
        <p:txBody>
          <a:bodyPr>
            <a:normAutofit/>
          </a:bodyPr>
          <a:lstStyle/>
          <a:p>
            <a:pPr algn="ctr"/>
            <a:r>
              <a:rPr lang="en-US" sz="3600" dirty="0">
                <a:effectLst>
                  <a:outerShdw blurRad="38100" dist="38100" dir="2700000" algn="tl">
                    <a:srgbClr val="C0C0C0"/>
                  </a:outerShdw>
                </a:effectLst>
                <a:latin typeface="Arial" charset="0"/>
                <a:ea typeface="宋体" charset="-122"/>
                <a:cs typeface="+mn-cs"/>
              </a:rPr>
              <a:t>Returning an Object from a Function</a:t>
            </a:r>
          </a:p>
        </p:txBody>
      </p:sp>
      <p:sp>
        <p:nvSpPr>
          <p:cNvPr id="44035" name="Rectangle 3"/>
          <p:cNvSpPr>
            <a:spLocks noGrp="1" noChangeArrowheads="1"/>
          </p:cNvSpPr>
          <p:nvPr>
            <p:ph idx="1"/>
          </p:nvPr>
        </p:nvSpPr>
        <p:spPr>
          <a:xfrm>
            <a:off x="457200" y="2286000"/>
            <a:ext cx="8229600" cy="3581400"/>
          </a:xfrm>
        </p:spPr>
        <p:txBody>
          <a:bodyPr/>
          <a:lstStyle/>
          <a:p>
            <a:pPr algn="l" rtl="0" eaLnBrk="1" hangingPunct="1">
              <a:lnSpc>
                <a:spcPct val="90000"/>
              </a:lnSpc>
            </a:pPr>
            <a:r>
              <a:rPr lang="en-US" dirty="0" smtClean="0"/>
              <a:t>A function can return an object</a:t>
            </a:r>
          </a:p>
          <a:p>
            <a:pPr lvl="1" algn="l" rtl="0" eaLnBrk="1" hangingPunct="1">
              <a:lnSpc>
                <a:spcPct val="90000"/>
              </a:lnSpc>
              <a:buFontTx/>
              <a:buNone/>
            </a:pPr>
            <a:r>
              <a:rPr lang="en-US" sz="2000" b="1" dirty="0" smtClean="0">
                <a:latin typeface="Courier New" pitchFamily="49" charset="0"/>
              </a:rPr>
              <a:t>Rectangle </a:t>
            </a:r>
            <a:r>
              <a:rPr lang="en-US" sz="2000" b="1" dirty="0" err="1" smtClean="0">
                <a:latin typeface="Courier New" pitchFamily="49" charset="0"/>
              </a:rPr>
              <a:t>initRectangle</a:t>
            </a:r>
            <a:r>
              <a:rPr lang="en-US" sz="2000" b="1" dirty="0" smtClean="0">
                <a:latin typeface="Courier New" pitchFamily="49" charset="0"/>
              </a:rPr>
              <a:t>();   </a:t>
            </a:r>
            <a:r>
              <a:rPr lang="en-US" sz="2000" b="1" dirty="0" smtClean="0">
                <a:solidFill>
                  <a:srgbClr val="3D8963"/>
                </a:solidFill>
                <a:latin typeface="Courier New" pitchFamily="49" charset="0"/>
              </a:rPr>
              <a:t>// prototype</a:t>
            </a:r>
          </a:p>
          <a:p>
            <a:pPr lvl="1" algn="l" rtl="0" eaLnBrk="1" hangingPunct="1">
              <a:lnSpc>
                <a:spcPct val="90000"/>
              </a:lnSpc>
              <a:buFontTx/>
              <a:buNone/>
            </a:pPr>
            <a:r>
              <a:rPr lang="en-US" sz="2000" b="1" dirty="0" smtClean="0">
                <a:latin typeface="Courier New" pitchFamily="49" charset="0"/>
              </a:rPr>
              <a:t>Rectangle r1 = </a:t>
            </a:r>
            <a:r>
              <a:rPr lang="en-US" sz="2000" b="1" dirty="0" err="1" smtClean="0">
                <a:latin typeface="Courier New" pitchFamily="49" charset="0"/>
              </a:rPr>
              <a:t>initRectangle</a:t>
            </a:r>
            <a:r>
              <a:rPr lang="en-US" sz="2000" b="1" dirty="0" smtClean="0">
                <a:latin typeface="Courier New" pitchFamily="49" charset="0"/>
              </a:rPr>
              <a:t>();     </a:t>
            </a:r>
            <a:r>
              <a:rPr lang="en-US" sz="2000" b="1" dirty="0" smtClean="0">
                <a:solidFill>
                  <a:srgbClr val="3D8963"/>
                </a:solidFill>
                <a:latin typeface="Courier New" pitchFamily="49" charset="0"/>
              </a:rPr>
              <a:t>// call</a:t>
            </a:r>
          </a:p>
          <a:p>
            <a:pPr algn="l" rtl="0" eaLnBrk="1" hangingPunct="1">
              <a:lnSpc>
                <a:spcPct val="90000"/>
              </a:lnSpc>
            </a:pPr>
            <a:r>
              <a:rPr lang="en-US" dirty="0" smtClean="0"/>
              <a:t>Function must define a object</a:t>
            </a:r>
          </a:p>
          <a:p>
            <a:pPr lvl="1" algn="l" rtl="0" eaLnBrk="1" hangingPunct="1">
              <a:lnSpc>
                <a:spcPct val="90000"/>
              </a:lnSpc>
            </a:pPr>
            <a:r>
              <a:rPr lang="en-US" dirty="0" smtClean="0"/>
              <a:t>for internal use </a:t>
            </a:r>
          </a:p>
          <a:p>
            <a:pPr lvl="1" algn="l" rtl="0" eaLnBrk="1" hangingPunct="1">
              <a:lnSpc>
                <a:spcPct val="90000"/>
              </a:lnSpc>
            </a:pPr>
            <a:r>
              <a:rPr lang="en-US" dirty="0" smtClean="0"/>
              <a:t>to use with </a:t>
            </a:r>
            <a:r>
              <a:rPr lang="en-US" b="1" dirty="0" smtClean="0">
                <a:latin typeface="Courier New" pitchFamily="49" charset="0"/>
              </a:rPr>
              <a:t>return</a:t>
            </a:r>
            <a:r>
              <a:rPr lang="en-US" dirty="0" smtClean="0"/>
              <a:t> statement</a:t>
            </a:r>
          </a:p>
        </p:txBody>
      </p:sp>
      <p:sp>
        <p:nvSpPr>
          <p:cNvPr id="4" name="Slide Number Placeholder 3"/>
          <p:cNvSpPr>
            <a:spLocks noGrp="1"/>
          </p:cNvSpPr>
          <p:nvPr>
            <p:ph type="sldNum" sz="quarter" idx="10"/>
          </p:nvPr>
        </p:nvSpPr>
        <p:spPr>
          <a:xfrm>
            <a:off x="6588224" y="6237312"/>
            <a:ext cx="2133600" cy="365125"/>
          </a:xfrm>
          <a:prstGeom prst="rect">
            <a:avLst/>
          </a:prstGeom>
        </p:spPr>
        <p:txBody>
          <a:bodyPr/>
          <a:lstStyle/>
          <a:p>
            <a:pPr algn="r"/>
            <a:fld id="{3948E0C1-5BF1-47B9-BDAA-330A90D18A55}" type="slidenum">
              <a:rPr lang="ar-SA" smtClean="0"/>
              <a:pPr algn="r"/>
              <a:t>46</a:t>
            </a:fld>
            <a:endParaRPr lang="ar-SA" dirty="0"/>
          </a:p>
        </p:txBody>
      </p:sp>
    </p:spTree>
    <p:extLst>
      <p:ext uri="{BB962C8B-B14F-4D97-AF65-F5344CB8AC3E}">
        <p14:creationId xmlns:p14="http://schemas.microsoft.com/office/powerpoint/2010/main" val="449999374"/>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304800" y="457200"/>
            <a:ext cx="8458200" cy="762000"/>
          </a:xfrm>
        </p:spPr>
        <p:txBody>
          <a:bodyPr>
            <a:normAutofit/>
          </a:bodyPr>
          <a:lstStyle/>
          <a:p>
            <a:pPr algn="ctr"/>
            <a:r>
              <a:rPr lang="en-US" sz="3600" dirty="0">
                <a:effectLst>
                  <a:outerShdw blurRad="38100" dist="38100" dir="2700000" algn="tl">
                    <a:srgbClr val="C0C0C0"/>
                  </a:outerShdw>
                </a:effectLst>
                <a:latin typeface="Arial" charset="0"/>
                <a:ea typeface="宋体" charset="-122"/>
                <a:cs typeface="+mn-cs"/>
              </a:rPr>
              <a:t>Returning an Object Example</a:t>
            </a:r>
          </a:p>
        </p:txBody>
      </p:sp>
      <p:sp>
        <p:nvSpPr>
          <p:cNvPr id="45059" name="Rectangle 3"/>
          <p:cNvSpPr>
            <a:spLocks noGrp="1" noChangeArrowheads="1"/>
          </p:cNvSpPr>
          <p:nvPr>
            <p:ph idx="1"/>
          </p:nvPr>
        </p:nvSpPr>
        <p:spPr>
          <a:xfrm>
            <a:off x="152400" y="1524000"/>
            <a:ext cx="8839200" cy="4648200"/>
          </a:xfrm>
        </p:spPr>
        <p:txBody>
          <a:bodyPr>
            <a:noAutofit/>
          </a:bodyPr>
          <a:lstStyle/>
          <a:p>
            <a:pPr algn="l" rtl="0" eaLnBrk="1" hangingPunct="1">
              <a:lnSpc>
                <a:spcPct val="90000"/>
              </a:lnSpc>
              <a:spcBef>
                <a:spcPct val="0"/>
              </a:spcBef>
              <a:buFontTx/>
              <a:buNone/>
            </a:pPr>
            <a:r>
              <a:rPr lang="en-US" sz="1600" b="1" dirty="0" smtClean="0">
                <a:solidFill>
                  <a:srgbClr val="3D8963"/>
                </a:solidFill>
                <a:latin typeface="Calibri" pitchFamily="34" charset="0"/>
                <a:cs typeface="Calibri" pitchFamily="34" charset="0"/>
              </a:rPr>
              <a:t> </a:t>
            </a:r>
            <a:r>
              <a:rPr lang="en-US" sz="1600" b="1" dirty="0" smtClean="0">
                <a:latin typeface="Calibri" pitchFamily="34" charset="0"/>
                <a:cs typeface="Calibri" pitchFamily="34" charset="0"/>
              </a:rPr>
              <a:t>Rectangle </a:t>
            </a:r>
            <a:r>
              <a:rPr lang="en-US" sz="1600" b="1" dirty="0" err="1" smtClean="0">
                <a:latin typeface="Calibri" pitchFamily="34" charset="0"/>
                <a:cs typeface="Calibri" pitchFamily="34" charset="0"/>
              </a:rPr>
              <a:t>initRectangle</a:t>
            </a:r>
            <a:r>
              <a:rPr lang="en-US" sz="1600" b="1" dirty="0" smtClean="0">
                <a:latin typeface="Calibri" pitchFamily="34" charset="0"/>
                <a:cs typeface="Calibri" pitchFamily="34" charset="0"/>
              </a:rPr>
              <a:t>()</a:t>
            </a:r>
          </a:p>
          <a:p>
            <a:pPr algn="l" rtl="0" eaLnBrk="1" hangingPunct="1">
              <a:lnSpc>
                <a:spcPct val="90000"/>
              </a:lnSpc>
              <a:spcBef>
                <a:spcPct val="0"/>
              </a:spcBef>
              <a:buFontTx/>
              <a:buNone/>
            </a:pPr>
            <a:r>
              <a:rPr lang="en-US" sz="1600" b="1" dirty="0" smtClean="0">
                <a:latin typeface="Calibri" pitchFamily="34" charset="0"/>
                <a:cs typeface="Calibri" pitchFamily="34" charset="0"/>
              </a:rPr>
              <a:t> { </a:t>
            </a:r>
          </a:p>
          <a:p>
            <a:pPr algn="l" rtl="0" eaLnBrk="1" hangingPunct="1">
              <a:lnSpc>
                <a:spcPct val="90000"/>
              </a:lnSpc>
              <a:spcBef>
                <a:spcPct val="0"/>
              </a:spcBef>
              <a:buFontTx/>
              <a:buNone/>
            </a:pPr>
            <a:r>
              <a:rPr lang="en-US" sz="1600" b="1" dirty="0" smtClean="0">
                <a:latin typeface="Calibri" pitchFamily="34" charset="0"/>
                <a:cs typeface="Calibri" pitchFamily="34" charset="0"/>
              </a:rPr>
              <a:t>   Rectangle r;    </a:t>
            </a:r>
            <a:r>
              <a:rPr lang="en-US" sz="1600" b="1" dirty="0" smtClean="0">
                <a:solidFill>
                  <a:srgbClr val="00B050"/>
                </a:solidFill>
                <a:latin typeface="Calibri" pitchFamily="34" charset="0"/>
                <a:cs typeface="Calibri" pitchFamily="34" charset="0"/>
              </a:rPr>
              <a:t>// local variable</a:t>
            </a:r>
          </a:p>
          <a:p>
            <a:pPr algn="l" rtl="0" eaLnBrk="1" hangingPunct="1">
              <a:lnSpc>
                <a:spcPct val="90000"/>
              </a:lnSpc>
              <a:spcBef>
                <a:spcPct val="0"/>
              </a:spcBef>
              <a:buFontTx/>
              <a:buNone/>
            </a:pPr>
            <a:r>
              <a:rPr lang="en-US" sz="1600" b="1" dirty="0" smtClean="0">
                <a:latin typeface="Calibri" pitchFamily="34" charset="0"/>
                <a:cs typeface="Calibri" pitchFamily="34" charset="0"/>
              </a:rPr>
              <a:t>   float l, w;</a:t>
            </a:r>
          </a:p>
          <a:p>
            <a:pPr algn="l" rtl="0" eaLnBrk="1" hangingPunct="1">
              <a:lnSpc>
                <a:spcPct val="90000"/>
              </a:lnSpc>
              <a:spcBef>
                <a:spcPct val="0"/>
              </a:spcBef>
              <a:buFontTx/>
              <a:buNone/>
            </a:pPr>
            <a:r>
              <a:rPr lang="en-US" sz="1600" b="1" dirty="0" smtClean="0">
                <a:latin typeface="Calibri" pitchFamily="34" charset="0"/>
                <a:cs typeface="Calibri" pitchFamily="34" charset="0"/>
              </a:rPr>
              <a:t>   </a:t>
            </a:r>
            <a:r>
              <a:rPr lang="en-US" sz="1600" b="1" dirty="0" err="1" smtClean="0">
                <a:latin typeface="Calibri" pitchFamily="34" charset="0"/>
                <a:cs typeface="Calibri" pitchFamily="34" charset="0"/>
              </a:rPr>
              <a:t>cout</a:t>
            </a:r>
            <a:r>
              <a:rPr lang="en-US" sz="1600" b="1" dirty="0" smtClean="0">
                <a:latin typeface="Calibri" pitchFamily="34" charset="0"/>
                <a:cs typeface="Calibri" pitchFamily="34" charset="0"/>
              </a:rPr>
              <a:t> &lt;&lt; </a:t>
            </a:r>
            <a:r>
              <a:rPr lang="en-US" sz="1600" b="1" dirty="0" smtClean="0">
                <a:solidFill>
                  <a:srgbClr val="C00000"/>
                </a:solidFill>
                <a:latin typeface="Calibri" pitchFamily="34" charset="0"/>
                <a:cs typeface="Calibri" pitchFamily="34" charset="0"/>
              </a:rPr>
              <a:t>"Enter the length and the Width : "</a:t>
            </a:r>
            <a:r>
              <a:rPr lang="en-US" sz="1600" b="1" dirty="0" smtClean="0">
                <a:latin typeface="Calibri" pitchFamily="34" charset="0"/>
                <a:cs typeface="Calibri" pitchFamily="34" charset="0"/>
              </a:rPr>
              <a:t>;</a:t>
            </a:r>
          </a:p>
          <a:p>
            <a:pPr algn="l" rtl="0">
              <a:lnSpc>
                <a:spcPct val="90000"/>
              </a:lnSpc>
              <a:spcBef>
                <a:spcPct val="0"/>
              </a:spcBef>
              <a:buNone/>
            </a:pPr>
            <a:r>
              <a:rPr lang="en-US" sz="1600" b="1" dirty="0" smtClean="0">
                <a:latin typeface="Calibri" pitchFamily="34" charset="0"/>
                <a:cs typeface="Calibri" pitchFamily="34" charset="0"/>
              </a:rPr>
              <a:t>   </a:t>
            </a:r>
            <a:r>
              <a:rPr lang="en-US" sz="1600" b="1" dirty="0" err="1" smtClean="0">
                <a:latin typeface="Calibri" pitchFamily="34" charset="0"/>
                <a:cs typeface="Calibri" pitchFamily="34" charset="0"/>
              </a:rPr>
              <a:t>cin</a:t>
            </a:r>
            <a:r>
              <a:rPr lang="en-US" sz="1600" b="1" dirty="0" smtClean="0">
                <a:latin typeface="Calibri" pitchFamily="34" charset="0"/>
                <a:cs typeface="Calibri" pitchFamily="34" charset="0"/>
              </a:rPr>
              <a:t> &gt;&gt; l&gt;&gt; w;</a:t>
            </a:r>
          </a:p>
          <a:p>
            <a:pPr algn="l" rtl="0">
              <a:lnSpc>
                <a:spcPct val="90000"/>
              </a:lnSpc>
              <a:spcBef>
                <a:spcPct val="0"/>
              </a:spcBef>
              <a:buNone/>
            </a:pPr>
            <a:r>
              <a:rPr lang="en-US" sz="1600" b="1" dirty="0" smtClean="0">
                <a:latin typeface="Calibri" pitchFamily="34" charset="0"/>
                <a:cs typeface="Calibri" pitchFamily="34" charset="0"/>
              </a:rPr>
              <a:t>   </a:t>
            </a:r>
            <a:r>
              <a:rPr lang="en-US" sz="1600" b="1" dirty="0" err="1" smtClean="0">
                <a:latin typeface="Calibri" pitchFamily="34" charset="0"/>
                <a:cs typeface="Calibri" pitchFamily="34" charset="0"/>
              </a:rPr>
              <a:t>r.setLength</a:t>
            </a:r>
            <a:r>
              <a:rPr lang="en-US" sz="1600" b="1" dirty="0" smtClean="0">
                <a:latin typeface="Calibri" pitchFamily="34" charset="0"/>
                <a:cs typeface="Calibri" pitchFamily="34" charset="0"/>
              </a:rPr>
              <a:t>(l);</a:t>
            </a:r>
          </a:p>
          <a:p>
            <a:pPr algn="l" rtl="0">
              <a:lnSpc>
                <a:spcPct val="90000"/>
              </a:lnSpc>
              <a:spcBef>
                <a:spcPct val="0"/>
              </a:spcBef>
              <a:buNone/>
            </a:pPr>
            <a:r>
              <a:rPr lang="en-US" sz="1600" b="1" dirty="0" smtClean="0">
                <a:latin typeface="Calibri" pitchFamily="34" charset="0"/>
                <a:cs typeface="Calibri" pitchFamily="34" charset="0"/>
              </a:rPr>
              <a:t>	</a:t>
            </a:r>
            <a:r>
              <a:rPr lang="en-US" sz="1600" b="1" dirty="0" err="1" smtClean="0">
                <a:latin typeface="Calibri" pitchFamily="34" charset="0"/>
                <a:cs typeface="Calibri" pitchFamily="34" charset="0"/>
              </a:rPr>
              <a:t>r.setWidth</a:t>
            </a:r>
            <a:r>
              <a:rPr lang="en-US" sz="1600" b="1" dirty="0" smtClean="0">
                <a:latin typeface="Calibri" pitchFamily="34" charset="0"/>
                <a:cs typeface="Calibri" pitchFamily="34" charset="0"/>
              </a:rPr>
              <a:t>(w);</a:t>
            </a:r>
          </a:p>
          <a:p>
            <a:pPr algn="l" rtl="0" eaLnBrk="1" hangingPunct="1">
              <a:lnSpc>
                <a:spcPct val="90000"/>
              </a:lnSpc>
              <a:spcBef>
                <a:spcPct val="0"/>
              </a:spcBef>
              <a:buFontTx/>
              <a:buNone/>
            </a:pPr>
            <a:r>
              <a:rPr lang="en-US" sz="1600" b="1" dirty="0" smtClean="0">
                <a:latin typeface="Calibri" pitchFamily="34" charset="0"/>
                <a:cs typeface="Calibri" pitchFamily="34" charset="0"/>
              </a:rPr>
              <a:t>   return r;</a:t>
            </a:r>
          </a:p>
          <a:p>
            <a:pPr algn="l" rtl="0" eaLnBrk="1" hangingPunct="1">
              <a:lnSpc>
                <a:spcPct val="90000"/>
              </a:lnSpc>
              <a:spcBef>
                <a:spcPct val="0"/>
              </a:spcBef>
              <a:buFontTx/>
              <a:buNone/>
            </a:pPr>
            <a:r>
              <a:rPr lang="en-US" sz="1600" b="1" dirty="0" smtClean="0">
                <a:latin typeface="Calibri" pitchFamily="34" charset="0"/>
                <a:cs typeface="Calibri" pitchFamily="34" charset="0"/>
              </a:rPr>
              <a:t> }</a:t>
            </a:r>
          </a:p>
          <a:p>
            <a:pPr algn="l" rtl="0" eaLnBrk="1" hangingPunct="1">
              <a:lnSpc>
                <a:spcPct val="90000"/>
              </a:lnSpc>
              <a:spcBef>
                <a:spcPct val="0"/>
              </a:spcBef>
              <a:buFontTx/>
              <a:buNone/>
            </a:pPr>
            <a:endParaRPr lang="en-US" sz="1600" b="1" dirty="0" smtClean="0">
              <a:latin typeface="Calibri" pitchFamily="34" charset="0"/>
              <a:cs typeface="Calibri" pitchFamily="34" charset="0"/>
            </a:endParaRPr>
          </a:p>
          <a:p>
            <a:pPr algn="l" rtl="0">
              <a:lnSpc>
                <a:spcPct val="80000"/>
              </a:lnSpc>
              <a:spcBef>
                <a:spcPct val="40000"/>
              </a:spcBef>
              <a:buNone/>
            </a:pPr>
            <a:r>
              <a:rPr lang="en-US" sz="1600" b="1" dirty="0" smtClean="0">
                <a:latin typeface="Calibri" pitchFamily="34" charset="0"/>
                <a:cs typeface="Calibri" pitchFamily="34" charset="0"/>
              </a:rPr>
              <a:t>void </a:t>
            </a:r>
            <a:r>
              <a:rPr lang="en-US" sz="1600" b="1" dirty="0" err="1" smtClean="0">
                <a:latin typeface="Calibri" pitchFamily="34" charset="0"/>
                <a:cs typeface="Calibri" pitchFamily="34" charset="0"/>
              </a:rPr>
              <a:t>showData</a:t>
            </a:r>
            <a:r>
              <a:rPr lang="en-US" sz="1600" b="1" dirty="0" smtClean="0">
                <a:latin typeface="Calibri" pitchFamily="34" charset="0"/>
                <a:cs typeface="Calibri" pitchFamily="34" charset="0"/>
              </a:rPr>
              <a:t>(const Rectangle &amp;r)</a:t>
            </a:r>
          </a:p>
          <a:p>
            <a:pPr algn="l" rtl="0">
              <a:lnSpc>
                <a:spcPct val="80000"/>
              </a:lnSpc>
              <a:spcBef>
                <a:spcPct val="0"/>
              </a:spcBef>
              <a:buNone/>
            </a:pPr>
            <a:r>
              <a:rPr lang="en-US" sz="1600" b="1" dirty="0" smtClean="0">
                <a:latin typeface="Calibri" pitchFamily="34" charset="0"/>
                <a:cs typeface="Calibri" pitchFamily="34" charset="0"/>
              </a:rPr>
              <a:t>	{	 </a:t>
            </a:r>
            <a:r>
              <a:rPr lang="en-US" sz="1600" b="1" dirty="0" err="1" smtClean="0">
                <a:latin typeface="Calibri" pitchFamily="34" charset="0"/>
                <a:cs typeface="Calibri" pitchFamily="34" charset="0"/>
              </a:rPr>
              <a:t>cout</a:t>
            </a:r>
            <a:r>
              <a:rPr lang="en-US" sz="1600" b="1" dirty="0" smtClean="0">
                <a:latin typeface="Calibri" pitchFamily="34" charset="0"/>
                <a:cs typeface="Calibri" pitchFamily="34" charset="0"/>
              </a:rPr>
              <a:t>&lt;&lt;" Length:"&lt;&lt;</a:t>
            </a:r>
            <a:r>
              <a:rPr lang="en-US" sz="1600" b="1" dirty="0" err="1" smtClean="0">
                <a:latin typeface="Calibri" pitchFamily="34" charset="0"/>
                <a:cs typeface="Calibri" pitchFamily="34" charset="0"/>
              </a:rPr>
              <a:t>r.getLength</a:t>
            </a:r>
            <a:r>
              <a:rPr lang="en-US" sz="1600" b="1" dirty="0" smtClean="0">
                <a:latin typeface="Calibri" pitchFamily="34" charset="0"/>
                <a:cs typeface="Calibri" pitchFamily="34" charset="0"/>
              </a:rPr>
              <a:t>()&lt;&lt;"width:"&lt;&lt;</a:t>
            </a:r>
            <a:r>
              <a:rPr lang="en-US" sz="1600" b="1" dirty="0" err="1" smtClean="0">
                <a:latin typeface="Calibri" pitchFamily="34" charset="0"/>
                <a:cs typeface="Calibri" pitchFamily="34" charset="0"/>
              </a:rPr>
              <a:t>r.getWidth</a:t>
            </a:r>
            <a:r>
              <a:rPr lang="en-US" sz="1600" b="1" dirty="0" smtClean="0">
                <a:latin typeface="Calibri" pitchFamily="34" charset="0"/>
                <a:cs typeface="Calibri" pitchFamily="34" charset="0"/>
              </a:rPr>
              <a:t>();	}</a:t>
            </a:r>
          </a:p>
          <a:p>
            <a:pPr algn="l" rtl="0" eaLnBrk="1" hangingPunct="1">
              <a:lnSpc>
                <a:spcPct val="90000"/>
              </a:lnSpc>
              <a:spcBef>
                <a:spcPct val="0"/>
              </a:spcBef>
              <a:buFontTx/>
              <a:buNone/>
            </a:pPr>
            <a:endParaRPr lang="en-US" sz="1600" b="1" dirty="0" smtClean="0">
              <a:latin typeface="Calibri" pitchFamily="34" charset="0"/>
              <a:cs typeface="Calibri" pitchFamily="34" charset="0"/>
            </a:endParaRPr>
          </a:p>
          <a:p>
            <a:pPr algn="l" rtl="0" eaLnBrk="1" hangingPunct="1">
              <a:lnSpc>
                <a:spcPct val="90000"/>
              </a:lnSpc>
              <a:spcBef>
                <a:spcPct val="0"/>
              </a:spcBef>
              <a:buFontTx/>
              <a:buNone/>
            </a:pPr>
            <a:endParaRPr lang="en-US" sz="1600" b="1" dirty="0" smtClean="0">
              <a:latin typeface="Calibri" pitchFamily="34" charset="0"/>
              <a:cs typeface="Calibri" pitchFamily="34" charset="0"/>
            </a:endParaRPr>
          </a:p>
          <a:p>
            <a:pPr algn="l" rtl="0" eaLnBrk="1" hangingPunct="1">
              <a:lnSpc>
                <a:spcPct val="90000"/>
              </a:lnSpc>
              <a:spcBef>
                <a:spcPct val="0"/>
              </a:spcBef>
              <a:buFontTx/>
              <a:buNone/>
            </a:pPr>
            <a:r>
              <a:rPr lang="en-US" sz="1600" b="1" dirty="0" smtClean="0">
                <a:latin typeface="Calibri" pitchFamily="34" charset="0"/>
                <a:cs typeface="Calibri" pitchFamily="34" charset="0"/>
              </a:rPr>
              <a:t>void main()</a:t>
            </a:r>
          </a:p>
          <a:p>
            <a:pPr algn="l" rtl="0" eaLnBrk="1" hangingPunct="1">
              <a:lnSpc>
                <a:spcPct val="90000"/>
              </a:lnSpc>
              <a:spcBef>
                <a:spcPct val="0"/>
              </a:spcBef>
              <a:buFontTx/>
              <a:buNone/>
            </a:pPr>
            <a:r>
              <a:rPr lang="en-US" sz="1600" b="1" dirty="0" smtClean="0">
                <a:latin typeface="Calibri" pitchFamily="34" charset="0"/>
                <a:cs typeface="Calibri" pitchFamily="34" charset="0"/>
              </a:rPr>
              <a:t>{</a:t>
            </a:r>
          </a:p>
          <a:p>
            <a:pPr algn="l" rtl="0">
              <a:lnSpc>
                <a:spcPct val="90000"/>
              </a:lnSpc>
              <a:spcBef>
                <a:spcPct val="0"/>
              </a:spcBef>
              <a:buNone/>
            </a:pPr>
            <a:r>
              <a:rPr lang="en-US" sz="1600" b="1" dirty="0" smtClean="0">
                <a:latin typeface="Calibri" pitchFamily="34" charset="0"/>
                <a:cs typeface="Calibri" pitchFamily="34" charset="0"/>
              </a:rPr>
              <a:t>Rectangle r1= </a:t>
            </a:r>
            <a:r>
              <a:rPr lang="en-US" sz="1600" b="1" dirty="0" err="1" smtClean="0">
                <a:latin typeface="Calibri" pitchFamily="34" charset="0"/>
                <a:cs typeface="Calibri" pitchFamily="34" charset="0"/>
              </a:rPr>
              <a:t>initRectangle</a:t>
            </a:r>
            <a:r>
              <a:rPr lang="en-US" sz="1600" b="1" dirty="0" smtClean="0">
                <a:latin typeface="Calibri" pitchFamily="34" charset="0"/>
                <a:cs typeface="Calibri" pitchFamily="34" charset="0"/>
              </a:rPr>
              <a:t>();</a:t>
            </a:r>
          </a:p>
          <a:p>
            <a:pPr algn="l" rtl="0">
              <a:lnSpc>
                <a:spcPct val="90000"/>
              </a:lnSpc>
              <a:spcBef>
                <a:spcPct val="0"/>
              </a:spcBef>
              <a:buNone/>
            </a:pPr>
            <a:r>
              <a:rPr lang="en-US" sz="1600" b="1" dirty="0" err="1" smtClean="0">
                <a:latin typeface="Calibri" pitchFamily="34" charset="0"/>
                <a:cs typeface="Calibri" pitchFamily="34" charset="0"/>
              </a:rPr>
              <a:t>showData</a:t>
            </a:r>
            <a:r>
              <a:rPr lang="en-US" sz="1600" b="1" dirty="0" smtClean="0">
                <a:latin typeface="Calibri" pitchFamily="34" charset="0"/>
                <a:cs typeface="Calibri" pitchFamily="34" charset="0"/>
              </a:rPr>
              <a:t>(r1);</a:t>
            </a:r>
          </a:p>
          <a:p>
            <a:pPr algn="l" rtl="0">
              <a:lnSpc>
                <a:spcPct val="90000"/>
              </a:lnSpc>
              <a:spcBef>
                <a:spcPct val="0"/>
              </a:spcBef>
              <a:buNone/>
            </a:pPr>
            <a:r>
              <a:rPr lang="en-US" sz="1600" b="1" dirty="0" err="1" smtClean="0">
                <a:latin typeface="Calibri" pitchFamily="34" charset="0"/>
                <a:cs typeface="Calibri" pitchFamily="34" charset="0"/>
              </a:rPr>
              <a:t>cout</a:t>
            </a:r>
            <a:r>
              <a:rPr lang="en-US" sz="1600" b="1" dirty="0" smtClean="0">
                <a:latin typeface="Calibri" pitchFamily="34" charset="0"/>
                <a:cs typeface="Calibri" pitchFamily="34" charset="0"/>
              </a:rPr>
              <a:t>&lt;&lt;</a:t>
            </a:r>
            <a:r>
              <a:rPr lang="en-US" sz="1600" b="1" dirty="0" smtClean="0">
                <a:solidFill>
                  <a:srgbClr val="C00000"/>
                </a:solidFill>
                <a:latin typeface="Calibri" pitchFamily="34" charset="0"/>
                <a:cs typeface="Calibri" pitchFamily="34" charset="0"/>
              </a:rPr>
              <a:t> " The area= " </a:t>
            </a:r>
            <a:r>
              <a:rPr lang="en-US" sz="1600" b="1" dirty="0" smtClean="0">
                <a:latin typeface="Calibri" pitchFamily="34" charset="0"/>
                <a:cs typeface="Calibri" pitchFamily="34" charset="0"/>
              </a:rPr>
              <a:t>&lt;&lt; r1.calcArea()&lt;&lt;</a:t>
            </a:r>
            <a:r>
              <a:rPr lang="en-US" sz="1600" b="1" dirty="0" err="1" smtClean="0">
                <a:latin typeface="Calibri" pitchFamily="34" charset="0"/>
                <a:cs typeface="Calibri" pitchFamily="34" charset="0"/>
              </a:rPr>
              <a:t>endl</a:t>
            </a:r>
            <a:r>
              <a:rPr lang="en-US" sz="1600" b="1" dirty="0" smtClean="0">
                <a:latin typeface="Calibri" pitchFamily="34" charset="0"/>
                <a:cs typeface="Calibri" pitchFamily="34" charset="0"/>
              </a:rPr>
              <a:t>;</a:t>
            </a:r>
          </a:p>
          <a:p>
            <a:pPr algn="l" rtl="0" eaLnBrk="1" hangingPunct="1">
              <a:lnSpc>
                <a:spcPct val="90000"/>
              </a:lnSpc>
              <a:spcBef>
                <a:spcPct val="0"/>
              </a:spcBef>
              <a:buFontTx/>
              <a:buNone/>
            </a:pPr>
            <a:r>
              <a:rPr lang="en-US" sz="1600" b="1" dirty="0" smtClean="0">
                <a:latin typeface="Calibri" pitchFamily="34" charset="0"/>
                <a:cs typeface="Calibri" pitchFamily="34" charset="0"/>
              </a:rPr>
              <a:t>}</a:t>
            </a:r>
          </a:p>
        </p:txBody>
      </p:sp>
      <p:sp>
        <p:nvSpPr>
          <p:cNvPr id="20" name="Slide Number Placeholder 19"/>
          <p:cNvSpPr>
            <a:spLocks noGrp="1"/>
          </p:cNvSpPr>
          <p:nvPr>
            <p:ph type="sldNum" sz="quarter" idx="10"/>
          </p:nvPr>
        </p:nvSpPr>
        <p:spPr>
          <a:xfrm>
            <a:off x="7010400" y="6492875"/>
            <a:ext cx="2133600" cy="365125"/>
          </a:xfrm>
          <a:prstGeom prst="rect">
            <a:avLst/>
          </a:prstGeom>
        </p:spPr>
        <p:txBody>
          <a:bodyPr/>
          <a:lstStyle/>
          <a:p>
            <a:fld id="{3948E0C1-5BF1-47B9-BDAA-330A90D18A55}" type="slidenum">
              <a:rPr lang="ar-SA" smtClean="0"/>
              <a:pPr/>
              <a:t>47</a:t>
            </a:fld>
            <a:endParaRPr lang="ar-SA" dirty="0"/>
          </a:p>
        </p:txBody>
      </p:sp>
      <p:sp>
        <p:nvSpPr>
          <p:cNvPr id="4" name="Rectangle 3"/>
          <p:cNvSpPr/>
          <p:nvPr/>
        </p:nvSpPr>
        <p:spPr>
          <a:xfrm>
            <a:off x="5364088" y="3140968"/>
            <a:ext cx="3312368" cy="504056"/>
          </a:xfrm>
          <a:prstGeom prst="rect">
            <a:avLst/>
          </a:prstGeom>
          <a:ln/>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smtClean="0">
                <a:solidFill>
                  <a:schemeClr val="tx1"/>
                </a:solidFill>
              </a:rPr>
              <a:t>Passing an object by reference</a:t>
            </a:r>
            <a:endParaRPr lang="en-US" dirty="0">
              <a:solidFill>
                <a:schemeClr val="tx1"/>
              </a:solidFill>
            </a:endParaRPr>
          </a:p>
        </p:txBody>
      </p:sp>
      <p:sp>
        <p:nvSpPr>
          <p:cNvPr id="5" name="Rectangle 4"/>
          <p:cNvSpPr/>
          <p:nvPr/>
        </p:nvSpPr>
        <p:spPr>
          <a:xfrm>
            <a:off x="5508104" y="1556792"/>
            <a:ext cx="3312368" cy="504056"/>
          </a:xfrm>
          <a:prstGeom prst="rect">
            <a:avLst/>
          </a:prstGeom>
          <a:ln/>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smtClean="0">
                <a:solidFill>
                  <a:schemeClr val="tx1"/>
                </a:solidFill>
              </a:rPr>
              <a:t>Returning an object</a:t>
            </a:r>
            <a:endParaRPr lang="en-US" dirty="0">
              <a:solidFill>
                <a:schemeClr val="tx1"/>
              </a:solidFill>
            </a:endParaRPr>
          </a:p>
        </p:txBody>
      </p:sp>
      <p:cxnSp>
        <p:nvCxnSpPr>
          <p:cNvPr id="11" name="Elbow Connector 10"/>
          <p:cNvCxnSpPr>
            <a:stCxn id="4" idx="1"/>
          </p:cNvCxnSpPr>
          <p:nvPr/>
        </p:nvCxnSpPr>
        <p:spPr>
          <a:xfrm rot="10800000" flipV="1">
            <a:off x="3635896" y="3392996"/>
            <a:ext cx="1728192" cy="684076"/>
          </a:xfrm>
          <a:prstGeom prst="bentConnector3">
            <a:avLst>
              <a:gd name="adj1" fmla="val 50000"/>
            </a:avLst>
          </a:prstGeom>
          <a:ln>
            <a:tailEnd type="arrow"/>
          </a:ln>
        </p:spPr>
        <p:style>
          <a:lnRef idx="3">
            <a:schemeClr val="dk1"/>
          </a:lnRef>
          <a:fillRef idx="0">
            <a:schemeClr val="dk1"/>
          </a:fillRef>
          <a:effectRef idx="2">
            <a:schemeClr val="dk1"/>
          </a:effectRef>
          <a:fontRef idx="minor">
            <a:schemeClr val="tx1"/>
          </a:fontRef>
        </p:style>
      </p:cxnSp>
      <p:cxnSp>
        <p:nvCxnSpPr>
          <p:cNvPr id="19" name="Elbow Connector 18"/>
          <p:cNvCxnSpPr>
            <a:stCxn id="5" idx="1"/>
          </p:cNvCxnSpPr>
          <p:nvPr/>
        </p:nvCxnSpPr>
        <p:spPr>
          <a:xfrm rot="10800000">
            <a:off x="3563888" y="1700808"/>
            <a:ext cx="1944216" cy="108012"/>
          </a:xfrm>
          <a:prstGeom prst="bentConnector3">
            <a:avLst>
              <a:gd name="adj1" fmla="val 50000"/>
            </a:avLst>
          </a:prstGeom>
          <a:ln>
            <a:tailEnd type="arrow"/>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3421379845"/>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0"/>
            <a:ext cx="8229600" cy="1066800"/>
          </a:xfrm>
        </p:spPr>
        <p:txBody>
          <a:bodyPr>
            <a:normAutofit/>
          </a:bodyPr>
          <a:lstStyle/>
          <a:p>
            <a:pPr algn="ctr"/>
            <a:r>
              <a:rPr lang="en-GB" sz="3600" dirty="0">
                <a:effectLst>
                  <a:outerShdw blurRad="38100" dist="38100" dir="2700000" algn="tl">
                    <a:srgbClr val="C0C0C0"/>
                  </a:outerShdw>
                </a:effectLst>
                <a:latin typeface="Arial" charset="0"/>
                <a:ea typeface="宋体" charset="-122"/>
                <a:cs typeface="+mn-cs"/>
              </a:rPr>
              <a:t>Example </a:t>
            </a:r>
          </a:p>
        </p:txBody>
      </p:sp>
      <p:sp>
        <p:nvSpPr>
          <p:cNvPr id="44035" name="Slide Number Placeholder 2"/>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1pPr>
            <a:lvl2pPr marL="742950" indent="-28575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2pPr>
            <a:lvl3pPr marL="1143000" indent="-2286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3pPr>
            <a:lvl4pPr marL="1600200" indent="-2286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4pPr>
            <a:lvl5pPr marL="2057400" indent="-2286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5pPr>
            <a:lvl6pPr marL="2514600" indent="-228600" defTabSz="457200" eaLnBrk="0" fontAlgn="base" hangingPunct="0">
              <a:spcBef>
                <a:spcPct val="0"/>
              </a:spcBef>
              <a:spcAft>
                <a:spcPct val="0"/>
              </a:spcAft>
              <a:buClr>
                <a:srgbClr val="000000"/>
              </a:buClr>
              <a:buSzPct val="100000"/>
              <a:buFont typeface="Arial"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6pPr>
            <a:lvl7pPr marL="2971800" indent="-228600" defTabSz="457200" eaLnBrk="0" fontAlgn="base" hangingPunct="0">
              <a:spcBef>
                <a:spcPct val="0"/>
              </a:spcBef>
              <a:spcAft>
                <a:spcPct val="0"/>
              </a:spcAft>
              <a:buClr>
                <a:srgbClr val="000000"/>
              </a:buClr>
              <a:buSzPct val="100000"/>
              <a:buFont typeface="Arial"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7pPr>
            <a:lvl8pPr marL="3429000" indent="-228600" defTabSz="457200" eaLnBrk="0" fontAlgn="base" hangingPunct="0">
              <a:spcBef>
                <a:spcPct val="0"/>
              </a:spcBef>
              <a:spcAft>
                <a:spcPct val="0"/>
              </a:spcAft>
              <a:buClr>
                <a:srgbClr val="000000"/>
              </a:buClr>
              <a:buSzPct val="100000"/>
              <a:buFont typeface="Arial"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8pPr>
            <a:lvl9pPr marL="3886200" indent="-228600" defTabSz="457200" eaLnBrk="0" fontAlgn="base" hangingPunct="0">
              <a:spcBef>
                <a:spcPct val="0"/>
              </a:spcBef>
              <a:spcAft>
                <a:spcPct val="0"/>
              </a:spcAft>
              <a:buClr>
                <a:srgbClr val="000000"/>
              </a:buClr>
              <a:buSzPct val="100000"/>
              <a:buFont typeface="Arial"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9pPr>
          </a:lstStyle>
          <a:p>
            <a:pPr eaLnBrk="1" hangingPunct="1">
              <a:buFont typeface="Arial" pitchFamily="34" charset="0"/>
              <a:buNone/>
            </a:pPr>
            <a:fld id="{6F28F729-C9BD-42F7-910B-BC9A7D248C88}" type="slidenum">
              <a:rPr lang="en-GB" smtClean="0">
                <a:solidFill>
                  <a:srgbClr val="000000"/>
                </a:solidFill>
              </a:rPr>
              <a:pPr eaLnBrk="1" hangingPunct="1">
                <a:buFont typeface="Arial" pitchFamily="34" charset="0"/>
                <a:buNone/>
              </a:pPr>
              <a:t>48</a:t>
            </a:fld>
            <a:endParaRPr lang="en-GB" smtClean="0">
              <a:solidFill>
                <a:srgbClr val="000000"/>
              </a:solidFill>
            </a:endParaRPr>
          </a:p>
        </p:txBody>
      </p:sp>
      <p:sp>
        <p:nvSpPr>
          <p:cNvPr id="9" name="Content Placeholder 8"/>
          <p:cNvSpPr>
            <a:spLocks noGrp="1"/>
          </p:cNvSpPr>
          <p:nvPr>
            <p:ph sz="half" idx="1"/>
          </p:nvPr>
        </p:nvSpPr>
        <p:spPr>
          <a:xfrm>
            <a:off x="179512" y="836712"/>
            <a:ext cx="8784976" cy="5760640"/>
          </a:xfrm>
        </p:spPr>
        <p:txBody>
          <a:bodyPr>
            <a:normAutofit fontScale="85000" lnSpcReduction="20000"/>
          </a:bodyPr>
          <a:lstStyle/>
          <a:p>
            <a:pPr algn="l" rtl="0">
              <a:buNone/>
            </a:pPr>
            <a:r>
              <a:rPr lang="en-GB" dirty="0" smtClean="0">
                <a:solidFill>
                  <a:srgbClr val="0000FF"/>
                </a:solidFill>
                <a:latin typeface="Courier New"/>
              </a:rPr>
              <a:t>#include </a:t>
            </a:r>
            <a:r>
              <a:rPr lang="en-GB" dirty="0" smtClean="0">
                <a:solidFill>
                  <a:srgbClr val="A31515"/>
                </a:solidFill>
                <a:latin typeface="Courier New"/>
              </a:rPr>
              <a:t>&lt;</a:t>
            </a:r>
            <a:r>
              <a:rPr lang="en-GB" dirty="0" err="1" smtClean="0">
                <a:solidFill>
                  <a:srgbClr val="A31515"/>
                </a:solidFill>
                <a:latin typeface="Courier New"/>
              </a:rPr>
              <a:t>iostream</a:t>
            </a:r>
            <a:r>
              <a:rPr lang="en-GB" dirty="0" smtClean="0">
                <a:solidFill>
                  <a:srgbClr val="A31515"/>
                </a:solidFill>
                <a:latin typeface="Courier New"/>
              </a:rPr>
              <a:t>&gt;</a:t>
            </a:r>
          </a:p>
          <a:p>
            <a:pPr algn="l" rtl="0">
              <a:buNone/>
            </a:pPr>
            <a:r>
              <a:rPr lang="en-GB" dirty="0" smtClean="0">
                <a:solidFill>
                  <a:srgbClr val="0000FF"/>
                </a:solidFill>
                <a:latin typeface="Courier New"/>
              </a:rPr>
              <a:t>using namespace std;</a:t>
            </a:r>
          </a:p>
          <a:p>
            <a:pPr algn="l" rtl="0">
              <a:buNone/>
            </a:pPr>
            <a:r>
              <a:rPr lang="en-GB" dirty="0" smtClean="0">
                <a:solidFill>
                  <a:srgbClr val="0000FF"/>
                </a:solidFill>
                <a:latin typeface="Courier New"/>
              </a:rPr>
              <a:t>class Circle {</a:t>
            </a:r>
          </a:p>
          <a:p>
            <a:pPr algn="l" rtl="0">
              <a:buNone/>
            </a:pPr>
            <a:r>
              <a:rPr lang="en-GB" dirty="0" smtClean="0">
                <a:solidFill>
                  <a:srgbClr val="0000FF"/>
                </a:solidFill>
                <a:latin typeface="Courier New"/>
              </a:rPr>
              <a:t>private:</a:t>
            </a:r>
          </a:p>
          <a:p>
            <a:pPr algn="l" rtl="0">
              <a:buNone/>
            </a:pPr>
            <a:r>
              <a:rPr lang="en-GB" dirty="0" smtClean="0">
                <a:solidFill>
                  <a:srgbClr val="0000FF"/>
                </a:solidFill>
                <a:latin typeface="Courier New"/>
              </a:rPr>
              <a:t>float radius;</a:t>
            </a:r>
          </a:p>
          <a:p>
            <a:pPr algn="l" rtl="0">
              <a:buNone/>
            </a:pPr>
            <a:r>
              <a:rPr lang="en-GB" dirty="0" smtClean="0">
                <a:solidFill>
                  <a:srgbClr val="0000FF"/>
                </a:solidFill>
                <a:latin typeface="Courier New"/>
              </a:rPr>
              <a:t>public:  </a:t>
            </a:r>
            <a:r>
              <a:rPr lang="en-GB" dirty="0" smtClean="0">
                <a:solidFill>
                  <a:srgbClr val="008000"/>
                </a:solidFill>
                <a:latin typeface="Courier New"/>
              </a:rPr>
              <a:t>//prototype only !</a:t>
            </a:r>
          </a:p>
          <a:p>
            <a:pPr algn="l" rtl="0">
              <a:buNone/>
            </a:pPr>
            <a:r>
              <a:rPr lang="en-GB" dirty="0" smtClean="0">
                <a:solidFill>
                  <a:srgbClr val="008000"/>
                </a:solidFill>
                <a:latin typeface="Courier New"/>
              </a:rPr>
              <a:t>// constructors</a:t>
            </a:r>
          </a:p>
          <a:p>
            <a:pPr algn="l" rtl="0">
              <a:buNone/>
            </a:pPr>
            <a:r>
              <a:rPr lang="en-GB" dirty="0" smtClean="0">
                <a:solidFill>
                  <a:srgbClr val="008000"/>
                </a:solidFill>
                <a:latin typeface="Courier New"/>
              </a:rPr>
              <a:t>Circle(){radius=0;}</a:t>
            </a:r>
          </a:p>
          <a:p>
            <a:pPr algn="l" rtl="0">
              <a:buNone/>
            </a:pPr>
            <a:r>
              <a:rPr lang="en-GB" dirty="0" smtClean="0">
                <a:solidFill>
                  <a:srgbClr val="008000"/>
                </a:solidFill>
                <a:latin typeface="Courier New"/>
              </a:rPr>
              <a:t>Circle(</a:t>
            </a:r>
            <a:r>
              <a:rPr lang="en-GB" dirty="0" smtClean="0">
                <a:solidFill>
                  <a:srgbClr val="0000FF"/>
                </a:solidFill>
                <a:latin typeface="Courier New"/>
              </a:rPr>
              <a:t>float r){ </a:t>
            </a:r>
            <a:r>
              <a:rPr lang="en-GB" dirty="0" err="1" smtClean="0">
                <a:solidFill>
                  <a:srgbClr val="0000FF"/>
                </a:solidFill>
                <a:latin typeface="Courier New"/>
              </a:rPr>
              <a:t>setRadius</a:t>
            </a:r>
            <a:r>
              <a:rPr lang="en-GB" dirty="0" smtClean="0">
                <a:solidFill>
                  <a:srgbClr val="0000FF"/>
                </a:solidFill>
                <a:latin typeface="Courier New"/>
              </a:rPr>
              <a:t>(r); }</a:t>
            </a:r>
          </a:p>
          <a:p>
            <a:pPr algn="l" rtl="0">
              <a:buNone/>
            </a:pPr>
            <a:r>
              <a:rPr lang="en-GB" dirty="0" smtClean="0">
                <a:solidFill>
                  <a:srgbClr val="008000"/>
                </a:solidFill>
                <a:latin typeface="Courier New"/>
              </a:rPr>
              <a:t>// destructor</a:t>
            </a:r>
          </a:p>
          <a:p>
            <a:pPr algn="l" rtl="0">
              <a:buNone/>
            </a:pPr>
            <a:r>
              <a:rPr lang="en-GB" dirty="0" smtClean="0">
                <a:solidFill>
                  <a:srgbClr val="008000"/>
                </a:solidFill>
                <a:latin typeface="Courier New"/>
              </a:rPr>
              <a:t>~Circle(){</a:t>
            </a:r>
            <a:r>
              <a:rPr lang="en-GB" dirty="0" err="1" smtClean="0">
                <a:solidFill>
                  <a:srgbClr val="008000"/>
                </a:solidFill>
                <a:latin typeface="Courier New"/>
              </a:rPr>
              <a:t>cout</a:t>
            </a:r>
            <a:r>
              <a:rPr lang="en-GB" dirty="0" smtClean="0">
                <a:solidFill>
                  <a:srgbClr val="008000"/>
                </a:solidFill>
                <a:latin typeface="Courier New"/>
              </a:rPr>
              <a:t>&lt;&lt;</a:t>
            </a:r>
            <a:r>
              <a:rPr lang="en-GB" dirty="0" smtClean="0">
                <a:solidFill>
                  <a:srgbClr val="A31515"/>
                </a:solidFill>
                <a:latin typeface="Courier New"/>
              </a:rPr>
              <a:t>" ending object...\n"; }</a:t>
            </a:r>
          </a:p>
          <a:p>
            <a:pPr algn="l" rtl="0">
              <a:buNone/>
            </a:pPr>
            <a:endParaRPr lang="en-GB" dirty="0" smtClean="0">
              <a:solidFill>
                <a:srgbClr val="A31515"/>
              </a:solidFill>
              <a:latin typeface="Courier New"/>
            </a:endParaRPr>
          </a:p>
          <a:p>
            <a:pPr algn="l" rtl="0">
              <a:buNone/>
            </a:pPr>
            <a:r>
              <a:rPr lang="en-GB" dirty="0" smtClean="0">
                <a:solidFill>
                  <a:srgbClr val="0000FF"/>
                </a:solidFill>
                <a:latin typeface="Courier New"/>
              </a:rPr>
              <a:t>void </a:t>
            </a:r>
            <a:r>
              <a:rPr lang="en-GB" dirty="0" err="1" smtClean="0">
                <a:solidFill>
                  <a:srgbClr val="0000FF"/>
                </a:solidFill>
                <a:latin typeface="Courier New"/>
              </a:rPr>
              <a:t>setRadius</a:t>
            </a:r>
            <a:r>
              <a:rPr lang="en-GB" dirty="0" smtClean="0">
                <a:solidFill>
                  <a:srgbClr val="0000FF"/>
                </a:solidFill>
                <a:latin typeface="Courier New"/>
              </a:rPr>
              <a:t>(float r){</a:t>
            </a:r>
          </a:p>
          <a:p>
            <a:pPr algn="l" rtl="0">
              <a:buNone/>
            </a:pPr>
            <a:r>
              <a:rPr lang="en-GB" dirty="0" smtClean="0">
                <a:solidFill>
                  <a:srgbClr val="0000FF"/>
                </a:solidFill>
                <a:latin typeface="Courier New"/>
              </a:rPr>
              <a:t> if ( r &gt;=0.0)‏</a:t>
            </a:r>
          </a:p>
          <a:p>
            <a:pPr algn="l" rtl="0">
              <a:buNone/>
            </a:pPr>
            <a:r>
              <a:rPr lang="en-GB" dirty="0" smtClean="0">
                <a:solidFill>
                  <a:srgbClr val="0000FF"/>
                </a:solidFill>
                <a:latin typeface="Courier New"/>
              </a:rPr>
              <a:t>radius=r;</a:t>
            </a:r>
          </a:p>
          <a:p>
            <a:pPr algn="l" rtl="0">
              <a:buNone/>
            </a:pPr>
            <a:r>
              <a:rPr lang="en-GB" dirty="0" smtClean="0">
                <a:solidFill>
                  <a:srgbClr val="0000FF"/>
                </a:solidFill>
                <a:latin typeface="Courier New"/>
              </a:rPr>
              <a:t> else</a:t>
            </a:r>
          </a:p>
          <a:p>
            <a:pPr algn="l" rtl="0">
              <a:buNone/>
            </a:pPr>
            <a:r>
              <a:rPr lang="en-GB" dirty="0" smtClean="0">
                <a:solidFill>
                  <a:srgbClr val="0000FF"/>
                </a:solidFill>
                <a:latin typeface="Courier New"/>
              </a:rPr>
              <a:t> radius=0.0;</a:t>
            </a:r>
          </a:p>
          <a:p>
            <a:pPr algn="l" rtl="0">
              <a:buNone/>
            </a:pPr>
            <a:r>
              <a:rPr lang="en-GB" dirty="0" smtClean="0">
                <a:solidFill>
                  <a:srgbClr val="0000FF"/>
                </a:solidFill>
                <a:latin typeface="Courier New"/>
              </a:rPr>
              <a:t>}</a:t>
            </a:r>
          </a:p>
          <a:p>
            <a:pPr algn="l" rtl="0">
              <a:buNone/>
            </a:pPr>
            <a:r>
              <a:rPr lang="en-GB" dirty="0" smtClean="0">
                <a:solidFill>
                  <a:srgbClr val="0000FF"/>
                </a:solidFill>
                <a:latin typeface="Courier New"/>
              </a:rPr>
              <a:t>float </a:t>
            </a:r>
            <a:r>
              <a:rPr lang="en-GB" dirty="0" err="1" smtClean="0">
                <a:solidFill>
                  <a:srgbClr val="0000FF"/>
                </a:solidFill>
                <a:latin typeface="Courier New"/>
              </a:rPr>
              <a:t>getRadius</a:t>
            </a:r>
            <a:r>
              <a:rPr lang="en-GB" dirty="0" smtClean="0">
                <a:solidFill>
                  <a:srgbClr val="0000FF"/>
                </a:solidFill>
                <a:latin typeface="Courier New"/>
              </a:rPr>
              <a:t>(){return radius; }</a:t>
            </a:r>
          </a:p>
          <a:p>
            <a:pPr algn="l" rtl="0">
              <a:buNone/>
            </a:pPr>
            <a:r>
              <a:rPr lang="en-GB" dirty="0" smtClean="0">
                <a:solidFill>
                  <a:srgbClr val="0000FF"/>
                </a:solidFill>
                <a:latin typeface="Courier New"/>
              </a:rPr>
              <a:t>float area(){return 3.14*radius*radius;}</a:t>
            </a:r>
          </a:p>
          <a:p>
            <a:pPr algn="l" rtl="0">
              <a:buNone/>
            </a:pPr>
            <a:r>
              <a:rPr lang="en-GB" dirty="0" smtClean="0">
                <a:solidFill>
                  <a:srgbClr val="0000FF"/>
                </a:solidFill>
                <a:latin typeface="Courier New"/>
              </a:rPr>
              <a:t>float perimeter(){return 2 * 3.14 * radius;}</a:t>
            </a:r>
          </a:p>
          <a:p>
            <a:pPr algn="l" rtl="0">
              <a:buNone/>
            </a:pPr>
            <a:r>
              <a:rPr lang="en-GB" dirty="0" smtClean="0">
                <a:solidFill>
                  <a:srgbClr val="0000FF"/>
                </a:solidFill>
                <a:latin typeface="Courier New"/>
              </a:rPr>
              <a:t>};</a:t>
            </a:r>
          </a:p>
          <a:p>
            <a:pPr algn="l" rtl="0">
              <a:buNone/>
            </a:pPr>
            <a:endParaRPr lang="en-GB" dirty="0" smtClean="0">
              <a:solidFill>
                <a:srgbClr val="0000FF"/>
              </a:solidFill>
              <a:latin typeface="Courier New"/>
            </a:endParaRPr>
          </a:p>
          <a:p>
            <a:pPr algn="l" rtl="0">
              <a:buNone/>
            </a:pPr>
            <a:endParaRPr lang="en-GB" dirty="0"/>
          </a:p>
        </p:txBody>
      </p:sp>
    </p:spTree>
    <p:extLst>
      <p:ext uri="{BB962C8B-B14F-4D97-AF65-F5344CB8AC3E}">
        <p14:creationId xmlns:p14="http://schemas.microsoft.com/office/powerpoint/2010/main" val="3943879975"/>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04664"/>
            <a:ext cx="8229600" cy="864096"/>
          </a:xfrm>
        </p:spPr>
        <p:txBody>
          <a:bodyPr/>
          <a:lstStyle/>
          <a:p>
            <a:pPr algn="ctr"/>
            <a:r>
              <a:rPr lang="en-GB" sz="3600" dirty="0">
                <a:solidFill>
                  <a:srgbClr val="424456"/>
                </a:solidFill>
                <a:effectLst>
                  <a:outerShdw blurRad="38100" dist="38100" dir="2700000" algn="tl">
                    <a:srgbClr val="C0C0C0"/>
                  </a:outerShdw>
                </a:effectLst>
                <a:latin typeface="Arial" charset="0"/>
                <a:ea typeface="宋体" charset="-122"/>
              </a:rPr>
              <a:t>Example</a:t>
            </a:r>
            <a:endParaRPr lang="ar-SA" sz="3600" dirty="0">
              <a:effectLst>
                <a:outerShdw blurRad="38100" dist="38100" dir="2700000" algn="tl">
                  <a:srgbClr val="C0C0C0"/>
                </a:outerShdw>
              </a:effectLst>
              <a:latin typeface="Arial" charset="0"/>
              <a:ea typeface="宋体" charset="-122"/>
              <a:cs typeface="+mn-cs"/>
            </a:endParaRPr>
          </a:p>
        </p:txBody>
      </p:sp>
      <p:sp>
        <p:nvSpPr>
          <p:cNvPr id="3" name="Content Placeholder 2"/>
          <p:cNvSpPr>
            <a:spLocks noGrp="1"/>
          </p:cNvSpPr>
          <p:nvPr>
            <p:ph sz="half" idx="1"/>
          </p:nvPr>
        </p:nvSpPr>
        <p:spPr>
          <a:xfrm>
            <a:off x="457200" y="1412776"/>
            <a:ext cx="6995120" cy="5362611"/>
          </a:xfrm>
        </p:spPr>
        <p:txBody>
          <a:bodyPr>
            <a:normAutofit/>
          </a:bodyPr>
          <a:lstStyle/>
          <a:p>
            <a:pPr algn="l" rtl="0">
              <a:buClrTx/>
              <a:buNone/>
            </a:pPr>
            <a:r>
              <a:rPr lang="en-GB" dirty="0" err="1" smtClean="0">
                <a:solidFill>
                  <a:srgbClr val="0000FF"/>
                </a:solidFill>
              </a:rPr>
              <a:t>int</a:t>
            </a:r>
            <a:r>
              <a:rPr lang="en-GB" dirty="0" smtClean="0">
                <a:solidFill>
                  <a:srgbClr val="000000"/>
                </a:solidFill>
              </a:rPr>
              <a:t> main()</a:t>
            </a:r>
            <a:r>
              <a:rPr lang="ar-SA" dirty="0" smtClean="0">
                <a:solidFill>
                  <a:srgbClr val="000000"/>
                </a:solidFill>
              </a:rPr>
              <a:t>‏</a:t>
            </a:r>
            <a:r>
              <a:rPr lang="en-GB" dirty="0" smtClean="0">
                <a:solidFill>
                  <a:srgbClr val="000000"/>
                </a:solidFill>
              </a:rPr>
              <a:t>{</a:t>
            </a:r>
            <a:endParaRPr lang="ar-SA" dirty="0" smtClean="0">
              <a:solidFill>
                <a:srgbClr val="000000"/>
              </a:solidFill>
            </a:endParaRPr>
          </a:p>
          <a:p>
            <a:pPr algn="l" rtl="0">
              <a:buClrTx/>
              <a:buNone/>
            </a:pPr>
            <a:r>
              <a:rPr lang="ar-SA" dirty="0" smtClean="0">
                <a:solidFill>
                  <a:srgbClr val="000000"/>
                </a:solidFill>
              </a:rPr>
              <a:t> </a:t>
            </a:r>
            <a:r>
              <a:rPr lang="en-GB" dirty="0" smtClean="0">
                <a:solidFill>
                  <a:srgbClr val="0000FF"/>
                </a:solidFill>
              </a:rPr>
              <a:t>float</a:t>
            </a:r>
            <a:r>
              <a:rPr lang="en-GB" dirty="0" smtClean="0">
                <a:solidFill>
                  <a:srgbClr val="000000"/>
                </a:solidFill>
              </a:rPr>
              <a:t> x;</a:t>
            </a:r>
          </a:p>
          <a:p>
            <a:pPr algn="l" rtl="0">
              <a:buClrTx/>
              <a:buNone/>
            </a:pPr>
            <a:r>
              <a:rPr lang="en-GB" dirty="0" err="1" smtClean="0">
                <a:solidFill>
                  <a:srgbClr val="000000"/>
                </a:solidFill>
              </a:rPr>
              <a:t>cout</a:t>
            </a:r>
            <a:r>
              <a:rPr lang="en-GB" dirty="0" smtClean="0">
                <a:solidFill>
                  <a:srgbClr val="000000"/>
                </a:solidFill>
              </a:rPr>
              <a:t>&lt;&lt;</a:t>
            </a:r>
            <a:r>
              <a:rPr lang="en-GB" dirty="0" smtClean="0">
                <a:solidFill>
                  <a:srgbClr val="C00000"/>
                </a:solidFill>
              </a:rPr>
              <a:t>" Enter the radius of the circle: "</a:t>
            </a:r>
            <a:r>
              <a:rPr lang="en-GB" dirty="0" smtClean="0">
                <a:solidFill>
                  <a:srgbClr val="000000"/>
                </a:solidFill>
              </a:rPr>
              <a:t>;</a:t>
            </a:r>
          </a:p>
          <a:p>
            <a:pPr algn="l" rtl="0">
              <a:buClrTx/>
              <a:buNone/>
            </a:pPr>
            <a:r>
              <a:rPr lang="en-GB" dirty="0" smtClean="0">
                <a:solidFill>
                  <a:srgbClr val="000000"/>
                </a:solidFill>
              </a:rPr>
              <a:t>	</a:t>
            </a:r>
            <a:r>
              <a:rPr lang="en-GB" dirty="0" err="1" smtClean="0">
                <a:solidFill>
                  <a:srgbClr val="000000"/>
                </a:solidFill>
              </a:rPr>
              <a:t>cin</a:t>
            </a:r>
            <a:r>
              <a:rPr lang="en-GB" dirty="0" smtClean="0">
                <a:solidFill>
                  <a:srgbClr val="000000"/>
                </a:solidFill>
              </a:rPr>
              <a:t>&gt;&gt;x;</a:t>
            </a:r>
          </a:p>
          <a:p>
            <a:pPr algn="l" rtl="0">
              <a:buClrTx/>
              <a:buNone/>
            </a:pPr>
            <a:r>
              <a:rPr lang="en-GB" dirty="0" smtClean="0">
                <a:solidFill>
                  <a:srgbClr val="000000"/>
                </a:solidFill>
              </a:rPr>
              <a:t>	</a:t>
            </a:r>
            <a:r>
              <a:rPr lang="en-GB" b="1" dirty="0" smtClean="0">
                <a:solidFill>
                  <a:srgbClr val="000000"/>
                </a:solidFill>
              </a:rPr>
              <a:t>Circle C1(x); </a:t>
            </a:r>
          </a:p>
          <a:p>
            <a:pPr algn="l" rtl="0">
              <a:buClrTx/>
              <a:buNone/>
            </a:pPr>
            <a:r>
              <a:rPr lang="en-GB" dirty="0" err="1" smtClean="0">
                <a:solidFill>
                  <a:srgbClr val="000000"/>
                </a:solidFill>
              </a:rPr>
              <a:t>cout</a:t>
            </a:r>
            <a:r>
              <a:rPr lang="en-GB" dirty="0" smtClean="0">
                <a:solidFill>
                  <a:srgbClr val="000000"/>
                </a:solidFill>
              </a:rPr>
              <a:t>&lt;&lt;</a:t>
            </a:r>
            <a:r>
              <a:rPr lang="en-GB" dirty="0" smtClean="0">
                <a:solidFill>
                  <a:srgbClr val="C00000"/>
                </a:solidFill>
              </a:rPr>
              <a:t>"\n the area of the circle is: "</a:t>
            </a:r>
            <a:r>
              <a:rPr lang="en-GB" dirty="0" smtClean="0">
                <a:solidFill>
                  <a:srgbClr val="000000"/>
                </a:solidFill>
              </a:rPr>
              <a:t>&lt;&lt;C1.area()&lt;&lt;</a:t>
            </a:r>
            <a:r>
              <a:rPr lang="en-GB" dirty="0" err="1" smtClean="0">
                <a:solidFill>
                  <a:srgbClr val="000000"/>
                </a:solidFill>
              </a:rPr>
              <a:t>endl</a:t>
            </a:r>
            <a:r>
              <a:rPr lang="en-GB" dirty="0" smtClean="0">
                <a:solidFill>
                  <a:srgbClr val="000000"/>
                </a:solidFill>
              </a:rPr>
              <a:t>;</a:t>
            </a:r>
          </a:p>
          <a:p>
            <a:pPr algn="l" rtl="0">
              <a:buClrTx/>
              <a:buNone/>
            </a:pPr>
            <a:r>
              <a:rPr lang="en-GB" dirty="0" err="1" smtClean="0">
                <a:solidFill>
                  <a:srgbClr val="000000"/>
                </a:solidFill>
              </a:rPr>
              <a:t>cout</a:t>
            </a:r>
            <a:r>
              <a:rPr lang="en-GB" dirty="0" smtClean="0">
                <a:solidFill>
                  <a:srgbClr val="000000"/>
                </a:solidFill>
              </a:rPr>
              <a:t>&lt;&lt;</a:t>
            </a:r>
            <a:r>
              <a:rPr lang="en-GB" dirty="0" smtClean="0">
                <a:solidFill>
                  <a:srgbClr val="C00000"/>
                </a:solidFill>
              </a:rPr>
              <a:t>" and the perimeter is:"</a:t>
            </a:r>
            <a:r>
              <a:rPr lang="en-GB" dirty="0" smtClean="0">
                <a:solidFill>
                  <a:srgbClr val="000000"/>
                </a:solidFill>
              </a:rPr>
              <a:t>&lt;&lt;C1.perimeter()&lt;&lt;</a:t>
            </a:r>
            <a:r>
              <a:rPr lang="en-GB" dirty="0" err="1" smtClean="0">
                <a:solidFill>
                  <a:srgbClr val="000000"/>
                </a:solidFill>
              </a:rPr>
              <a:t>endl</a:t>
            </a:r>
            <a:r>
              <a:rPr lang="en-GB" dirty="0" smtClean="0">
                <a:solidFill>
                  <a:srgbClr val="000000"/>
                </a:solidFill>
              </a:rPr>
              <a:t>;</a:t>
            </a:r>
          </a:p>
          <a:p>
            <a:pPr algn="l" rtl="0">
              <a:buClrTx/>
              <a:buNone/>
            </a:pPr>
            <a:endParaRPr lang="ar-SA" dirty="0" smtClean="0">
              <a:solidFill>
                <a:srgbClr val="000000"/>
              </a:solidFill>
            </a:endParaRPr>
          </a:p>
          <a:p>
            <a:pPr algn="l" rtl="0">
              <a:buClrTx/>
              <a:buNone/>
            </a:pPr>
            <a:r>
              <a:rPr lang="en-GB" dirty="0" smtClean="0">
                <a:solidFill>
                  <a:srgbClr val="000000"/>
                </a:solidFill>
              </a:rPr>
              <a:t>	</a:t>
            </a:r>
            <a:r>
              <a:rPr lang="en-GB" dirty="0" smtClean="0">
                <a:solidFill>
                  <a:srgbClr val="0000FF"/>
                </a:solidFill>
              </a:rPr>
              <a:t>return</a:t>
            </a:r>
            <a:r>
              <a:rPr lang="en-GB" dirty="0" smtClean="0">
                <a:solidFill>
                  <a:srgbClr val="000000"/>
                </a:solidFill>
              </a:rPr>
              <a:t> 0;</a:t>
            </a:r>
          </a:p>
          <a:p>
            <a:pPr algn="l" rtl="0">
              <a:buClrTx/>
              <a:buNone/>
            </a:pPr>
            <a:r>
              <a:rPr lang="en-GB" dirty="0" smtClean="0">
                <a:solidFill>
                  <a:srgbClr val="000000"/>
                </a:solidFill>
              </a:rPr>
              <a:t>}</a:t>
            </a:r>
          </a:p>
          <a:p>
            <a:pPr algn="l" rtl="0"/>
            <a:endParaRPr lang="ar-SA"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467544" y="692696"/>
            <a:ext cx="8229600" cy="1066800"/>
          </a:xfrm>
        </p:spPr>
        <p:txBody>
          <a:bodyPr>
            <a:normAutofit/>
          </a:bodyPr>
          <a:lstStyle/>
          <a:p>
            <a:pPr algn="ctr" rtl="0"/>
            <a:r>
              <a:rPr lang="en-US" sz="3600" dirty="0">
                <a:effectLst>
                  <a:outerShdw blurRad="38100" dist="38100" dir="2700000" algn="tl">
                    <a:srgbClr val="C0C0C0"/>
                  </a:outerShdw>
                </a:effectLst>
                <a:latin typeface="Arial" charset="0"/>
                <a:ea typeface="宋体" charset="-122"/>
                <a:cs typeface="+mn-cs"/>
              </a:rPr>
              <a:t>C++ Program Structure</a:t>
            </a:r>
          </a:p>
        </p:txBody>
      </p:sp>
      <p:sp>
        <p:nvSpPr>
          <p:cNvPr id="24579" name="Rectangle 3"/>
          <p:cNvSpPr>
            <a:spLocks noGrp="1" noChangeArrowheads="1"/>
          </p:cNvSpPr>
          <p:nvPr>
            <p:ph idx="1"/>
          </p:nvPr>
        </p:nvSpPr>
        <p:spPr/>
        <p:txBody>
          <a:bodyPr/>
          <a:lstStyle/>
          <a:p>
            <a:pPr algn="l" rtl="0">
              <a:lnSpc>
                <a:spcPct val="150000"/>
              </a:lnSpc>
            </a:pPr>
            <a:r>
              <a:rPr lang="en-US" dirty="0"/>
              <a:t>Typical C++ Programs consist of</a:t>
            </a:r>
            <a:r>
              <a:rPr lang="en-US" dirty="0" smtClean="0"/>
              <a:t>:</a:t>
            </a:r>
            <a:endParaRPr lang="en-US" dirty="0"/>
          </a:p>
          <a:p>
            <a:pPr lvl="1" algn="l" rtl="0">
              <a:lnSpc>
                <a:spcPct val="150000"/>
              </a:lnSpc>
            </a:pPr>
            <a:r>
              <a:rPr lang="en-US" dirty="0"/>
              <a:t>A function </a:t>
            </a:r>
            <a:r>
              <a:rPr lang="en-US" dirty="0">
                <a:solidFill>
                  <a:srgbClr val="0000FF"/>
                </a:solidFill>
                <a:effectLst>
                  <a:outerShdw blurRad="38100" dist="38100" dir="2700000" algn="tl">
                    <a:srgbClr val="C0C0C0"/>
                  </a:outerShdw>
                </a:effectLst>
              </a:rPr>
              <a:t>main</a:t>
            </a:r>
          </a:p>
          <a:p>
            <a:pPr lvl="1" algn="l" rtl="0">
              <a:lnSpc>
                <a:spcPct val="150000"/>
              </a:lnSpc>
            </a:pPr>
            <a:r>
              <a:rPr lang="en-US" dirty="0"/>
              <a:t>One or more </a:t>
            </a:r>
            <a:r>
              <a:rPr lang="en-US" dirty="0" smtClean="0">
                <a:solidFill>
                  <a:schemeClr val="accent4"/>
                </a:solidFill>
              </a:rPr>
              <a:t>classes</a:t>
            </a:r>
            <a:endParaRPr lang="en-US" dirty="0">
              <a:solidFill>
                <a:schemeClr val="accent4"/>
              </a:solidFill>
            </a:endParaRPr>
          </a:p>
          <a:p>
            <a:pPr algn="l" rtl="0"/>
            <a:endParaRPr lang="en-US" dirty="0"/>
          </a:p>
        </p:txBody>
      </p:sp>
    </p:spTree>
    <p:extLst>
      <p:ext uri="{BB962C8B-B14F-4D97-AF65-F5344CB8AC3E}">
        <p14:creationId xmlns:p14="http://schemas.microsoft.com/office/powerpoint/2010/main" val="1176903830"/>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l="1709" t="4105" r="72993" b="73344"/>
          <a:stretch>
            <a:fillRect/>
          </a:stretch>
        </p:blipFill>
        <p:spPr bwMode="auto">
          <a:xfrm>
            <a:off x="827584" y="2132856"/>
            <a:ext cx="7560841" cy="3744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4" name="Title 1"/>
          <p:cNvSpPr>
            <a:spLocks noGrp="1"/>
          </p:cNvSpPr>
          <p:nvPr>
            <p:ph type="title"/>
          </p:nvPr>
        </p:nvSpPr>
        <p:spPr>
          <a:xfrm>
            <a:off x="493204" y="908720"/>
            <a:ext cx="8229600" cy="1066800"/>
          </a:xfrm>
        </p:spPr>
        <p:txBody>
          <a:bodyPr>
            <a:normAutofit/>
          </a:bodyPr>
          <a:lstStyle/>
          <a:p>
            <a:pPr rtl="0"/>
            <a:r>
              <a:rPr lang="en-US" sz="3200" dirty="0" smtClean="0">
                <a:solidFill>
                  <a:srgbClr val="424456"/>
                </a:solidFill>
                <a:effectLst>
                  <a:outerShdw blurRad="38100" dist="38100" dir="2700000" algn="tl">
                    <a:srgbClr val="C0C0C0"/>
                  </a:outerShdw>
                </a:effectLst>
                <a:latin typeface="Arial" charset="0"/>
                <a:ea typeface="宋体" charset="-122"/>
              </a:rPr>
              <a:t>Output:</a:t>
            </a:r>
            <a:endParaRPr lang="ar-SA" sz="3200" dirty="0">
              <a:solidFill>
                <a:srgbClr val="424456"/>
              </a:solidFill>
              <a:effectLst>
                <a:outerShdw blurRad="38100" dist="38100" dir="2700000" algn="tl">
                  <a:srgbClr val="C0C0C0"/>
                </a:outerShdw>
              </a:effectLst>
              <a:latin typeface="Arial" charset="0"/>
              <a:ea typeface="宋体" charset="-122"/>
            </a:endParaRP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60648"/>
            <a:ext cx="8229600" cy="980728"/>
          </a:xfrm>
        </p:spPr>
        <p:txBody>
          <a:bodyPr/>
          <a:lstStyle/>
          <a:p>
            <a:pPr algn="ctr"/>
            <a:r>
              <a:rPr lang="en-US" dirty="0" smtClean="0"/>
              <a:t>Example</a:t>
            </a:r>
            <a:endParaRPr lang="ar-SA" dirty="0"/>
          </a:p>
        </p:txBody>
      </p:sp>
      <p:pic>
        <p:nvPicPr>
          <p:cNvPr id="1026" name="Picture 2"/>
          <p:cNvPicPr>
            <a:picLocks noGrp="1" noChangeAspect="1" noChangeArrowheads="1"/>
          </p:cNvPicPr>
          <p:nvPr>
            <p:ph idx="1"/>
          </p:nvPr>
        </p:nvPicPr>
        <p:blipFill>
          <a:blip r:embed="rId2" cstate="print"/>
          <a:srcRect/>
          <a:stretch>
            <a:fillRect/>
          </a:stretch>
        </p:blipFill>
        <p:spPr bwMode="auto">
          <a:xfrm>
            <a:off x="-7663" y="1628800"/>
            <a:ext cx="5294736" cy="3744416"/>
          </a:xfrm>
          <a:prstGeom prst="rect">
            <a:avLst/>
          </a:prstGeom>
          <a:noFill/>
          <a:ln w="9525">
            <a:noFill/>
            <a:miter lim="800000"/>
            <a:headEnd/>
            <a:tailEnd/>
          </a:ln>
        </p:spPr>
      </p:pic>
      <p:pic>
        <p:nvPicPr>
          <p:cNvPr id="1027" name="Picture 3"/>
          <p:cNvPicPr>
            <a:picLocks noChangeAspect="1" noChangeArrowheads="1"/>
          </p:cNvPicPr>
          <p:nvPr/>
        </p:nvPicPr>
        <p:blipFill>
          <a:blip r:embed="rId3" cstate="print"/>
          <a:srcRect/>
          <a:stretch>
            <a:fillRect/>
          </a:stretch>
        </p:blipFill>
        <p:spPr bwMode="auto">
          <a:xfrm>
            <a:off x="4504416" y="1340768"/>
            <a:ext cx="4673507" cy="4968552"/>
          </a:xfrm>
          <a:prstGeom prst="rect">
            <a:avLst/>
          </a:prstGeom>
          <a:noFill/>
          <a:ln w="9525">
            <a:noFill/>
            <a:miter lim="800000"/>
            <a:headEnd/>
            <a:tailEnd/>
          </a:ln>
        </p:spPr>
      </p:pic>
    </p:spTree>
    <p:extLst>
      <p:ext uri="{BB962C8B-B14F-4D97-AF65-F5344CB8AC3E}">
        <p14:creationId xmlns:p14="http://schemas.microsoft.com/office/powerpoint/2010/main" val="1473861477"/>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Grp="1" noChangeAspect="1" noChangeArrowheads="1"/>
          </p:cNvPicPr>
          <p:nvPr>
            <p:ph idx="1"/>
          </p:nvPr>
        </p:nvPicPr>
        <p:blipFill>
          <a:blip r:embed="rId2" cstate="print"/>
          <a:srcRect/>
          <a:stretch>
            <a:fillRect/>
          </a:stretch>
        </p:blipFill>
        <p:spPr bwMode="auto">
          <a:xfrm>
            <a:off x="0" y="836712"/>
            <a:ext cx="7362335" cy="5084663"/>
          </a:xfrm>
          <a:prstGeom prst="rect">
            <a:avLst/>
          </a:prstGeom>
          <a:noFill/>
          <a:ln w="9525">
            <a:noFill/>
            <a:miter lim="800000"/>
            <a:headEnd/>
            <a:tailEnd/>
          </a:ln>
        </p:spPr>
      </p:pic>
    </p:spTree>
    <p:extLst>
      <p:ext uri="{BB962C8B-B14F-4D97-AF65-F5344CB8AC3E}">
        <p14:creationId xmlns:p14="http://schemas.microsoft.com/office/powerpoint/2010/main" val="166517089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rtl="0"/>
            <a:r>
              <a:rPr lang="en-US" sz="3200" dirty="0" smtClean="0">
                <a:solidFill>
                  <a:srgbClr val="424456"/>
                </a:solidFill>
                <a:effectLst>
                  <a:outerShdw blurRad="38100" dist="38100" dir="2700000" algn="tl">
                    <a:srgbClr val="C0C0C0"/>
                  </a:outerShdw>
                </a:effectLst>
                <a:latin typeface="Arial" charset="0"/>
                <a:ea typeface="宋体" charset="-122"/>
              </a:rPr>
              <a:t>Output:</a:t>
            </a:r>
            <a:endParaRPr lang="ar-SA" sz="3200" dirty="0">
              <a:solidFill>
                <a:srgbClr val="424456"/>
              </a:solidFill>
              <a:effectLst>
                <a:outerShdw blurRad="38100" dist="38100" dir="2700000" algn="tl">
                  <a:srgbClr val="C0C0C0"/>
                </a:outerShdw>
              </a:effectLst>
              <a:latin typeface="Arial" charset="0"/>
              <a:ea typeface="宋体" charset="-122"/>
            </a:endParaRPr>
          </a:p>
        </p:txBody>
      </p:sp>
      <p:pic>
        <p:nvPicPr>
          <p:cNvPr id="3074" name="Picture 2"/>
          <p:cNvPicPr>
            <a:picLocks noGrp="1" noChangeAspect="1" noChangeArrowheads="1"/>
          </p:cNvPicPr>
          <p:nvPr>
            <p:ph idx="1"/>
          </p:nvPr>
        </p:nvPicPr>
        <p:blipFill>
          <a:blip r:embed="rId2" cstate="print"/>
          <a:srcRect/>
          <a:stretch>
            <a:fillRect/>
          </a:stretch>
        </p:blipFill>
        <p:spPr bwMode="auto">
          <a:xfrm>
            <a:off x="1475656" y="2564904"/>
            <a:ext cx="6681848" cy="2796208"/>
          </a:xfrm>
          <a:prstGeom prst="rect">
            <a:avLst/>
          </a:prstGeom>
          <a:noFill/>
          <a:ln w="9525">
            <a:noFill/>
            <a:miter lim="800000"/>
            <a:headEnd/>
            <a:tailEnd/>
          </a:ln>
        </p:spPr>
      </p:pic>
    </p:spTree>
    <p:extLst>
      <p:ext uri="{BB962C8B-B14F-4D97-AF65-F5344CB8AC3E}">
        <p14:creationId xmlns:p14="http://schemas.microsoft.com/office/powerpoint/2010/main" val="3259667020"/>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404664"/>
            <a:ext cx="8229600" cy="648072"/>
          </a:xfrm>
        </p:spPr>
        <p:txBody>
          <a:bodyPr>
            <a:normAutofit/>
          </a:bodyPr>
          <a:lstStyle/>
          <a:p>
            <a:pPr algn="ctr"/>
            <a:r>
              <a:rPr lang="en-GB" sz="3600" dirty="0">
                <a:solidFill>
                  <a:srgbClr val="424456"/>
                </a:solidFill>
                <a:effectLst>
                  <a:outerShdw blurRad="38100" dist="38100" dir="2700000" algn="tl">
                    <a:srgbClr val="C0C0C0"/>
                  </a:outerShdw>
                </a:effectLst>
                <a:latin typeface="Arial" charset="0"/>
                <a:ea typeface="宋体" charset="-122"/>
              </a:rPr>
              <a:t>Example</a:t>
            </a:r>
            <a:endParaRPr lang="ar-SA" dirty="0"/>
          </a:p>
        </p:txBody>
      </p:sp>
      <p:pic>
        <p:nvPicPr>
          <p:cNvPr id="4098" name="Picture 2"/>
          <p:cNvPicPr>
            <a:picLocks noGrp="1" noChangeAspect="1" noChangeArrowheads="1"/>
          </p:cNvPicPr>
          <p:nvPr>
            <p:ph idx="1"/>
          </p:nvPr>
        </p:nvPicPr>
        <p:blipFill>
          <a:blip r:embed="rId2" cstate="print"/>
          <a:srcRect/>
          <a:stretch>
            <a:fillRect/>
          </a:stretch>
        </p:blipFill>
        <p:spPr bwMode="auto">
          <a:xfrm>
            <a:off x="683568" y="1196752"/>
            <a:ext cx="6431517" cy="5400600"/>
          </a:xfrm>
          <a:prstGeom prst="rect">
            <a:avLst/>
          </a:prstGeom>
          <a:noFill/>
          <a:ln w="9525">
            <a:noFill/>
            <a:miter lim="800000"/>
            <a:headEnd/>
            <a:tailEnd/>
          </a:ln>
        </p:spPr>
      </p:pic>
    </p:spTree>
    <p:extLst>
      <p:ext uri="{BB962C8B-B14F-4D97-AF65-F5344CB8AC3E}">
        <p14:creationId xmlns:p14="http://schemas.microsoft.com/office/powerpoint/2010/main" val="2915080282"/>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404664"/>
            <a:ext cx="8229600" cy="864096"/>
          </a:xfrm>
        </p:spPr>
        <p:txBody>
          <a:bodyPr/>
          <a:lstStyle/>
          <a:p>
            <a:pPr algn="ctr"/>
            <a:r>
              <a:rPr lang="en-GB" dirty="0">
                <a:solidFill>
                  <a:srgbClr val="424456"/>
                </a:solidFill>
                <a:effectLst>
                  <a:outerShdw blurRad="38100" dist="38100" dir="2700000" algn="tl">
                    <a:srgbClr val="C0C0C0"/>
                  </a:outerShdw>
                </a:effectLst>
                <a:latin typeface="Arial" charset="0"/>
                <a:ea typeface="宋体" charset="-122"/>
              </a:rPr>
              <a:t>Example</a:t>
            </a:r>
            <a:endParaRPr lang="ar-SA" dirty="0"/>
          </a:p>
        </p:txBody>
      </p:sp>
      <p:pic>
        <p:nvPicPr>
          <p:cNvPr id="5122" name="Picture 2"/>
          <p:cNvPicPr>
            <a:picLocks noChangeAspect="1" noChangeArrowheads="1"/>
          </p:cNvPicPr>
          <p:nvPr/>
        </p:nvPicPr>
        <p:blipFill>
          <a:blip r:embed="rId2" cstate="print"/>
          <a:srcRect/>
          <a:stretch>
            <a:fillRect/>
          </a:stretch>
        </p:blipFill>
        <p:spPr bwMode="auto">
          <a:xfrm>
            <a:off x="251520" y="1268760"/>
            <a:ext cx="7109524" cy="5267325"/>
          </a:xfrm>
          <a:prstGeom prst="rect">
            <a:avLst/>
          </a:prstGeom>
          <a:noFill/>
          <a:ln w="9525">
            <a:noFill/>
            <a:miter lim="800000"/>
            <a:headEnd/>
            <a:tailEnd/>
          </a:ln>
        </p:spPr>
      </p:pic>
    </p:spTree>
    <p:extLst>
      <p:ext uri="{BB962C8B-B14F-4D97-AF65-F5344CB8AC3E}">
        <p14:creationId xmlns:p14="http://schemas.microsoft.com/office/powerpoint/2010/main" val="42563402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404664"/>
            <a:ext cx="8229600" cy="864096"/>
          </a:xfrm>
        </p:spPr>
        <p:txBody>
          <a:bodyPr/>
          <a:lstStyle/>
          <a:p>
            <a:pPr algn="ctr"/>
            <a:r>
              <a:rPr lang="en-US" dirty="0" smtClean="0"/>
              <a:t>Example</a:t>
            </a:r>
            <a:endParaRPr lang="ar-SA" dirty="0"/>
          </a:p>
        </p:txBody>
      </p:sp>
      <p:pic>
        <p:nvPicPr>
          <p:cNvPr id="6147" name="Picture 3"/>
          <p:cNvPicPr>
            <a:picLocks noChangeAspect="1" noChangeArrowheads="1"/>
          </p:cNvPicPr>
          <p:nvPr/>
        </p:nvPicPr>
        <p:blipFill>
          <a:blip r:embed="rId2" cstate="print"/>
          <a:srcRect/>
          <a:stretch>
            <a:fillRect/>
          </a:stretch>
        </p:blipFill>
        <p:spPr bwMode="auto">
          <a:xfrm>
            <a:off x="827584" y="1916832"/>
            <a:ext cx="8086795" cy="3056731"/>
          </a:xfrm>
          <a:prstGeom prst="rect">
            <a:avLst/>
          </a:prstGeom>
          <a:noFill/>
          <a:ln w="9525">
            <a:noFill/>
            <a:miter lim="800000"/>
            <a:headEnd/>
            <a:tailEnd/>
          </a:ln>
        </p:spPr>
      </p:pic>
    </p:spTree>
    <p:extLst>
      <p:ext uri="{BB962C8B-B14F-4D97-AF65-F5344CB8AC3E}">
        <p14:creationId xmlns:p14="http://schemas.microsoft.com/office/powerpoint/2010/main" val="1648207100"/>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60648"/>
            <a:ext cx="8229600" cy="936104"/>
          </a:xfrm>
        </p:spPr>
        <p:txBody>
          <a:bodyPr>
            <a:normAutofit/>
          </a:bodyPr>
          <a:lstStyle/>
          <a:p>
            <a:pPr algn="ctr"/>
            <a:r>
              <a:rPr lang="en-US" sz="3600" dirty="0">
                <a:solidFill>
                  <a:srgbClr val="424456"/>
                </a:solidFill>
                <a:effectLst>
                  <a:outerShdw blurRad="38100" dist="38100" dir="2700000" algn="tl">
                    <a:srgbClr val="C0C0C0"/>
                  </a:outerShdw>
                </a:effectLst>
                <a:latin typeface="Arial" charset="0"/>
                <a:ea typeface="宋体" charset="-122"/>
              </a:rPr>
              <a:t>Example </a:t>
            </a:r>
            <a:endParaRPr lang="ar-SA" sz="3600" dirty="0">
              <a:solidFill>
                <a:srgbClr val="424456"/>
              </a:solidFill>
              <a:effectLst>
                <a:outerShdw blurRad="38100" dist="38100" dir="2700000" algn="tl">
                  <a:srgbClr val="C0C0C0"/>
                </a:outerShdw>
              </a:effectLst>
              <a:latin typeface="Arial" charset="0"/>
              <a:ea typeface="宋体" charset="-122"/>
            </a:endParaRPr>
          </a:p>
        </p:txBody>
      </p:sp>
      <p:pic>
        <p:nvPicPr>
          <p:cNvPr id="8194" name="Picture 2"/>
          <p:cNvPicPr>
            <a:picLocks noGrp="1" noChangeAspect="1" noChangeArrowheads="1"/>
          </p:cNvPicPr>
          <p:nvPr>
            <p:ph idx="1"/>
          </p:nvPr>
        </p:nvPicPr>
        <p:blipFill>
          <a:blip r:embed="rId2" cstate="print"/>
          <a:srcRect/>
          <a:stretch>
            <a:fillRect/>
          </a:stretch>
        </p:blipFill>
        <p:spPr bwMode="auto">
          <a:xfrm>
            <a:off x="0" y="1268760"/>
            <a:ext cx="6228184" cy="5637470"/>
          </a:xfrm>
          <a:prstGeom prst="rect">
            <a:avLst/>
          </a:prstGeom>
          <a:noFill/>
          <a:ln w="9525">
            <a:noFill/>
            <a:miter lim="800000"/>
            <a:headEnd/>
            <a:tailEnd/>
          </a:ln>
        </p:spPr>
      </p:pic>
      <p:pic>
        <p:nvPicPr>
          <p:cNvPr id="8196" name="Picture 4"/>
          <p:cNvPicPr>
            <a:picLocks noChangeAspect="1" noChangeArrowheads="1"/>
          </p:cNvPicPr>
          <p:nvPr/>
        </p:nvPicPr>
        <p:blipFill>
          <a:blip r:embed="rId3" cstate="print"/>
          <a:srcRect/>
          <a:stretch>
            <a:fillRect/>
          </a:stretch>
        </p:blipFill>
        <p:spPr bwMode="auto">
          <a:xfrm>
            <a:off x="4355976" y="1457400"/>
            <a:ext cx="4560694" cy="5400600"/>
          </a:xfrm>
          <a:prstGeom prst="rect">
            <a:avLst/>
          </a:prstGeom>
          <a:noFill/>
          <a:ln w="9525">
            <a:noFill/>
            <a:miter lim="800000"/>
            <a:headEnd/>
            <a:tailEnd/>
          </a:ln>
        </p:spPr>
      </p:pic>
    </p:spTree>
    <p:extLst>
      <p:ext uri="{BB962C8B-B14F-4D97-AF65-F5344CB8AC3E}">
        <p14:creationId xmlns:p14="http://schemas.microsoft.com/office/powerpoint/2010/main" val="2290200257"/>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SA"/>
          </a:p>
        </p:txBody>
      </p:sp>
      <p:pic>
        <p:nvPicPr>
          <p:cNvPr id="9218" name="Picture 2"/>
          <p:cNvPicPr>
            <a:picLocks noGrp="1" noChangeAspect="1" noChangeArrowheads="1"/>
          </p:cNvPicPr>
          <p:nvPr>
            <p:ph idx="1"/>
          </p:nvPr>
        </p:nvPicPr>
        <p:blipFill>
          <a:blip r:embed="rId2" cstate="print"/>
          <a:srcRect/>
          <a:stretch>
            <a:fillRect/>
          </a:stretch>
        </p:blipFill>
        <p:spPr bwMode="auto">
          <a:xfrm>
            <a:off x="251521" y="522295"/>
            <a:ext cx="6515992" cy="5865806"/>
          </a:xfrm>
          <a:prstGeom prst="rect">
            <a:avLst/>
          </a:prstGeom>
          <a:noFill/>
          <a:ln w="9525">
            <a:noFill/>
            <a:miter lim="800000"/>
            <a:headEnd/>
            <a:tailEnd/>
          </a:ln>
        </p:spPr>
      </p:pic>
    </p:spTree>
    <p:extLst>
      <p:ext uri="{BB962C8B-B14F-4D97-AF65-F5344CB8AC3E}">
        <p14:creationId xmlns:p14="http://schemas.microsoft.com/office/powerpoint/2010/main" val="1467631527"/>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solidFill>
                  <a:srgbClr val="424456"/>
                </a:solidFill>
                <a:effectLst>
                  <a:outerShdw blurRad="38100" dist="38100" dir="2700000" algn="tl">
                    <a:srgbClr val="C0C0C0"/>
                  </a:outerShdw>
                </a:effectLst>
                <a:latin typeface="Arial" charset="0"/>
                <a:ea typeface="宋体" charset="-122"/>
              </a:rPr>
              <a:t>Output:</a:t>
            </a:r>
            <a:endParaRPr lang="ar-SA" sz="3600" dirty="0">
              <a:solidFill>
                <a:srgbClr val="424456"/>
              </a:solidFill>
              <a:effectLst>
                <a:outerShdw blurRad="38100" dist="38100" dir="2700000" algn="tl">
                  <a:srgbClr val="C0C0C0"/>
                </a:outerShdw>
              </a:effectLst>
              <a:latin typeface="Arial" charset="0"/>
              <a:ea typeface="宋体" charset="-122"/>
            </a:endParaRPr>
          </a:p>
        </p:txBody>
      </p:sp>
      <p:sp>
        <p:nvSpPr>
          <p:cNvPr id="3" name="Content Placeholder 2"/>
          <p:cNvSpPr>
            <a:spLocks noGrp="1"/>
          </p:cNvSpPr>
          <p:nvPr>
            <p:ph idx="1"/>
          </p:nvPr>
        </p:nvSpPr>
        <p:spPr/>
        <p:txBody>
          <a:bodyPr/>
          <a:lstStyle/>
          <a:p>
            <a:endParaRPr lang="ar-SA" dirty="0"/>
          </a:p>
        </p:txBody>
      </p:sp>
      <p:pic>
        <p:nvPicPr>
          <p:cNvPr id="7170" name="Picture 2"/>
          <p:cNvPicPr>
            <a:picLocks noChangeAspect="1" noChangeArrowheads="1"/>
          </p:cNvPicPr>
          <p:nvPr/>
        </p:nvPicPr>
        <p:blipFill>
          <a:blip r:embed="rId2" cstate="print"/>
          <a:srcRect/>
          <a:stretch>
            <a:fillRect/>
          </a:stretch>
        </p:blipFill>
        <p:spPr bwMode="auto">
          <a:xfrm>
            <a:off x="899592" y="2348880"/>
            <a:ext cx="7642026" cy="3568600"/>
          </a:xfrm>
          <a:prstGeom prst="rect">
            <a:avLst/>
          </a:prstGeom>
          <a:noFill/>
          <a:ln w="9525">
            <a:noFill/>
            <a:miter lim="800000"/>
            <a:headEnd/>
            <a:tailEnd/>
          </a:ln>
        </p:spPr>
      </p:pic>
    </p:spTree>
    <p:extLst>
      <p:ext uri="{BB962C8B-B14F-4D97-AF65-F5344CB8AC3E}">
        <p14:creationId xmlns:p14="http://schemas.microsoft.com/office/powerpoint/2010/main" val="37303012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2"/>
          <p:cNvSpPr>
            <a:spLocks noGrp="1" noChangeArrowheads="1"/>
          </p:cNvSpPr>
          <p:nvPr>
            <p:ph type="title"/>
          </p:nvPr>
        </p:nvSpPr>
        <p:spPr>
          <a:xfrm>
            <a:off x="0" y="476672"/>
            <a:ext cx="9144000" cy="608112"/>
          </a:xfrm>
        </p:spPr>
        <p:txBody>
          <a:bodyPr>
            <a:noAutofit/>
          </a:bodyPr>
          <a:lstStyle/>
          <a:p>
            <a:pPr algn="ctr" rtl="0"/>
            <a:r>
              <a:rPr lang="en-US" altLang="zh-CN" sz="3600" dirty="0">
                <a:effectLst>
                  <a:outerShdw blurRad="38100" dist="38100" dir="2700000" algn="tl">
                    <a:srgbClr val="C0C0C0"/>
                  </a:outerShdw>
                </a:effectLst>
                <a:latin typeface="Arial" charset="0"/>
                <a:ea typeface="宋体" charset="-122"/>
                <a:cs typeface="+mn-cs"/>
              </a:rPr>
              <a:t>Classes &amp; Objects</a:t>
            </a:r>
          </a:p>
        </p:txBody>
      </p:sp>
      <p:sp>
        <p:nvSpPr>
          <p:cNvPr id="6148" name="Rectangle 3"/>
          <p:cNvSpPr>
            <a:spLocks noGrp="1" noChangeArrowheads="1"/>
          </p:cNvSpPr>
          <p:nvPr>
            <p:ph idx="1"/>
          </p:nvPr>
        </p:nvSpPr>
        <p:spPr>
          <a:xfrm>
            <a:off x="609600" y="1447800"/>
            <a:ext cx="7772400" cy="5029200"/>
          </a:xfrm>
        </p:spPr>
        <p:txBody>
          <a:bodyPr/>
          <a:lstStyle/>
          <a:p>
            <a:pPr algn="l" rtl="0" eaLnBrk="1" hangingPunct="1"/>
            <a:r>
              <a:rPr lang="en-US" altLang="zh-CN" sz="2400" dirty="0" smtClean="0">
                <a:ea typeface="SimSun" pitchFamily="2" charset="-122"/>
              </a:rPr>
              <a:t>The class is the </a:t>
            </a:r>
            <a:r>
              <a:rPr lang="en-US" altLang="zh-CN" sz="2400" dirty="0" smtClean="0">
                <a:solidFill>
                  <a:schemeClr val="accent2"/>
                </a:solidFill>
                <a:ea typeface="SimSun" pitchFamily="2" charset="-122"/>
              </a:rPr>
              <a:t>cornerstone</a:t>
            </a:r>
            <a:r>
              <a:rPr lang="en-US" altLang="zh-CN" sz="2400" dirty="0" smtClean="0">
                <a:ea typeface="SimSun" pitchFamily="2" charset="-122"/>
              </a:rPr>
              <a:t> of C++ </a:t>
            </a:r>
          </a:p>
          <a:p>
            <a:pPr lvl="1" algn="l" rtl="0" eaLnBrk="1" hangingPunct="1"/>
            <a:r>
              <a:rPr lang="en-US" altLang="zh-CN" sz="2000" dirty="0" smtClean="0">
                <a:ea typeface="SimSun" pitchFamily="2" charset="-122"/>
              </a:rPr>
              <a:t>It gives the C++ its identity from C</a:t>
            </a:r>
          </a:p>
          <a:p>
            <a:pPr lvl="1" algn="l" rtl="0" eaLnBrk="1" hangingPunct="1"/>
            <a:r>
              <a:rPr lang="en-US" altLang="zh-CN" sz="2000" dirty="0" smtClean="0">
                <a:ea typeface="SimSun" pitchFamily="2" charset="-122"/>
              </a:rPr>
              <a:t>It makes possible encapsulation, data hiding and inheritance </a:t>
            </a:r>
          </a:p>
          <a:p>
            <a:pPr algn="l" rtl="0" eaLnBrk="1" hangingPunct="1"/>
            <a:endParaRPr lang="en-US" altLang="zh-CN" sz="2400" dirty="0" smtClean="0">
              <a:solidFill>
                <a:schemeClr val="accent2"/>
              </a:solidFill>
              <a:ea typeface="SimSun" pitchFamily="2" charset="-122"/>
            </a:endParaRPr>
          </a:p>
          <a:p>
            <a:pPr algn="l" rtl="0" eaLnBrk="1" hangingPunct="1"/>
            <a:r>
              <a:rPr lang="en-US" altLang="zh-CN" sz="2400" dirty="0" smtClean="0">
                <a:solidFill>
                  <a:srgbClr val="FF0000"/>
                </a:solidFill>
                <a:ea typeface="SimSun" pitchFamily="2" charset="-122"/>
              </a:rPr>
              <a:t>Class:</a:t>
            </a:r>
          </a:p>
          <a:p>
            <a:pPr lvl="1" algn="l" rtl="0" eaLnBrk="1" hangingPunct="1"/>
            <a:r>
              <a:rPr lang="en-US" altLang="zh-CN" sz="2000" dirty="0" smtClean="0">
                <a:ea typeface="SimSun" pitchFamily="2" charset="-122"/>
              </a:rPr>
              <a:t>Consists of both data and methods</a:t>
            </a:r>
          </a:p>
          <a:p>
            <a:pPr lvl="1" algn="l" rtl="0" eaLnBrk="1" hangingPunct="1"/>
            <a:r>
              <a:rPr lang="en-US" altLang="zh-CN" sz="2000" dirty="0" smtClean="0">
                <a:ea typeface="SimSun" pitchFamily="2" charset="-122"/>
              </a:rPr>
              <a:t>Defines properties and behavior of a set of entities</a:t>
            </a:r>
          </a:p>
          <a:p>
            <a:pPr algn="l" rtl="0" eaLnBrk="1" hangingPunct="1"/>
            <a:endParaRPr lang="en-US" altLang="zh-CN" sz="2400" dirty="0" smtClean="0">
              <a:solidFill>
                <a:schemeClr val="accent2"/>
              </a:solidFill>
              <a:ea typeface="SimSun" pitchFamily="2" charset="-122"/>
            </a:endParaRPr>
          </a:p>
          <a:p>
            <a:pPr algn="l" rtl="0" eaLnBrk="1" hangingPunct="1"/>
            <a:r>
              <a:rPr lang="en-US" altLang="zh-CN" sz="2400" dirty="0" smtClean="0">
                <a:solidFill>
                  <a:srgbClr val="FF0000"/>
                </a:solidFill>
                <a:ea typeface="SimSun" pitchFamily="2" charset="-122"/>
              </a:rPr>
              <a:t>Object:</a:t>
            </a:r>
          </a:p>
          <a:p>
            <a:pPr lvl="1" algn="l" rtl="0" eaLnBrk="1" hangingPunct="1"/>
            <a:r>
              <a:rPr lang="en-US" altLang="zh-CN" sz="2000" dirty="0" smtClean="0">
                <a:ea typeface="SimSun" pitchFamily="2" charset="-122"/>
              </a:rPr>
              <a:t>An instance of a class</a:t>
            </a:r>
          </a:p>
          <a:p>
            <a:pPr lvl="1" algn="l" rtl="0" eaLnBrk="1" hangingPunct="1"/>
            <a:r>
              <a:rPr lang="en-US" altLang="zh-CN" sz="2000" dirty="0" smtClean="0">
                <a:ea typeface="SimSun" pitchFamily="2" charset="-122"/>
              </a:rPr>
              <a:t>A variable identified by a unique name</a:t>
            </a:r>
          </a:p>
          <a:p>
            <a:pPr algn="l" rtl="0" eaLnBrk="1" hangingPunct="1">
              <a:buNone/>
            </a:pPr>
            <a:endParaRPr lang="en-US" altLang="zh-CN" dirty="0" smtClean="0">
              <a:ea typeface="SimSun" pitchFamily="2" charset="-122"/>
            </a:endParaRPr>
          </a:p>
        </p:txBody>
      </p:sp>
    </p:spTree>
    <p:extLst>
      <p:ext uri="{BB962C8B-B14F-4D97-AF65-F5344CB8AC3E}">
        <p14:creationId xmlns:p14="http://schemas.microsoft.com/office/powerpoint/2010/main" val="57016961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476672"/>
            <a:ext cx="8229600" cy="1066800"/>
          </a:xfrm>
        </p:spPr>
        <p:txBody>
          <a:bodyPr>
            <a:normAutofit/>
          </a:bodyPr>
          <a:lstStyle/>
          <a:p>
            <a:pPr algn="ctr" rtl="0"/>
            <a:r>
              <a:rPr lang="en-GB" sz="3600" dirty="0">
                <a:effectLst>
                  <a:outerShdw blurRad="38100" dist="38100" dir="2700000" algn="tl">
                    <a:srgbClr val="C0C0C0"/>
                  </a:outerShdw>
                </a:effectLst>
                <a:latin typeface="Arial" charset="0"/>
                <a:ea typeface="宋体" charset="-122"/>
                <a:cs typeface="+mn-cs"/>
              </a:rPr>
              <a:t>CLASSES</a:t>
            </a:r>
          </a:p>
        </p:txBody>
      </p:sp>
      <p:sp>
        <p:nvSpPr>
          <p:cNvPr id="4" name="Content Placeholder 3"/>
          <p:cNvSpPr>
            <a:spLocks noGrp="1"/>
          </p:cNvSpPr>
          <p:nvPr>
            <p:ph idx="1"/>
          </p:nvPr>
        </p:nvSpPr>
        <p:spPr>
          <a:xfrm>
            <a:off x="251520" y="1772816"/>
            <a:ext cx="8229600" cy="4325112"/>
          </a:xfrm>
        </p:spPr>
        <p:txBody>
          <a:bodyPr>
            <a:normAutofit lnSpcReduction="10000"/>
          </a:bodyPr>
          <a:lstStyle/>
          <a:p>
            <a:pPr algn="l" rtl="0"/>
            <a:r>
              <a:rPr lang="en-GB" dirty="0" smtClean="0"/>
              <a:t>The Class is the foundation of C++ support for the OOP (Object-Oriented Programming ).</a:t>
            </a:r>
          </a:p>
          <a:p>
            <a:pPr algn="l" rtl="0"/>
            <a:r>
              <a:rPr lang="en-GB" dirty="0" smtClean="0"/>
              <a:t>It is the core of many of its more advanced features.</a:t>
            </a:r>
          </a:p>
          <a:p>
            <a:pPr algn="l" rtl="0">
              <a:spcBef>
                <a:spcPts val="1125"/>
              </a:spcBef>
              <a:defRPr/>
            </a:pPr>
            <a:r>
              <a:rPr lang="en-GB" dirty="0" smtClean="0">
                <a:solidFill>
                  <a:srgbClr val="000000"/>
                </a:solidFill>
              </a:rPr>
              <a:t>In C++, the mechanism that allow you to combine data and operations on the data into a single unit is called a </a:t>
            </a:r>
            <a:r>
              <a:rPr lang="en-GB" dirty="0" smtClean="0">
                <a:solidFill>
                  <a:schemeClr val="tx2">
                    <a:lumMod val="60000"/>
                    <a:lumOff val="40000"/>
                  </a:schemeClr>
                </a:solidFill>
              </a:rPr>
              <a:t>class</a:t>
            </a:r>
            <a:r>
              <a:rPr lang="en-GB" dirty="0" smtClean="0">
                <a:solidFill>
                  <a:srgbClr val="000000"/>
                </a:solidFill>
              </a:rPr>
              <a:t>.</a:t>
            </a:r>
            <a:endParaRPr lang="ar-SA" dirty="0" smtClean="0">
              <a:solidFill>
                <a:srgbClr val="000000"/>
              </a:solidFill>
            </a:endParaRPr>
          </a:p>
          <a:p>
            <a:pPr algn="l" rtl="0">
              <a:spcBef>
                <a:spcPts val="1125"/>
              </a:spcBef>
              <a:defRPr/>
            </a:pPr>
            <a:r>
              <a:rPr lang="en-GB" dirty="0" smtClean="0">
                <a:solidFill>
                  <a:srgbClr val="000000"/>
                </a:solidFill>
              </a:rPr>
              <a:t> A </a:t>
            </a:r>
            <a:r>
              <a:rPr lang="en-GB" b="1" dirty="0" smtClean="0">
                <a:solidFill>
                  <a:schemeClr val="tx2">
                    <a:lumMod val="60000"/>
                    <a:lumOff val="40000"/>
                  </a:schemeClr>
                </a:solidFill>
              </a:rPr>
              <a:t>class</a:t>
            </a:r>
            <a:r>
              <a:rPr lang="en-GB" dirty="0" smtClean="0">
                <a:solidFill>
                  <a:schemeClr val="tx2">
                    <a:lumMod val="60000"/>
                    <a:lumOff val="40000"/>
                  </a:schemeClr>
                </a:solidFill>
              </a:rPr>
              <a:t> </a:t>
            </a:r>
            <a:r>
              <a:rPr lang="en-GB" dirty="0" smtClean="0">
                <a:solidFill>
                  <a:srgbClr val="000000"/>
                </a:solidFill>
              </a:rPr>
              <a:t>is a collection of fixed number of components. The components of a class are called the </a:t>
            </a:r>
            <a:r>
              <a:rPr lang="en-GB" b="1" dirty="0" smtClean="0">
                <a:solidFill>
                  <a:srgbClr val="000000"/>
                </a:solidFill>
              </a:rPr>
              <a:t>members</a:t>
            </a:r>
            <a:r>
              <a:rPr lang="en-GB" dirty="0" smtClean="0">
                <a:solidFill>
                  <a:srgbClr val="000000"/>
                </a:solidFill>
              </a:rPr>
              <a:t> of the class.</a:t>
            </a:r>
          </a:p>
          <a:p>
            <a:pPr algn="l" rtl="0"/>
            <a:endParaRPr lang="en-GB" dirty="0"/>
          </a:p>
        </p:txBody>
      </p:sp>
      <p:sp>
        <p:nvSpPr>
          <p:cNvPr id="38916" name="Slide Number Placeholder 2"/>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1pPr>
            <a:lvl2pPr marL="742950" indent="-28575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2pPr>
            <a:lvl3pPr marL="1143000" indent="-2286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3pPr>
            <a:lvl4pPr marL="1600200" indent="-2286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4pPr>
            <a:lvl5pPr marL="2057400" indent="-2286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5pPr>
            <a:lvl6pPr marL="2514600" indent="-228600" defTabSz="457200" eaLnBrk="0" fontAlgn="base" hangingPunct="0">
              <a:spcBef>
                <a:spcPct val="0"/>
              </a:spcBef>
              <a:spcAft>
                <a:spcPct val="0"/>
              </a:spcAft>
              <a:buClr>
                <a:srgbClr val="000000"/>
              </a:buClr>
              <a:buSzPct val="100000"/>
              <a:buFont typeface="Arial"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6pPr>
            <a:lvl7pPr marL="2971800" indent="-228600" defTabSz="457200" eaLnBrk="0" fontAlgn="base" hangingPunct="0">
              <a:spcBef>
                <a:spcPct val="0"/>
              </a:spcBef>
              <a:spcAft>
                <a:spcPct val="0"/>
              </a:spcAft>
              <a:buClr>
                <a:srgbClr val="000000"/>
              </a:buClr>
              <a:buSzPct val="100000"/>
              <a:buFont typeface="Arial"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7pPr>
            <a:lvl8pPr marL="3429000" indent="-228600" defTabSz="457200" eaLnBrk="0" fontAlgn="base" hangingPunct="0">
              <a:spcBef>
                <a:spcPct val="0"/>
              </a:spcBef>
              <a:spcAft>
                <a:spcPct val="0"/>
              </a:spcAft>
              <a:buClr>
                <a:srgbClr val="000000"/>
              </a:buClr>
              <a:buSzPct val="100000"/>
              <a:buFont typeface="Arial"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8pPr>
            <a:lvl9pPr marL="3886200" indent="-228600" defTabSz="457200" eaLnBrk="0" fontAlgn="base" hangingPunct="0">
              <a:spcBef>
                <a:spcPct val="0"/>
              </a:spcBef>
              <a:spcAft>
                <a:spcPct val="0"/>
              </a:spcAft>
              <a:buClr>
                <a:srgbClr val="000000"/>
              </a:buClr>
              <a:buSzPct val="100000"/>
              <a:buFont typeface="Arial"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9pPr>
          </a:lstStyle>
          <a:p>
            <a:pPr eaLnBrk="1" hangingPunct="1">
              <a:buFont typeface="Arial" pitchFamily="34" charset="0"/>
              <a:buNone/>
            </a:pPr>
            <a:fld id="{DD9BA880-B5E1-459E-9D66-775666C70A72}" type="slidenum">
              <a:rPr lang="en-GB" smtClean="0">
                <a:solidFill>
                  <a:srgbClr val="000000"/>
                </a:solidFill>
              </a:rPr>
              <a:pPr eaLnBrk="1" hangingPunct="1">
                <a:buFont typeface="Arial" pitchFamily="34" charset="0"/>
                <a:buNone/>
              </a:pPr>
              <a:t>7</a:t>
            </a:fld>
            <a:endParaRPr lang="en-GB" dirty="0" smtClean="0">
              <a:solidFill>
                <a:srgbClr val="000000"/>
              </a:solidFill>
            </a:endParaRPr>
          </a:p>
        </p:txBody>
      </p:sp>
    </p:spTree>
    <p:extLst>
      <p:ext uri="{BB962C8B-B14F-4D97-AF65-F5344CB8AC3E}">
        <p14:creationId xmlns:p14="http://schemas.microsoft.com/office/powerpoint/2010/main" val="2091501368"/>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476672"/>
            <a:ext cx="8229600" cy="1066800"/>
          </a:xfrm>
        </p:spPr>
        <p:txBody>
          <a:bodyPr>
            <a:normAutofit/>
          </a:bodyPr>
          <a:lstStyle/>
          <a:p>
            <a:pPr algn="ctr" rtl="0"/>
            <a:r>
              <a:rPr lang="en-GB" sz="3600" dirty="0">
                <a:effectLst>
                  <a:outerShdw blurRad="38100" dist="38100" dir="2700000" algn="tl">
                    <a:srgbClr val="C0C0C0"/>
                  </a:outerShdw>
                </a:effectLst>
                <a:latin typeface="Arial" charset="0"/>
                <a:ea typeface="宋体" charset="-122"/>
                <a:cs typeface="+mn-cs"/>
              </a:rPr>
              <a:t>Object</a:t>
            </a:r>
          </a:p>
        </p:txBody>
      </p:sp>
      <p:sp>
        <p:nvSpPr>
          <p:cNvPr id="4" name="Content Placeholder 3"/>
          <p:cNvSpPr>
            <a:spLocks noGrp="1"/>
          </p:cNvSpPr>
          <p:nvPr>
            <p:ph idx="1"/>
          </p:nvPr>
        </p:nvSpPr>
        <p:spPr>
          <a:xfrm>
            <a:off x="251520" y="1772816"/>
            <a:ext cx="8229600" cy="4325112"/>
          </a:xfrm>
        </p:spPr>
        <p:txBody>
          <a:bodyPr>
            <a:normAutofit fontScale="92500"/>
          </a:bodyPr>
          <a:lstStyle/>
          <a:p>
            <a:pPr algn="l" rtl="0"/>
            <a:r>
              <a:rPr lang="en-US" dirty="0" smtClean="0"/>
              <a:t>You can look around you now and see many examples of real-world objects: your cat, your desk, your television set, your bicycle.</a:t>
            </a:r>
          </a:p>
          <a:p>
            <a:pPr algn="l" rtl="0"/>
            <a:endParaRPr lang="en-US" dirty="0" smtClean="0"/>
          </a:p>
          <a:p>
            <a:pPr algn="l" rtl="0"/>
            <a:r>
              <a:rPr lang="en-US" dirty="0" smtClean="0"/>
              <a:t>These real-world objects share two characteristics: they all have </a:t>
            </a:r>
            <a:r>
              <a:rPr lang="en-US" i="1" dirty="0" smtClean="0"/>
              <a:t>state</a:t>
            </a:r>
            <a:r>
              <a:rPr lang="en-US" dirty="0" smtClean="0"/>
              <a:t> and they all have </a:t>
            </a:r>
            <a:r>
              <a:rPr lang="en-US" i="1" dirty="0" smtClean="0"/>
              <a:t>behavior</a:t>
            </a:r>
          </a:p>
          <a:p>
            <a:pPr algn="l" rtl="0"/>
            <a:endParaRPr lang="en-US" i="1" dirty="0" smtClean="0"/>
          </a:p>
          <a:p>
            <a:pPr algn="l" rtl="0"/>
            <a:r>
              <a:rPr lang="en-US" dirty="0" smtClean="0"/>
              <a:t>For example, dogs have state (name, color, breed, hungry) and dogs have behavior (barking, fetching). </a:t>
            </a:r>
            <a:endParaRPr lang="en-GB" dirty="0"/>
          </a:p>
        </p:txBody>
      </p:sp>
      <p:sp>
        <p:nvSpPr>
          <p:cNvPr id="38916" name="Slide Number Placeholder 2"/>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1pPr>
            <a:lvl2pPr marL="742950" indent="-28575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2pPr>
            <a:lvl3pPr marL="1143000" indent="-2286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3pPr>
            <a:lvl4pPr marL="1600200" indent="-2286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4pPr>
            <a:lvl5pPr marL="2057400" indent="-2286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5pPr>
            <a:lvl6pPr marL="2514600" indent="-228600" defTabSz="457200" eaLnBrk="0" fontAlgn="base" hangingPunct="0">
              <a:spcBef>
                <a:spcPct val="0"/>
              </a:spcBef>
              <a:spcAft>
                <a:spcPct val="0"/>
              </a:spcAft>
              <a:buClr>
                <a:srgbClr val="000000"/>
              </a:buClr>
              <a:buSzPct val="100000"/>
              <a:buFont typeface="Arial"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6pPr>
            <a:lvl7pPr marL="2971800" indent="-228600" defTabSz="457200" eaLnBrk="0" fontAlgn="base" hangingPunct="0">
              <a:spcBef>
                <a:spcPct val="0"/>
              </a:spcBef>
              <a:spcAft>
                <a:spcPct val="0"/>
              </a:spcAft>
              <a:buClr>
                <a:srgbClr val="000000"/>
              </a:buClr>
              <a:buSzPct val="100000"/>
              <a:buFont typeface="Arial"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7pPr>
            <a:lvl8pPr marL="3429000" indent="-228600" defTabSz="457200" eaLnBrk="0" fontAlgn="base" hangingPunct="0">
              <a:spcBef>
                <a:spcPct val="0"/>
              </a:spcBef>
              <a:spcAft>
                <a:spcPct val="0"/>
              </a:spcAft>
              <a:buClr>
                <a:srgbClr val="000000"/>
              </a:buClr>
              <a:buSzPct val="100000"/>
              <a:buFont typeface="Arial"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8pPr>
            <a:lvl9pPr marL="3886200" indent="-228600" defTabSz="457200" eaLnBrk="0" fontAlgn="base" hangingPunct="0">
              <a:spcBef>
                <a:spcPct val="0"/>
              </a:spcBef>
              <a:spcAft>
                <a:spcPct val="0"/>
              </a:spcAft>
              <a:buClr>
                <a:srgbClr val="000000"/>
              </a:buClr>
              <a:buSzPct val="100000"/>
              <a:buFont typeface="Arial"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9pPr>
          </a:lstStyle>
          <a:p>
            <a:pPr eaLnBrk="1" hangingPunct="1">
              <a:buFont typeface="Arial" pitchFamily="34" charset="0"/>
              <a:buNone/>
            </a:pPr>
            <a:fld id="{DD9BA880-B5E1-459E-9D66-775666C70A72}" type="slidenum">
              <a:rPr lang="en-GB" smtClean="0">
                <a:solidFill>
                  <a:srgbClr val="000000"/>
                </a:solidFill>
              </a:rPr>
              <a:pPr eaLnBrk="1" hangingPunct="1">
                <a:buFont typeface="Arial" pitchFamily="34" charset="0"/>
                <a:buNone/>
              </a:pPr>
              <a:t>8</a:t>
            </a:fld>
            <a:endParaRPr lang="en-GB" dirty="0" smtClean="0">
              <a:solidFill>
                <a:srgbClr val="000000"/>
              </a:solidFill>
            </a:endParaRPr>
          </a:p>
        </p:txBody>
      </p:sp>
    </p:spTree>
    <p:extLst>
      <p:ext uri="{BB962C8B-B14F-4D97-AF65-F5344CB8AC3E}">
        <p14:creationId xmlns:p14="http://schemas.microsoft.com/office/powerpoint/2010/main" val="2091501368"/>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476672"/>
            <a:ext cx="8229600" cy="1066800"/>
          </a:xfrm>
        </p:spPr>
        <p:txBody>
          <a:bodyPr>
            <a:normAutofit/>
          </a:bodyPr>
          <a:lstStyle/>
          <a:p>
            <a:pPr algn="ctr" rtl="0"/>
            <a:r>
              <a:rPr lang="en-GB" sz="3600" dirty="0">
                <a:effectLst>
                  <a:outerShdw blurRad="38100" dist="38100" dir="2700000" algn="tl">
                    <a:srgbClr val="C0C0C0"/>
                  </a:outerShdw>
                </a:effectLst>
                <a:latin typeface="Arial" charset="0"/>
                <a:ea typeface="宋体" charset="-122"/>
                <a:cs typeface="+mn-cs"/>
              </a:rPr>
              <a:t>Object</a:t>
            </a:r>
          </a:p>
        </p:txBody>
      </p:sp>
      <p:sp>
        <p:nvSpPr>
          <p:cNvPr id="4" name="Content Placeholder 3"/>
          <p:cNvSpPr>
            <a:spLocks noGrp="1"/>
          </p:cNvSpPr>
          <p:nvPr>
            <p:ph idx="1"/>
          </p:nvPr>
        </p:nvSpPr>
        <p:spPr>
          <a:xfrm>
            <a:off x="251520" y="1772816"/>
            <a:ext cx="8229600" cy="4325112"/>
          </a:xfrm>
        </p:spPr>
        <p:txBody>
          <a:bodyPr>
            <a:normAutofit/>
          </a:bodyPr>
          <a:lstStyle/>
          <a:p>
            <a:pPr algn="l" rtl="0"/>
            <a:r>
              <a:rPr lang="en-US" dirty="0" smtClean="0"/>
              <a:t>Software objects are modeled after real-world objects in that they, too, have state and behavior.</a:t>
            </a:r>
          </a:p>
          <a:p>
            <a:pPr algn="l" rtl="0"/>
            <a:endParaRPr lang="en-US" dirty="0" smtClean="0"/>
          </a:p>
          <a:p>
            <a:pPr algn="l" rtl="0"/>
            <a:r>
              <a:rPr lang="en-US" dirty="0" smtClean="0"/>
              <a:t> A software object maintains its state in </a:t>
            </a:r>
            <a:r>
              <a:rPr lang="en-US" i="1" dirty="0" smtClean="0"/>
              <a:t>variables</a:t>
            </a:r>
            <a:r>
              <a:rPr lang="en-US" dirty="0" smtClean="0"/>
              <a:t> and implements its behavior with </a:t>
            </a:r>
            <a:r>
              <a:rPr lang="en-US" i="1" dirty="0" smtClean="0"/>
              <a:t>methods</a:t>
            </a:r>
            <a:r>
              <a:rPr lang="en-US" dirty="0" smtClean="0"/>
              <a:t>. </a:t>
            </a:r>
          </a:p>
          <a:p>
            <a:pPr algn="l" rtl="0"/>
            <a:endParaRPr lang="en-US" dirty="0" smtClean="0"/>
          </a:p>
          <a:p>
            <a:pPr algn="l" rtl="0"/>
            <a:r>
              <a:rPr lang="en-GB" dirty="0" smtClean="0">
                <a:solidFill>
                  <a:srgbClr val="000000"/>
                </a:solidFill>
              </a:rPr>
              <a:t> An </a:t>
            </a:r>
            <a:r>
              <a:rPr lang="en-GB" b="1" dirty="0" smtClean="0">
                <a:solidFill>
                  <a:srgbClr val="002060"/>
                </a:solidFill>
              </a:rPr>
              <a:t>object</a:t>
            </a:r>
            <a:r>
              <a:rPr lang="en-GB" dirty="0" smtClean="0">
                <a:solidFill>
                  <a:schemeClr val="tx2">
                    <a:lumMod val="60000"/>
                    <a:lumOff val="40000"/>
                  </a:schemeClr>
                </a:solidFill>
              </a:rPr>
              <a:t> </a:t>
            </a:r>
            <a:r>
              <a:rPr lang="en-GB" dirty="0" smtClean="0">
                <a:solidFill>
                  <a:srgbClr val="000000"/>
                </a:solidFill>
              </a:rPr>
              <a:t>combines data and operations on the data into a single unit.</a:t>
            </a:r>
            <a:endParaRPr lang="ar-SA" dirty="0" smtClean="0">
              <a:solidFill>
                <a:srgbClr val="000000"/>
              </a:solidFill>
            </a:endParaRPr>
          </a:p>
          <a:p>
            <a:pPr algn="l" rtl="0"/>
            <a:endParaRPr lang="en-US" dirty="0"/>
          </a:p>
        </p:txBody>
      </p:sp>
      <p:sp>
        <p:nvSpPr>
          <p:cNvPr id="38916" name="Slide Number Placeholder 2"/>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1pPr>
            <a:lvl2pPr marL="742950" indent="-28575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2pPr>
            <a:lvl3pPr marL="1143000" indent="-2286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3pPr>
            <a:lvl4pPr marL="1600200" indent="-2286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4pPr>
            <a:lvl5pPr marL="2057400" indent="-2286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5pPr>
            <a:lvl6pPr marL="2514600" indent="-228600" defTabSz="457200" eaLnBrk="0" fontAlgn="base" hangingPunct="0">
              <a:spcBef>
                <a:spcPct val="0"/>
              </a:spcBef>
              <a:spcAft>
                <a:spcPct val="0"/>
              </a:spcAft>
              <a:buClr>
                <a:srgbClr val="000000"/>
              </a:buClr>
              <a:buSzPct val="100000"/>
              <a:buFont typeface="Arial"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6pPr>
            <a:lvl7pPr marL="2971800" indent="-228600" defTabSz="457200" eaLnBrk="0" fontAlgn="base" hangingPunct="0">
              <a:spcBef>
                <a:spcPct val="0"/>
              </a:spcBef>
              <a:spcAft>
                <a:spcPct val="0"/>
              </a:spcAft>
              <a:buClr>
                <a:srgbClr val="000000"/>
              </a:buClr>
              <a:buSzPct val="100000"/>
              <a:buFont typeface="Arial"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7pPr>
            <a:lvl8pPr marL="3429000" indent="-228600" defTabSz="457200" eaLnBrk="0" fontAlgn="base" hangingPunct="0">
              <a:spcBef>
                <a:spcPct val="0"/>
              </a:spcBef>
              <a:spcAft>
                <a:spcPct val="0"/>
              </a:spcAft>
              <a:buClr>
                <a:srgbClr val="000000"/>
              </a:buClr>
              <a:buSzPct val="100000"/>
              <a:buFont typeface="Arial"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8pPr>
            <a:lvl9pPr marL="3886200" indent="-228600" defTabSz="457200" eaLnBrk="0" fontAlgn="base" hangingPunct="0">
              <a:spcBef>
                <a:spcPct val="0"/>
              </a:spcBef>
              <a:spcAft>
                <a:spcPct val="0"/>
              </a:spcAft>
              <a:buClr>
                <a:srgbClr val="000000"/>
              </a:buClr>
              <a:buSzPct val="100000"/>
              <a:buFont typeface="Arial"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9pPr>
          </a:lstStyle>
          <a:p>
            <a:pPr eaLnBrk="1" hangingPunct="1">
              <a:buFont typeface="Arial" pitchFamily="34" charset="0"/>
              <a:buNone/>
            </a:pPr>
            <a:fld id="{DD9BA880-B5E1-459E-9D66-775666C70A72}" type="slidenum">
              <a:rPr lang="en-GB" smtClean="0">
                <a:solidFill>
                  <a:srgbClr val="000000"/>
                </a:solidFill>
              </a:rPr>
              <a:pPr eaLnBrk="1" hangingPunct="1">
                <a:buFont typeface="Arial" pitchFamily="34" charset="0"/>
                <a:buNone/>
              </a:pPr>
              <a:t>9</a:t>
            </a:fld>
            <a:endParaRPr lang="en-GB" dirty="0" smtClean="0">
              <a:solidFill>
                <a:srgbClr val="000000"/>
              </a:solidFill>
            </a:endParaRPr>
          </a:p>
        </p:txBody>
      </p:sp>
    </p:spTree>
    <p:extLst>
      <p:ext uri="{BB962C8B-B14F-4D97-AF65-F5344CB8AC3E}">
        <p14:creationId xmlns:p14="http://schemas.microsoft.com/office/powerpoint/2010/main" val="2091501368"/>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ELAPSEDTIME" val="56.864"/>
  <p:tag name="TIMELINE" val="5.8/17.8/23.6/32.0/41.5/49.7"/>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06594AD1C67AF545A5960EF5B4D34DFC" ma:contentTypeVersion="1" ma:contentTypeDescription="Create a new document." ma:contentTypeScope="" ma:versionID="158d98ff5f363f64d157ecf49ddff337">
  <xsd:schema xmlns:xsd="http://www.w3.org/2001/XMLSchema" xmlns:xs="http://www.w3.org/2001/XMLSchema" xmlns:p="http://schemas.microsoft.com/office/2006/metadata/properties" xmlns:ns1="http://schemas.microsoft.com/sharepoint/v3" targetNamespace="http://schemas.microsoft.com/office/2006/metadata/properties" ma:root="true" ma:fieldsID="a447206dab0015f8b9f8924535193e8c"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 ma:hidden="true" ma:internalName="PublishingStartDate">
      <xsd:simpleType>
        <xsd:restriction base="dms:Unknown"/>
      </xsd:simpleType>
    </xsd:element>
    <xsd:element name="PublishingExpirationDate" ma:index="9" nillable="true" ma:displayName="Scheduling End Date" ma:description=""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90EE202-CC4B-425D-B100-7819B50BD08F}">
  <ds:schemaRefs>
    <ds:schemaRef ds:uri="http://schemas.microsoft.com/sharepoint/v3/contenttype/forms"/>
  </ds:schemaRefs>
</ds:datastoreItem>
</file>

<file path=customXml/itemProps2.xml><?xml version="1.0" encoding="utf-8"?>
<ds:datastoreItem xmlns:ds="http://schemas.openxmlformats.org/officeDocument/2006/customXml" ds:itemID="{63CC0F7D-5A6F-4AFC-8029-B41F904FE354}">
  <ds:schemaRefs>
    <ds:schemaRef ds:uri="http://schemas.microsoft.com/office/2006/metadata/properties"/>
    <ds:schemaRef ds:uri="http://schemas.microsoft.com/office/infopath/2007/PartnerControls"/>
    <ds:schemaRef ds:uri="http://schemas.microsoft.com/sharepoint/v3"/>
  </ds:schemaRefs>
</ds:datastoreItem>
</file>

<file path=customXml/itemProps3.xml><?xml version="1.0" encoding="utf-8"?>
<ds:datastoreItem xmlns:ds="http://schemas.openxmlformats.org/officeDocument/2006/customXml" ds:itemID="{B4F7D0C1-DF7A-4A61-99C7-23F929989FE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Urban</Template>
  <TotalTime>2904</TotalTime>
  <Words>2491</Words>
  <Application>Microsoft Office PowerPoint</Application>
  <PresentationFormat>On-screen Show (4:3)</PresentationFormat>
  <Paragraphs>716</Paragraphs>
  <Slides>59</Slides>
  <Notes>23</Notes>
  <HiddenSlides>0</HiddenSlides>
  <MMClips>0</MMClips>
  <ScaleCrop>false</ScaleCrop>
  <HeadingPairs>
    <vt:vector size="4" baseType="variant">
      <vt:variant>
        <vt:lpstr>Theme</vt:lpstr>
      </vt:variant>
      <vt:variant>
        <vt:i4>1</vt:i4>
      </vt:variant>
      <vt:variant>
        <vt:lpstr>Slide Titles</vt:lpstr>
      </vt:variant>
      <vt:variant>
        <vt:i4>59</vt:i4>
      </vt:variant>
    </vt:vector>
  </HeadingPairs>
  <TitlesOfParts>
    <vt:vector size="60" baseType="lpstr">
      <vt:lpstr>Urban</vt:lpstr>
      <vt:lpstr>CS1201:  Programming Language 2</vt:lpstr>
      <vt:lpstr> Two Programming Paradigms    </vt:lpstr>
      <vt:lpstr>Object-Oriented Programming Language Features</vt:lpstr>
      <vt:lpstr>PowerPoint Presentation</vt:lpstr>
      <vt:lpstr>C++ Program Structure</vt:lpstr>
      <vt:lpstr>Classes &amp; Objects</vt:lpstr>
      <vt:lpstr>CLASSES</vt:lpstr>
      <vt:lpstr>Object</vt:lpstr>
      <vt:lpstr>Object</vt:lpstr>
      <vt:lpstr>Classes</vt:lpstr>
      <vt:lpstr>Define a Class Type</vt:lpstr>
      <vt:lpstr>CLASSES</vt:lpstr>
      <vt:lpstr>Members Declaration</vt:lpstr>
      <vt:lpstr>Classes</vt:lpstr>
      <vt:lpstr>Accessing Class Members</vt:lpstr>
      <vt:lpstr>Example</vt:lpstr>
      <vt:lpstr>Accessibility Example1 </vt:lpstr>
      <vt:lpstr>Accessibility Example2 </vt:lpstr>
      <vt:lpstr>Accessibility Example 3</vt:lpstr>
      <vt:lpstr>Implementing class Functions</vt:lpstr>
      <vt:lpstr>Implementing class Functions Example</vt:lpstr>
      <vt:lpstr>Example </vt:lpstr>
      <vt:lpstr>Program continues..</vt:lpstr>
      <vt:lpstr>Program continues..</vt:lpstr>
      <vt:lpstr>Program continues..</vt:lpstr>
      <vt:lpstr>Program Output</vt:lpstr>
      <vt:lpstr>Constructors Vs. Destructor</vt:lpstr>
      <vt:lpstr>Constructors</vt:lpstr>
      <vt:lpstr>Example </vt:lpstr>
      <vt:lpstr>Example cont.</vt:lpstr>
      <vt:lpstr>Invoking the Default Constructor</vt:lpstr>
      <vt:lpstr>Invoking a Constructor with Parameters</vt:lpstr>
      <vt:lpstr>Default Constructors and Default Parameters</vt:lpstr>
      <vt:lpstr>Example</vt:lpstr>
      <vt:lpstr>Destructors</vt:lpstr>
      <vt:lpstr>Example</vt:lpstr>
      <vt:lpstr>Copy constructor</vt:lpstr>
      <vt:lpstr>Copy constructor cont.</vt:lpstr>
      <vt:lpstr>Example </vt:lpstr>
      <vt:lpstr>Copy constructor for class Rectangle</vt:lpstr>
      <vt:lpstr>Copy constructor: defining a new object</vt:lpstr>
      <vt:lpstr>Q?</vt:lpstr>
      <vt:lpstr>When should we write our own copy constructor in C++? </vt:lpstr>
      <vt:lpstr>Passing Objects to Functions</vt:lpstr>
      <vt:lpstr>Notes on Passing Objects</vt:lpstr>
      <vt:lpstr>Returning an Object from a Function</vt:lpstr>
      <vt:lpstr>Returning an Object Example</vt:lpstr>
      <vt:lpstr>Example </vt:lpstr>
      <vt:lpstr>Example</vt:lpstr>
      <vt:lpstr>Output:</vt:lpstr>
      <vt:lpstr>Example</vt:lpstr>
      <vt:lpstr>PowerPoint Presentation</vt:lpstr>
      <vt:lpstr>Output:</vt:lpstr>
      <vt:lpstr>Example</vt:lpstr>
      <vt:lpstr>Example</vt:lpstr>
      <vt:lpstr>Example</vt:lpstr>
      <vt:lpstr>Example </vt:lpstr>
      <vt:lpstr>PowerPoint Presentation</vt:lpstr>
      <vt:lpstr>Output: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School</dc:creator>
  <cp:lastModifiedBy>Sara</cp:lastModifiedBy>
  <cp:revision>120</cp:revision>
  <dcterms:created xsi:type="dcterms:W3CDTF">2012-02-10T18:18:13Z</dcterms:created>
  <dcterms:modified xsi:type="dcterms:W3CDTF">2016-01-29T11:09:15Z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0x01010006594AD1C67AF545A5960EF5B4D34DFC</vt:lpwstr>
  </property>
</Properties>
</file>