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8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6" r:id="rId16"/>
    <p:sldId id="269" r:id="rId17"/>
    <p:sldId id="279" r:id="rId18"/>
    <p:sldId id="280" r:id="rId19"/>
    <p:sldId id="281" r:id="rId20"/>
    <p:sldId id="282" r:id="rId21"/>
    <p:sldId id="283" r:id="rId22"/>
    <p:sldId id="284" r:id="rId23"/>
    <p:sldId id="291" r:id="rId24"/>
    <p:sldId id="292" r:id="rId25"/>
    <p:sldId id="293" r:id="rId26"/>
    <p:sldId id="295" r:id="rId27"/>
    <p:sldId id="296" r:id="rId28"/>
    <p:sldId id="2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38334-3393-46F7-BC7F-9425680BFC38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91543-3D74-4C07-BB49-409AF2BC5F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7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045F8-EA31-49C6-85AA-8FA434F0497E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B7DDA-7495-4B52-889F-FF28A728247B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E30B1-49D5-4432-B01F-EB837B3C9407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3B82-FBD5-40CA-95E6-E86A7C1B7704}" type="datetime1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68AA-7023-48F5-95C0-300BBFEC1E08}" type="datetime1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133D-9F40-4344-B40C-1FE0E6FB3966}" type="datetime1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9C6B-E52D-43D4-A4CB-B75B0EA80FEB}" type="datetime1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BA67-D927-4D65-8F5E-B24D9E1C4505}" type="datetime1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F99-DBC7-4740-8DF7-4B5EF08EB3A4}" type="datetime1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17A9-877E-488A-98AA-9116C9D59ADC}" type="datetime1">
              <a:rPr lang="en-US" smtClean="0"/>
              <a:pPr/>
              <a:t>11/21/2015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247B-AFAB-43EA-AF21-7E2F1E7731F6}" type="datetime1">
              <a:rPr lang="en-US" smtClean="0"/>
              <a:pPr/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90B5-6477-4E2D-AC65-0240279B9FC2}" type="datetime1">
              <a:rPr lang="en-US" smtClean="0"/>
              <a:pPr/>
              <a:t>11/21/2015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12AD-7F3B-4F10-A23F-59DC4650E5C1}" type="datetime1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98B7-6FCE-4B00-8299-A4E500A38602}" type="datetime1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5283E-BD44-4E64-92DB-DFF31B16B301}" type="datetime1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549B4-8073-4A64-B1DC-2B86245AE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.nus.edu.sg/~cs2103/AY1314S2/files/Implementing%20polymorphism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645024"/>
            <a:ext cx="7772400" cy="1470025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Polymorphism</a:t>
            </a:r>
            <a:endParaRPr lang="en-US" sz="3200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3488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Programming II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Binding: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To enable dynamic binding of a method in C++, add the "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virtual</a:t>
            </a:r>
            <a:r>
              <a:rPr lang="en-US" dirty="0" smtClean="0"/>
              <a:t>" keyword before the method declaration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 smtClean="0"/>
              <a:t>a method is declared as virtual: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will remain so in all descendant classes</a:t>
            </a:r>
          </a:p>
          <a:p>
            <a:pPr lvl="1"/>
            <a:r>
              <a:rPr lang="en-US" dirty="0" smtClean="0"/>
              <a:t>no need to restate the "virtual" keyword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8" y="3068960"/>
            <a:ext cx="82010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VS Dynamic Binding: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Static Binding:</a:t>
            </a:r>
          </a:p>
          <a:p>
            <a:pPr lvl="1"/>
            <a:r>
              <a:rPr lang="en-US" dirty="0" smtClean="0"/>
              <a:t> The class type 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 of pointer or reference is used to determine the method to call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Dynamic Binding:</a:t>
            </a:r>
          </a:p>
          <a:p>
            <a:pPr lvl="1"/>
            <a:r>
              <a:rPr lang="en-US" dirty="0" smtClean="0"/>
              <a:t>The class type </a:t>
            </a:r>
            <a:r>
              <a:rPr lang="en-US" b="1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 of object is used to determine the method to call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77724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3" y="1124744"/>
            <a:ext cx="8753475" cy="524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Polymorphism: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code reuse easier:</a:t>
            </a:r>
          </a:p>
          <a:p>
            <a:pPr lvl="1"/>
            <a:r>
              <a:rPr lang="en-US" dirty="0" smtClean="0"/>
              <a:t>If a code is written to use a virtual method of a class A, the code can work with all future subclass of A with no modification</a:t>
            </a:r>
          </a:p>
          <a:p>
            <a:pPr lvl="1"/>
            <a:r>
              <a:rPr lang="en-US" dirty="0" smtClean="0"/>
              <a:t> Furthermore, new/extended behavior of subclass of A can be incorporated by overriding the virtual method implementation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For example:</a:t>
            </a:r>
          </a:p>
          <a:p>
            <a:pPr lvl="1"/>
            <a:r>
              <a:rPr lang="en-US" dirty="0" smtClean="0"/>
              <a:t>Code that uses the virtual method </a:t>
            </a:r>
            <a:r>
              <a:rPr lang="en-US" b="1" dirty="0" smtClean="0"/>
              <a:t>print() </a:t>
            </a:r>
            <a:r>
              <a:rPr lang="en-US" dirty="0" smtClean="0"/>
              <a:t>in </a:t>
            </a:r>
            <a:r>
              <a:rPr lang="en-US" b="1" dirty="0" err="1" smtClean="0"/>
              <a:t>BankAcct</a:t>
            </a:r>
            <a:r>
              <a:rPr lang="en-US" dirty="0" smtClean="0"/>
              <a:t> can work with all subclasses of </a:t>
            </a:r>
            <a:r>
              <a:rPr lang="en-US" b="1" dirty="0" err="1" smtClean="0"/>
              <a:t>BankAcct</a:t>
            </a:r>
            <a:r>
              <a:rPr lang="en-US" dirty="0" smtClean="0"/>
              <a:t> even when the </a:t>
            </a:r>
            <a:r>
              <a:rPr lang="en-US" b="1" dirty="0" smtClean="0"/>
              <a:t>print() </a:t>
            </a:r>
            <a:r>
              <a:rPr lang="en-US" dirty="0" smtClean="0"/>
              <a:t>is overridden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A common error is to assume the actual type of the object is used to </a:t>
            </a:r>
            <a:r>
              <a:rPr lang="en-US" sz="2800" b="1" dirty="0" smtClean="0"/>
              <a:t>determine validity of method in vocation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The data type of the pointer/reference is used to determine validity of method invocation</a:t>
            </a:r>
          </a:p>
          <a:p>
            <a:pPr lvl="1"/>
            <a:r>
              <a:rPr lang="en-US" sz="2400" b="1" dirty="0" smtClean="0"/>
              <a:t>The </a:t>
            </a:r>
            <a:r>
              <a:rPr lang="en-US" sz="2400" b="1" dirty="0" err="1" smtClean="0"/>
              <a:t>baPtr</a:t>
            </a:r>
            <a:r>
              <a:rPr lang="en-US" sz="2400" b="1" dirty="0" smtClean="0"/>
              <a:t> pointer has the type of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BankAcct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BankAcct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smtClean="0"/>
              <a:t>does not have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payInterest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() m</a:t>
            </a:r>
            <a:r>
              <a:rPr lang="en-US" sz="2400" b="1" dirty="0" smtClean="0"/>
              <a:t>ethod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error!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34782"/>
            <a:ext cx="6336704" cy="190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While it is permissible for a </a:t>
            </a:r>
            <a:r>
              <a:rPr lang="en-US" sz="2800" dirty="0" err="1" smtClean="0"/>
              <a:t>superclass</a:t>
            </a:r>
            <a:r>
              <a:rPr lang="en-US" sz="2800" dirty="0" smtClean="0"/>
              <a:t> pointer to point to a subclass object, the reverse is </a:t>
            </a:r>
            <a:r>
              <a:rPr lang="en-US" sz="2800" u="sng" dirty="0" smtClean="0">
                <a:solidFill>
                  <a:srgbClr val="FF0000"/>
                </a:solidFill>
              </a:rPr>
              <a:t>not true</a:t>
            </a:r>
            <a:r>
              <a:rPr lang="en-US" sz="28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BankAcct</a:t>
            </a:r>
            <a:r>
              <a:rPr lang="en-US" sz="2400" dirty="0" smtClean="0"/>
              <a:t> b;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SavingAcct</a:t>
            </a:r>
            <a:r>
              <a:rPr lang="en-US" sz="2400" dirty="0" smtClean="0"/>
              <a:t> *</a:t>
            </a:r>
            <a:r>
              <a:rPr lang="en-US" sz="2400" dirty="0" err="1" smtClean="0"/>
              <a:t>ps</a:t>
            </a:r>
            <a:r>
              <a:rPr lang="en-US" sz="2400" dirty="0" smtClean="0"/>
              <a:t> = &amp;b; </a:t>
            </a:r>
            <a:r>
              <a:rPr lang="en-US" sz="2400" b="1" dirty="0" smtClean="0">
                <a:solidFill>
                  <a:srgbClr val="00B050"/>
                </a:solidFill>
              </a:rPr>
              <a:t>// compiler error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A337CF9-8D3A-498A-9238-B8F9067EACEE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536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Common Mistake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Polymorphism: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When we see the statement: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refR.methodM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(); </a:t>
            </a:r>
            <a:r>
              <a:rPr lang="en-US" dirty="0" smtClean="0"/>
              <a:t>OR</a:t>
            </a:r>
          </a:p>
          <a:p>
            <a:pPr lvl="1"/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ptrR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-&gt;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methodM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();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At compile time:</a:t>
            </a:r>
          </a:p>
          <a:p>
            <a:pPr lvl="1"/>
            <a:r>
              <a:rPr lang="en-US" dirty="0" smtClean="0"/>
              <a:t>If the class of </a:t>
            </a:r>
            <a:r>
              <a:rPr lang="en-US" b="1" dirty="0" err="1" smtClean="0"/>
              <a:t>refR</a:t>
            </a:r>
            <a:r>
              <a:rPr lang="en-US" b="1" dirty="0" smtClean="0"/>
              <a:t>/</a:t>
            </a:r>
            <a:r>
              <a:rPr lang="en-US" b="1" dirty="0" err="1" smtClean="0"/>
              <a:t>ptrR</a:t>
            </a:r>
            <a:r>
              <a:rPr lang="en-US" b="1" dirty="0" smtClean="0"/>
              <a:t> </a:t>
            </a:r>
            <a:r>
              <a:rPr lang="en-US" dirty="0" smtClean="0"/>
              <a:t>does not have a method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methodM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()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Compilation Error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methodM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() </a:t>
            </a:r>
            <a:r>
              <a:rPr lang="en-US" dirty="0" smtClean="0"/>
              <a:t>is not a virtual method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static binding 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methodM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() </a:t>
            </a:r>
            <a:r>
              <a:rPr lang="en-US" dirty="0" smtClean="0"/>
              <a:t>in class of </a:t>
            </a:r>
            <a:r>
              <a:rPr lang="en-US" b="1" dirty="0" err="1" smtClean="0"/>
              <a:t>refR</a:t>
            </a:r>
            <a:r>
              <a:rPr lang="en-US" b="1" dirty="0" smtClean="0"/>
              <a:t>/</a:t>
            </a:r>
            <a:r>
              <a:rPr lang="en-US" b="1" dirty="0" err="1" smtClean="0"/>
              <a:t>ptrR</a:t>
            </a:r>
            <a:r>
              <a:rPr lang="en-US" dirty="0" smtClean="0"/>
              <a:t> is called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At run time:</a:t>
            </a:r>
          </a:p>
          <a:p>
            <a:pPr lvl="1"/>
            <a:r>
              <a:rPr lang="en-US" dirty="0" smtClean="0"/>
              <a:t> If </a:t>
            </a:r>
            <a:r>
              <a:rPr lang="en-US" dirty="0" err="1" smtClean="0"/>
              <a:t>methodM</a:t>
            </a:r>
            <a:r>
              <a:rPr lang="en-US" dirty="0" smtClean="0"/>
              <a:t>() is a virtual method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dynamic binding 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methodM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() </a:t>
            </a:r>
            <a:r>
              <a:rPr lang="en-US" dirty="0" smtClean="0"/>
              <a:t>in class of the actual object is called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virtual methods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140968"/>
            <a:ext cx="9144000" cy="371703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b="1" dirty="0" smtClean="0">
              <a:solidFill>
                <a:srgbClr val="262626"/>
              </a:solidFill>
              <a:latin typeface="Consolas" pitchFamily="49" charset="0"/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Pure virtual method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>
                <a:latin typeface="+mj-lt"/>
              </a:rPr>
              <a:t>One that is declared but not implemented.</a:t>
            </a:r>
          </a:p>
          <a:p>
            <a:pPr lvl="1"/>
            <a:r>
              <a:rPr lang="en-US" altLang="zh-CN" sz="2400" dirty="0" smtClean="0">
                <a:latin typeface="+mj-lt"/>
                <a:ea typeface="SimSun" pitchFamily="2" charset="-122"/>
              </a:rPr>
              <a:t>A class with one or more pure virtual  functions is an </a:t>
            </a:r>
            <a:r>
              <a:rPr lang="en-US" altLang="zh-CN" sz="24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SimSun" pitchFamily="2" charset="-122"/>
              </a:rPr>
              <a:t>Abstract Class</a:t>
            </a:r>
            <a:r>
              <a:rPr lang="en-US" altLang="zh-CN" sz="2400" b="1" dirty="0" smtClean="0">
                <a:solidFill>
                  <a:srgbClr val="0000FF"/>
                </a:solidFill>
                <a:latin typeface="+mj-lt"/>
                <a:ea typeface="SimSun" pitchFamily="2" charset="-122"/>
              </a:rPr>
              <a:t>.</a:t>
            </a:r>
          </a:p>
          <a:p>
            <a:pPr lvl="1"/>
            <a:r>
              <a:rPr lang="en-US" altLang="zh-CN" sz="2400" b="1" dirty="0" smtClean="0">
                <a:latin typeface="+mj-lt"/>
                <a:ea typeface="SimSun" pitchFamily="2" charset="-122"/>
              </a:rPr>
              <a:t> Objects </a:t>
            </a:r>
            <a:r>
              <a:rPr lang="en-US" altLang="zh-CN" sz="2400" dirty="0" smtClean="0">
                <a:latin typeface="+mj-lt"/>
                <a:ea typeface="SimSun" pitchFamily="2" charset="-122"/>
              </a:rPr>
              <a:t>of abstract class </a:t>
            </a:r>
            <a:r>
              <a:rPr lang="en-US" altLang="zh-CN" sz="2400" b="1" dirty="0" smtClean="0">
                <a:latin typeface="+mj-lt"/>
                <a:ea typeface="SimSun" pitchFamily="2" charset="-122"/>
              </a:rPr>
              <a:t>can’t be </a:t>
            </a:r>
            <a:r>
              <a:rPr lang="en-US" altLang="zh-CN" sz="2400" dirty="0" smtClean="0">
                <a:latin typeface="+mj-lt"/>
                <a:ea typeface="SimSun" pitchFamily="2" charset="-122"/>
              </a:rPr>
              <a:t>created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lvl="1"/>
            <a:r>
              <a:rPr lang="en-US" sz="2400" dirty="0" smtClean="0">
                <a:latin typeface="+mj-lt"/>
              </a:rPr>
              <a:t>must be implemented by subclasses (else they will be abstract)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CN" sz="1800" dirty="0" smtClean="0">
                <a:latin typeface="Verdana" pitchFamily="34" charset="0"/>
                <a:ea typeface="SimSun" pitchFamily="2" charset="-122"/>
              </a:rPr>
              <a:t/>
            </a:r>
            <a:br>
              <a:rPr lang="en-US" altLang="zh-CN" sz="1800" dirty="0" smtClean="0">
                <a:latin typeface="Verdana" pitchFamily="34" charset="0"/>
                <a:ea typeface="SimSun" pitchFamily="2" charset="-122"/>
              </a:rPr>
            </a:br>
            <a:endParaRPr lang="en-US" altLang="zh-CN" sz="1800" dirty="0" smtClean="0">
              <a:latin typeface="Verdana" pitchFamily="34" charset="0"/>
              <a:ea typeface="SimSun" pitchFamily="2" charset="-122"/>
            </a:endParaRP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71600" y="2156663"/>
            <a:ext cx="727280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class </a:t>
            </a:r>
            <a:r>
              <a:rPr lang="en-US" b="1" i="1" dirty="0" smtClean="0">
                <a:solidFill>
                  <a:srgbClr val="262626"/>
                </a:solidFill>
                <a:latin typeface="Consolas" pitchFamily="49" charset="0"/>
              </a:rPr>
              <a:t>Name</a:t>
            </a: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    public: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        virtual </a:t>
            </a:r>
            <a:r>
              <a:rPr lang="en-US" b="1" i="1" dirty="0" err="1" smtClean="0">
                <a:solidFill>
                  <a:srgbClr val="262626"/>
                </a:solidFill>
                <a:latin typeface="Consolas" pitchFamily="49" charset="0"/>
              </a:rPr>
              <a:t>returntype</a:t>
            </a:r>
            <a:r>
              <a:rPr lang="en-US" i="1" dirty="0" smtClean="0">
                <a:solidFill>
                  <a:srgbClr val="262626"/>
                </a:solidFill>
                <a:latin typeface="Consolas" pitchFamily="49" charset="0"/>
              </a:rPr>
              <a:t> </a:t>
            </a:r>
            <a:r>
              <a:rPr lang="en-US" b="1" i="1" dirty="0" smtClean="0">
                <a:solidFill>
                  <a:srgbClr val="262626"/>
                </a:solidFill>
                <a:latin typeface="Consolas" pitchFamily="49" charset="0"/>
              </a:rPr>
              <a:t>name</a:t>
            </a: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(</a:t>
            </a:r>
            <a:r>
              <a:rPr lang="en-US" b="1" i="1" dirty="0" smtClean="0">
                <a:solidFill>
                  <a:srgbClr val="262626"/>
                </a:solidFill>
                <a:latin typeface="Consolas" pitchFamily="49" charset="0"/>
              </a:rPr>
              <a:t>parameters</a:t>
            </a: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) </a:t>
            </a:r>
            <a:r>
              <a:rPr lang="en-US" b="1" dirty="0" smtClean="0">
                <a:solidFill>
                  <a:schemeClr val="accent2"/>
                </a:solidFill>
                <a:latin typeface="Consolas" pitchFamily="49" charset="0"/>
              </a:rPr>
              <a:t>= 0</a:t>
            </a: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    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altLang="zh-CN" sz="3000" dirty="0" smtClean="0">
                <a:latin typeface="Verdana" pitchFamily="34" charset="0"/>
                <a:ea typeface="SimSun" pitchFamily="2" charset="-122"/>
              </a:rPr>
              <a:t>Abstract Classes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457200" y="3886200"/>
            <a:ext cx="7283152" cy="1588127"/>
          </a:xfrm>
          <a:prstGeom prst="rect">
            <a:avLst/>
          </a:prstGeom>
          <a:solidFill>
            <a:srgbClr val="FFFFC5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n-US" altLang="zh-CN" b="1" dirty="0">
                <a:solidFill>
                  <a:srgbClr val="0000FF"/>
                </a:solidFill>
                <a:ea typeface="SimSun" pitchFamily="2" charset="-122"/>
              </a:rPr>
              <a:t>class</a:t>
            </a:r>
            <a:r>
              <a:rPr lang="en-US" altLang="zh-CN" b="1" dirty="0">
                <a:ea typeface="SimSun" pitchFamily="2" charset="-122"/>
              </a:rPr>
              <a:t> Shape    </a:t>
            </a:r>
            <a:r>
              <a:rPr lang="en-US" altLang="zh-CN" b="1" dirty="0">
                <a:solidFill>
                  <a:srgbClr val="339933"/>
                </a:solidFill>
                <a:ea typeface="SimSun" pitchFamily="2" charset="-122"/>
              </a:rPr>
              <a:t>//Abstract</a:t>
            </a:r>
            <a:r>
              <a:rPr lang="en-US" altLang="zh-CN" b="1" dirty="0">
                <a:ea typeface="SimSun" pitchFamily="2" charset="-122"/>
              </a:rPr>
              <a:t>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n-US" altLang="zh-CN" b="1" dirty="0">
                <a:ea typeface="SimSun" pitchFamily="2" charset="-122"/>
              </a:rPr>
              <a:t>{</a:t>
            </a:r>
            <a:br>
              <a:rPr lang="en-US" altLang="zh-CN" b="1" dirty="0">
                <a:ea typeface="SimSun" pitchFamily="2" charset="-122"/>
              </a:rPr>
            </a:br>
            <a:r>
              <a:rPr lang="en-US" altLang="zh-CN" b="1" dirty="0">
                <a:ea typeface="SimSun" pitchFamily="2" charset="-122"/>
              </a:rPr>
              <a:t>  </a:t>
            </a:r>
            <a:r>
              <a:rPr lang="en-US" altLang="zh-CN" b="1" dirty="0">
                <a:solidFill>
                  <a:srgbClr val="0000FF"/>
                </a:solidFill>
                <a:ea typeface="SimSun" pitchFamily="2" charset="-122"/>
              </a:rPr>
              <a:t>public</a:t>
            </a:r>
            <a:r>
              <a:rPr lang="en-US" altLang="zh-CN" b="1" dirty="0">
                <a:ea typeface="SimSun" pitchFamily="2" charset="-122"/>
              </a:rPr>
              <a:t> :</a:t>
            </a:r>
            <a:br>
              <a:rPr lang="en-US" altLang="zh-CN" b="1" dirty="0">
                <a:ea typeface="SimSun" pitchFamily="2" charset="-122"/>
              </a:rPr>
            </a:br>
            <a:r>
              <a:rPr lang="en-US" altLang="zh-CN" b="1" dirty="0">
                <a:ea typeface="SimSun" pitchFamily="2" charset="-122"/>
              </a:rPr>
              <a:t>  </a:t>
            </a:r>
            <a:r>
              <a:rPr lang="en-US" altLang="zh-CN" b="1" dirty="0">
                <a:solidFill>
                  <a:srgbClr val="339933"/>
                </a:solidFill>
                <a:ea typeface="SimSun" pitchFamily="2" charset="-122"/>
              </a:rPr>
              <a:t>//Pure virtual Function</a:t>
            </a:r>
            <a:r>
              <a:rPr lang="en-US" altLang="zh-CN" b="1" dirty="0">
                <a:ea typeface="SimSun" pitchFamily="2" charset="-122"/>
              </a:rPr>
              <a:t/>
            </a:r>
            <a:br>
              <a:rPr lang="en-US" altLang="zh-CN" b="1" dirty="0">
                <a:ea typeface="SimSun" pitchFamily="2" charset="-122"/>
              </a:rPr>
            </a:br>
            <a:r>
              <a:rPr lang="en-US" altLang="zh-CN" b="1" dirty="0">
                <a:ea typeface="SimSun" pitchFamily="2" charset="-122"/>
              </a:rPr>
              <a:t>  </a:t>
            </a:r>
            <a:r>
              <a:rPr lang="en-US" altLang="zh-CN" b="1" dirty="0">
                <a:solidFill>
                  <a:srgbClr val="0000FF"/>
                </a:solidFill>
                <a:ea typeface="SimSun" pitchFamily="2" charset="-122"/>
              </a:rPr>
              <a:t>virtual void</a:t>
            </a:r>
            <a:r>
              <a:rPr lang="en-US" altLang="zh-CN" b="1" dirty="0">
                <a:ea typeface="SimSun" pitchFamily="2" charset="-122"/>
              </a:rPr>
              <a:t> draw() </a:t>
            </a:r>
            <a:r>
              <a:rPr lang="en-US" altLang="zh-CN" b="1" u="sng" dirty="0">
                <a:ea typeface="SimSun" pitchFamily="2" charset="-122"/>
              </a:rPr>
              <a:t>= 0;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n-US" altLang="zh-CN" b="1" dirty="0" smtClean="0">
                <a:ea typeface="SimSun" pitchFamily="2" charset="-122"/>
              </a:rPr>
              <a:t>};</a:t>
            </a:r>
            <a:endParaRPr lang="en-US" altLang="zh-CN" b="1" dirty="0">
              <a:ea typeface="SimSun" pitchFamily="2" charset="-122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524000" y="5848350"/>
            <a:ext cx="62753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>
                <a:latin typeface="Verdana" pitchFamily="34" charset="0"/>
                <a:ea typeface="SimSun" pitchFamily="2" charset="-122"/>
              </a:rPr>
              <a:t>Shape s; </a:t>
            </a:r>
            <a:r>
              <a:rPr lang="en-US" altLang="zh-CN">
                <a:solidFill>
                  <a:srgbClr val="FF0000"/>
                </a:solidFill>
                <a:latin typeface="Verdana" pitchFamily="34" charset="0"/>
                <a:ea typeface="SimSun" pitchFamily="2" charset="-122"/>
              </a:rPr>
              <a:t>// error : variable of an abstract class</a:t>
            </a:r>
          </a:p>
        </p:txBody>
      </p:sp>
      <p:sp>
        <p:nvSpPr>
          <p:cNvPr id="18438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1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200">
                <a:solidFill>
                  <a:srgbClr val="CC6600"/>
                </a:solidFill>
                <a:latin typeface="Verdana" pitchFamily="34" charset="0"/>
                <a:ea typeface="SimSun" pitchFamily="2" charset="-122"/>
              </a:rPr>
              <a:t>Some classes exist logically but not physically</a:t>
            </a:r>
            <a:r>
              <a:rPr lang="en-US" altLang="zh-CN" sz="2200">
                <a:latin typeface="Verdana" pitchFamily="34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200">
                <a:latin typeface="Verdana" pitchFamily="34" charset="0"/>
                <a:ea typeface="SimSun" pitchFamily="2" charset="-122"/>
              </a:rPr>
              <a:t>Example : Shape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2200">
                <a:latin typeface="Verdana" pitchFamily="34" charset="0"/>
                <a:ea typeface="SimSun" pitchFamily="2" charset="-122"/>
              </a:rPr>
              <a:t>Shape s; </a:t>
            </a:r>
            <a:r>
              <a:rPr lang="en-US" altLang="zh-CN" sz="2200">
                <a:solidFill>
                  <a:srgbClr val="0000FF"/>
                </a:solidFill>
                <a:latin typeface="Verdana" pitchFamily="34" charset="0"/>
                <a:ea typeface="SimSun" pitchFamily="2" charset="-122"/>
              </a:rPr>
              <a:t>// Legal but silly..!! : “Shapeless shape”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2200">
                <a:latin typeface="Verdana" pitchFamily="34" charset="0"/>
                <a:ea typeface="SimSun" pitchFamily="2" charset="-122"/>
              </a:rPr>
              <a:t>Shape makes sense only as a base of some classes derived from it. Serves as a “category”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2200">
                <a:latin typeface="Verdana" pitchFamily="34" charset="0"/>
                <a:ea typeface="SimSun" pitchFamily="2" charset="-122"/>
              </a:rPr>
              <a:t>Hence instantiation of such a class must be prevented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Example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FC1244-0DF0-4576-8C96-7BE38EC95626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19460" name="AutoShape 6"/>
          <p:cNvSpPr>
            <a:spLocks noChangeArrowheads="1"/>
          </p:cNvSpPr>
          <p:nvPr/>
        </p:nvSpPr>
        <p:spPr bwMode="auto">
          <a:xfrm>
            <a:off x="3676650" y="2362200"/>
            <a:ext cx="2335510" cy="1084263"/>
          </a:xfrm>
          <a:prstGeom prst="flowChartAlternateProcess">
            <a:avLst/>
          </a:prstGeom>
          <a:solidFill>
            <a:srgbClr val="00E4A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SimSun" pitchFamily="2" charset="-122"/>
            </a:endParaRP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4267200" y="2362200"/>
            <a:ext cx="914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>
                <a:ea typeface="SimSun" pitchFamily="2" charset="-122"/>
              </a:rPr>
              <a:t>Shape</a:t>
            </a:r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 flipV="1">
            <a:off x="3676650" y="2780928"/>
            <a:ext cx="2335510" cy="146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3810000" y="2940050"/>
            <a:ext cx="220216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600" dirty="0" smtClean="0">
                <a:ea typeface="SimSun" pitchFamily="2" charset="-122"/>
              </a:rPr>
              <a:t>+ draw(): void </a:t>
            </a:r>
            <a:r>
              <a:rPr lang="en-US" altLang="zh-CN" sz="1600" dirty="0" smtClean="0">
                <a:ea typeface="SimSun" pitchFamily="2" charset="-122"/>
                <a:sym typeface="Wingdings" pitchFamily="2" charset="2"/>
              </a:rPr>
              <a:t> </a:t>
            </a:r>
            <a:r>
              <a:rPr lang="en-US" altLang="zh-CN" sz="1600" dirty="0" smtClean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1600" dirty="0" smtClean="0">
                <a:ea typeface="SimSun" pitchFamily="2" charset="-122"/>
              </a:rPr>
              <a:t>virtual </a:t>
            </a:r>
            <a:endParaRPr lang="en-US" altLang="zh-CN" sz="1600" dirty="0">
              <a:ea typeface="SimSun" pitchFamily="2" charset="-122"/>
            </a:endParaRPr>
          </a:p>
        </p:txBody>
      </p:sp>
      <p:sp>
        <p:nvSpPr>
          <p:cNvPr id="19464" name="AutoShape 11"/>
          <p:cNvSpPr>
            <a:spLocks noChangeArrowheads="1"/>
          </p:cNvSpPr>
          <p:nvPr/>
        </p:nvSpPr>
        <p:spPr bwMode="auto">
          <a:xfrm>
            <a:off x="1524000" y="4325938"/>
            <a:ext cx="2057400" cy="1084262"/>
          </a:xfrm>
          <a:prstGeom prst="flowChartAlternateProcess">
            <a:avLst/>
          </a:prstGeom>
          <a:solidFill>
            <a:srgbClr val="00E4A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SimSun" pitchFamily="2" charset="-122"/>
            </a:endParaRP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2209800" y="4325938"/>
            <a:ext cx="8921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>
                <a:ea typeface="SimSun" pitchFamily="2" charset="-122"/>
              </a:rPr>
              <a:t>Circle</a:t>
            </a:r>
          </a:p>
        </p:txBody>
      </p:sp>
      <p:sp>
        <p:nvSpPr>
          <p:cNvPr id="19466" name="Line 13"/>
          <p:cNvSpPr>
            <a:spLocks noChangeShapeType="1"/>
          </p:cNvSpPr>
          <p:nvPr/>
        </p:nvSpPr>
        <p:spPr bwMode="auto">
          <a:xfrm>
            <a:off x="1524000" y="4759325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1698625" y="4876800"/>
            <a:ext cx="18065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600" dirty="0" smtClean="0">
                <a:ea typeface="SimSun" pitchFamily="2" charset="-122"/>
              </a:rPr>
              <a:t>+ draw(): void</a:t>
            </a:r>
            <a:endParaRPr lang="en-US" altLang="zh-CN" sz="1600" dirty="0">
              <a:ea typeface="SimSun" pitchFamily="2" charset="-122"/>
            </a:endParaRPr>
          </a:p>
        </p:txBody>
      </p:sp>
      <p:sp>
        <p:nvSpPr>
          <p:cNvPr id="19468" name="Line 15"/>
          <p:cNvSpPr>
            <a:spLocks noChangeShapeType="1"/>
          </p:cNvSpPr>
          <p:nvPr/>
        </p:nvSpPr>
        <p:spPr bwMode="auto">
          <a:xfrm>
            <a:off x="2590800" y="4108450"/>
            <a:ext cx="434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9469" name="Line 16"/>
          <p:cNvSpPr>
            <a:spLocks noChangeShapeType="1"/>
          </p:cNvSpPr>
          <p:nvPr/>
        </p:nvSpPr>
        <p:spPr bwMode="auto">
          <a:xfrm>
            <a:off x="2590800" y="4108450"/>
            <a:ext cx="0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9470" name="Line 17"/>
          <p:cNvSpPr>
            <a:spLocks noChangeShapeType="1"/>
          </p:cNvSpPr>
          <p:nvPr/>
        </p:nvSpPr>
        <p:spPr bwMode="auto">
          <a:xfrm>
            <a:off x="4724400" y="3897313"/>
            <a:ext cx="0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9471" name="Line 18"/>
          <p:cNvSpPr>
            <a:spLocks noChangeShapeType="1"/>
          </p:cNvSpPr>
          <p:nvPr/>
        </p:nvSpPr>
        <p:spPr bwMode="auto">
          <a:xfrm flipV="1">
            <a:off x="4724400" y="3463925"/>
            <a:ext cx="0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ar-SA"/>
          </a:p>
        </p:txBody>
      </p:sp>
      <p:sp>
        <p:nvSpPr>
          <p:cNvPr id="19472" name="AutoShape 20"/>
          <p:cNvSpPr>
            <a:spLocks noChangeArrowheads="1"/>
          </p:cNvSpPr>
          <p:nvPr/>
        </p:nvSpPr>
        <p:spPr bwMode="auto">
          <a:xfrm>
            <a:off x="5943600" y="4325938"/>
            <a:ext cx="2057400" cy="1084262"/>
          </a:xfrm>
          <a:prstGeom prst="flowChartAlternateProcess">
            <a:avLst/>
          </a:prstGeom>
          <a:solidFill>
            <a:srgbClr val="00E4A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SimSun" pitchFamily="2" charset="-122"/>
            </a:endParaRPr>
          </a:p>
        </p:txBody>
      </p:sp>
      <p:sp>
        <p:nvSpPr>
          <p:cNvPr id="19473" name="Text Box 21"/>
          <p:cNvSpPr txBox="1">
            <a:spLocks noChangeArrowheads="1"/>
          </p:cNvSpPr>
          <p:nvPr/>
        </p:nvSpPr>
        <p:spPr bwMode="auto">
          <a:xfrm>
            <a:off x="6400800" y="4325938"/>
            <a:ext cx="1219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>
                <a:ea typeface="SimSun" pitchFamily="2" charset="-122"/>
              </a:rPr>
              <a:t>Triangle</a:t>
            </a:r>
          </a:p>
        </p:txBody>
      </p:sp>
      <p:sp>
        <p:nvSpPr>
          <p:cNvPr id="19474" name="Line 22"/>
          <p:cNvSpPr>
            <a:spLocks noChangeShapeType="1"/>
          </p:cNvSpPr>
          <p:nvPr/>
        </p:nvSpPr>
        <p:spPr bwMode="auto">
          <a:xfrm>
            <a:off x="5943600" y="4759325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9475" name="Text Box 23"/>
          <p:cNvSpPr txBox="1">
            <a:spLocks noChangeArrowheads="1"/>
          </p:cNvSpPr>
          <p:nvPr/>
        </p:nvSpPr>
        <p:spPr bwMode="auto">
          <a:xfrm>
            <a:off x="6118225" y="4845050"/>
            <a:ext cx="18065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CN" sz="1600" dirty="0" smtClean="0">
                <a:ea typeface="SimSun" pitchFamily="2" charset="-122"/>
              </a:rPr>
              <a:t>+ </a:t>
            </a:r>
            <a:r>
              <a:rPr lang="en-US" altLang="zh-CN" sz="1600" dirty="0">
                <a:ea typeface="SimSun" pitchFamily="2" charset="-122"/>
              </a:rPr>
              <a:t>draw</a:t>
            </a:r>
            <a:r>
              <a:rPr lang="en-US" altLang="zh-CN" sz="1600" dirty="0" smtClean="0">
                <a:ea typeface="SimSun" pitchFamily="2" charset="-122"/>
              </a:rPr>
              <a:t>(): void</a:t>
            </a:r>
            <a:endParaRPr lang="en-US" altLang="zh-CN" sz="1600" dirty="0">
              <a:ea typeface="SimSun" pitchFamily="2" charset="-122"/>
            </a:endParaRPr>
          </a:p>
        </p:txBody>
      </p:sp>
      <p:sp>
        <p:nvSpPr>
          <p:cNvPr id="19476" name="Line 24"/>
          <p:cNvSpPr>
            <a:spLocks noChangeShapeType="1"/>
          </p:cNvSpPr>
          <p:nvPr/>
        </p:nvSpPr>
        <p:spPr bwMode="auto">
          <a:xfrm>
            <a:off x="6934200" y="4108450"/>
            <a:ext cx="0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Poly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morphism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Poly = </a:t>
            </a:r>
            <a:r>
              <a:rPr lang="en-US" sz="2800" dirty="0" smtClean="0">
                <a:solidFill>
                  <a:schemeClr val="tx1"/>
                </a:solidFill>
              </a:rPr>
              <a:t>Many</a:t>
            </a:r>
          </a:p>
          <a:p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Morphism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=</a:t>
            </a:r>
            <a:r>
              <a:rPr lang="en-US" sz="2800" dirty="0" smtClean="0">
                <a:solidFill>
                  <a:schemeClr val="tx1"/>
                </a:solidFill>
              </a:rPr>
              <a:t> Forms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72200" y="5943600"/>
            <a:ext cx="1905000" cy="228600"/>
          </a:xfrm>
          <a:noFill/>
        </p:spPr>
        <p:txBody>
          <a:bodyPr/>
          <a:lstStyle/>
          <a:p>
            <a:pPr algn="l"/>
            <a:fld id="{66451E59-3663-4670-BEE3-070843A7B1F9}" type="slidenum">
              <a:rPr lang="zh-TW" altLang="en-US">
                <a:ea typeface="PMingLiU" pitchFamily="18" charset="-120"/>
              </a:rPr>
              <a:pPr algn="l"/>
              <a:t>20</a:t>
            </a:fld>
            <a:endParaRPr lang="en-US" altLang="zh-TW">
              <a:ea typeface="PMingLiU" pitchFamily="18" charset="-12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269504"/>
            <a:ext cx="8229600" cy="107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A pure virtual function </a:t>
            </a:r>
            <a:r>
              <a:rPr lang="en-US" sz="2000" u="sng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not defined</a:t>
            </a:r>
            <a:r>
              <a:rPr lang="en-US" sz="2000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 in the derived class remains a pure virtual function.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Hence derived class also becomes abstract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2477616"/>
            <a:ext cx="8229600" cy="2895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n-US" altLang="zh-CN" dirty="0">
                <a:ea typeface="SimSun" pitchFamily="2" charset="-122"/>
              </a:rPr>
              <a:t>class 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Circle</a:t>
            </a:r>
            <a:r>
              <a:rPr lang="en-US" altLang="zh-CN" dirty="0">
                <a:ea typeface="SimSun" pitchFamily="2" charset="-122"/>
              </a:rPr>
              <a:t> : public Shape { 		</a:t>
            </a:r>
            <a:r>
              <a:rPr lang="en-US" altLang="zh-CN" dirty="0">
                <a:solidFill>
                  <a:srgbClr val="0000FF"/>
                </a:solidFill>
                <a:ea typeface="SimSun" pitchFamily="2" charset="-122"/>
              </a:rPr>
              <a:t>//No draw() - Abstract</a:t>
            </a:r>
            <a:r>
              <a:rPr lang="en-US" altLang="zh-CN" dirty="0">
                <a:solidFill>
                  <a:srgbClr val="339933"/>
                </a:solidFill>
                <a:ea typeface="SimSun" pitchFamily="2" charset="-122"/>
              </a:rPr>
              <a:t/>
            </a:r>
            <a:br>
              <a:rPr lang="en-US" altLang="zh-CN" dirty="0">
                <a:solidFill>
                  <a:srgbClr val="339933"/>
                </a:solidFill>
                <a:ea typeface="SimSun" pitchFamily="2" charset="-122"/>
              </a:rPr>
            </a:br>
            <a:r>
              <a:rPr lang="en-US" altLang="zh-CN" dirty="0">
                <a:solidFill>
                  <a:srgbClr val="0000FF"/>
                </a:solidFill>
                <a:ea typeface="SimSun" pitchFamily="2" charset="-122"/>
              </a:rPr>
              <a:t>public</a:t>
            </a:r>
            <a:r>
              <a:rPr lang="en-US" altLang="zh-CN" dirty="0">
                <a:ea typeface="SimSun" pitchFamily="2" charset="-122"/>
              </a:rPr>
              <a:t> :</a:t>
            </a:r>
            <a:br>
              <a:rPr lang="en-US" altLang="zh-CN" dirty="0">
                <a:ea typeface="SimSun" pitchFamily="2" charset="-122"/>
              </a:rPr>
            </a:br>
            <a:r>
              <a:rPr lang="en-US" altLang="zh-CN" dirty="0">
                <a:solidFill>
                  <a:srgbClr val="0000FF"/>
                </a:solidFill>
                <a:ea typeface="SimSun" pitchFamily="2" charset="-122"/>
              </a:rPr>
              <a:t>void</a:t>
            </a:r>
            <a:r>
              <a:rPr lang="en-US" altLang="zh-CN" dirty="0">
                <a:ea typeface="SimSun" pitchFamily="2" charset="-122"/>
              </a:rPr>
              <a:t> print(){</a:t>
            </a:r>
            <a:br>
              <a:rPr lang="en-US" altLang="zh-CN" dirty="0">
                <a:ea typeface="SimSun" pitchFamily="2" charset="-122"/>
              </a:rPr>
            </a:br>
            <a:r>
              <a:rPr lang="en-US" altLang="zh-CN" dirty="0">
                <a:ea typeface="SimSun" pitchFamily="2" charset="-122"/>
              </a:rPr>
              <a:t>  </a:t>
            </a:r>
            <a:r>
              <a:rPr lang="en-US" altLang="zh-CN" dirty="0" err="1">
                <a:solidFill>
                  <a:srgbClr val="0000FF"/>
                </a:solidFill>
                <a:ea typeface="SimSun" pitchFamily="2" charset="-122"/>
              </a:rPr>
              <a:t>cout</a:t>
            </a:r>
            <a:r>
              <a:rPr lang="en-US" altLang="zh-CN" dirty="0">
                <a:ea typeface="SimSun" pitchFamily="2" charset="-122"/>
              </a:rPr>
              <a:t> &lt;&lt; “I am a circle” &lt;&lt; </a:t>
            </a:r>
            <a:r>
              <a:rPr lang="en-US" altLang="zh-CN" dirty="0" err="1">
                <a:ea typeface="SimSun" pitchFamily="2" charset="-122"/>
              </a:rPr>
              <a:t>endl</a:t>
            </a:r>
            <a:r>
              <a:rPr lang="en-US" altLang="zh-CN" dirty="0">
                <a:ea typeface="SimSun" pitchFamily="2" charset="-122"/>
              </a:rPr>
              <a:t>;</a:t>
            </a:r>
            <a:br>
              <a:rPr lang="en-US" altLang="zh-CN" dirty="0">
                <a:ea typeface="SimSun" pitchFamily="2" charset="-122"/>
              </a:rPr>
            </a:br>
            <a:r>
              <a:rPr lang="en-US" altLang="zh-CN" dirty="0">
                <a:ea typeface="SimSun" pitchFamily="2" charset="-122"/>
              </a:rPr>
              <a:t>}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n-US" altLang="zh-CN" dirty="0">
                <a:ea typeface="SimSun" pitchFamily="2" charset="-122"/>
              </a:rPr>
              <a:t>class 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Rectangle</a:t>
            </a:r>
            <a:r>
              <a:rPr lang="en-US" altLang="zh-CN" dirty="0">
                <a:ea typeface="SimSun" pitchFamily="2" charset="-122"/>
              </a:rPr>
              <a:t> : public Shape {</a:t>
            </a:r>
            <a:br>
              <a:rPr lang="en-US" altLang="zh-CN" dirty="0">
                <a:ea typeface="SimSun" pitchFamily="2" charset="-122"/>
              </a:rPr>
            </a:br>
            <a:r>
              <a:rPr lang="en-US" altLang="zh-CN" dirty="0">
                <a:solidFill>
                  <a:srgbClr val="0000FF"/>
                </a:solidFill>
                <a:ea typeface="SimSun" pitchFamily="2" charset="-122"/>
              </a:rPr>
              <a:t>public</a:t>
            </a:r>
            <a:r>
              <a:rPr lang="en-US" altLang="zh-CN" dirty="0">
                <a:ea typeface="SimSun" pitchFamily="2" charset="-122"/>
              </a:rPr>
              <a:t> :</a:t>
            </a:r>
            <a:br>
              <a:rPr lang="en-US" altLang="zh-CN" dirty="0">
                <a:ea typeface="SimSun" pitchFamily="2" charset="-122"/>
              </a:rPr>
            </a:br>
            <a:r>
              <a:rPr lang="en-US" altLang="zh-CN" dirty="0">
                <a:solidFill>
                  <a:srgbClr val="0000FF"/>
                </a:solidFill>
                <a:ea typeface="SimSun" pitchFamily="2" charset="-122"/>
              </a:rPr>
              <a:t>void</a:t>
            </a:r>
            <a:r>
              <a:rPr lang="en-US" altLang="zh-CN" dirty="0">
                <a:ea typeface="SimSun" pitchFamily="2" charset="-122"/>
              </a:rPr>
              <a:t> draw(){ 			</a:t>
            </a:r>
            <a:r>
              <a:rPr lang="en-US" altLang="zh-CN" dirty="0">
                <a:solidFill>
                  <a:srgbClr val="0000FF"/>
                </a:solidFill>
                <a:ea typeface="SimSun" pitchFamily="2" charset="-122"/>
              </a:rPr>
              <a:t>// Override Shape::draw()</a:t>
            </a:r>
            <a:r>
              <a:rPr lang="en-US" altLang="zh-CN" dirty="0">
                <a:ea typeface="SimSun" pitchFamily="2" charset="-122"/>
              </a:rPr>
              <a:t/>
            </a:r>
            <a:br>
              <a:rPr lang="en-US" altLang="zh-CN" dirty="0">
                <a:ea typeface="SimSun" pitchFamily="2" charset="-122"/>
              </a:rPr>
            </a:br>
            <a:r>
              <a:rPr lang="en-US" altLang="zh-CN" dirty="0">
                <a:ea typeface="SimSun" pitchFamily="2" charset="-122"/>
              </a:rPr>
              <a:t>  </a:t>
            </a:r>
            <a:r>
              <a:rPr lang="en-US" altLang="zh-CN" dirty="0" err="1">
                <a:solidFill>
                  <a:srgbClr val="0000FF"/>
                </a:solidFill>
                <a:ea typeface="SimSun" pitchFamily="2" charset="-122"/>
              </a:rPr>
              <a:t>cout</a:t>
            </a:r>
            <a:r>
              <a:rPr lang="en-US" altLang="zh-CN" dirty="0">
                <a:ea typeface="SimSun" pitchFamily="2" charset="-122"/>
              </a:rPr>
              <a:t> &lt;&lt; “Drawing Rectangle” &lt;&lt; </a:t>
            </a:r>
            <a:r>
              <a:rPr lang="en-US" altLang="zh-CN" dirty="0" err="1">
                <a:ea typeface="SimSun" pitchFamily="2" charset="-122"/>
              </a:rPr>
              <a:t>endl</a:t>
            </a:r>
            <a:r>
              <a:rPr lang="en-US" altLang="zh-CN" dirty="0">
                <a:ea typeface="SimSun" pitchFamily="2" charset="-122"/>
              </a:rPr>
              <a:t>;</a:t>
            </a:r>
            <a:br>
              <a:rPr lang="en-US" altLang="zh-CN" dirty="0">
                <a:ea typeface="SimSun" pitchFamily="2" charset="-122"/>
              </a:rPr>
            </a:br>
            <a:r>
              <a:rPr lang="en-US" altLang="zh-CN" dirty="0">
                <a:ea typeface="SimSun" pitchFamily="2" charset="-122"/>
              </a:rPr>
              <a:t>}</a:t>
            </a:r>
            <a:endParaRPr lang="en-US" altLang="zh-CN" dirty="0">
              <a:solidFill>
                <a:srgbClr val="FF0000"/>
              </a:solidFill>
              <a:ea typeface="SimSun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85800" y="5619328"/>
            <a:ext cx="7772400" cy="762000"/>
          </a:xfrm>
          <a:prstGeom prst="rect">
            <a:avLst/>
          </a:prstGeom>
          <a:solidFill>
            <a:srgbClr val="FFE4C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n-US" altLang="zh-CN" dirty="0">
                <a:ea typeface="SimSun" pitchFamily="2" charset="-122"/>
              </a:rPr>
              <a:t>Rectangle r; 		</a:t>
            </a:r>
            <a:r>
              <a:rPr lang="en-US" altLang="zh-CN" dirty="0">
                <a:solidFill>
                  <a:srgbClr val="0000FF"/>
                </a:solidFill>
                <a:ea typeface="SimSun" pitchFamily="2" charset="-122"/>
              </a:rPr>
              <a:t>// Valid</a:t>
            </a:r>
            <a:endParaRPr lang="en-US" altLang="zh-CN" sz="2600" dirty="0">
              <a:solidFill>
                <a:srgbClr val="0000FF"/>
              </a:solidFill>
              <a:ea typeface="SimSun" pitchFamily="2" charset="-122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n-US" altLang="zh-CN" dirty="0">
                <a:ea typeface="SimSun" pitchFamily="2" charset="-122"/>
              </a:rPr>
              <a:t>Circle c; 		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// error : variable of an abstract class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2656" y="291480"/>
            <a:ext cx="8229600" cy="762000"/>
          </a:xfrm>
        </p:spPr>
        <p:txBody>
          <a:bodyPr/>
          <a:lstStyle/>
          <a:p>
            <a:r>
              <a:rPr lang="en-US" altLang="zh-CN" sz="3000" dirty="0" smtClean="0">
                <a:latin typeface="Verdana" pitchFamily="34" charset="0"/>
                <a:ea typeface="SimSun" pitchFamily="2" charset="-122"/>
              </a:rPr>
              <a:t>Abstract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484784"/>
            <a:ext cx="8712968" cy="467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iostream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using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namespace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std;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class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figure{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protected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: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pitchFamily="34" charset="0"/>
                <a:ea typeface="Calibri" pitchFamily="34" charset="0"/>
                <a:cs typeface="Consolas" pitchFamily="49" charset="0"/>
              </a:rPr>
              <a:t> 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double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x,y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: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    void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set_dim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(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double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I,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double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J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      {   x =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I;y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= J;}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   virtual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show_area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(){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     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&lt;&lt;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"No area computation 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efined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      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"for this class"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;}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};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class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triangle: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figure{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: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pitchFamily="34" charset="0"/>
                <a:ea typeface="Calibri" pitchFamily="34" charset="0"/>
                <a:cs typeface="Consolas" pitchFamily="49" charset="0"/>
              </a:rPr>
              <a:t>  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show_area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()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pitchFamily="34" charset="0"/>
                <a:ea typeface="Calibri" pitchFamily="34" charset="0"/>
                <a:cs typeface="Consolas" pitchFamily="49" charset="0"/>
              </a:rPr>
              <a:t>    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{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"show in triangle \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tarea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="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&lt;&lt; x* 0.5 * y&lt;&lt;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;}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};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Arial" pitchFamily="34" charset="0"/>
              <a:ea typeface="Calibri" pitchFamily="34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class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circle: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figure{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: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pitchFamily="34" charset="0"/>
                <a:ea typeface="Calibri" pitchFamily="34" charset="0"/>
                <a:cs typeface="Consolas" pitchFamily="49" charset="0"/>
              </a:rPr>
              <a:t>   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show_area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{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&lt;&lt;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"show in circle \t area="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&lt;&lt;x *x&lt;&lt;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;}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};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rgbClr val="0000FF"/>
              </a:solidFill>
              <a:latin typeface="Arial" pitchFamily="34" charset="0"/>
              <a:ea typeface="Calibri" pitchFamily="34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Calibri" pitchFamily="34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  main(){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	figure *p;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	triangle t;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	circle c;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	p= &amp;t;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	p-&gt;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set_dim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(10.0,5.0);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	p-&gt;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show_area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();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	p= &amp;c;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	p-&gt;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set_dim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(10.0, 0);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	p-&gt;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show_area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();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724022"/>
            <a:ext cx="5184576" cy="794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Class figure{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protected: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double </a:t>
            </a:r>
            <a:r>
              <a:rPr lang="en-GB" dirty="0" err="1" smtClean="0"/>
              <a:t>x,y</a:t>
            </a:r>
            <a:r>
              <a:rPr lang="en-GB" dirty="0" smtClean="0"/>
              <a:t>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public: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void </a:t>
            </a:r>
            <a:r>
              <a:rPr lang="en-GB" sz="2600" dirty="0" err="1" smtClean="0"/>
              <a:t>set_dim</a:t>
            </a:r>
            <a:r>
              <a:rPr lang="en-GB" sz="2600" dirty="0" smtClean="0"/>
              <a:t>(double I, double j=0)</a:t>
            </a:r>
            <a:endParaRPr lang="en-GB" sz="1500" dirty="0" smtClean="0"/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{x=I;    Y= j;  }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void </a:t>
            </a:r>
            <a:r>
              <a:rPr lang="en-GB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show_area</a:t>
            </a: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()=0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;// pure function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};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Class triangle: public figure{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Public: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Void </a:t>
            </a:r>
            <a:r>
              <a:rPr lang="en-GB" dirty="0" err="1" smtClean="0"/>
              <a:t>show_area</a:t>
            </a:r>
            <a:r>
              <a:rPr lang="en-GB" dirty="0" smtClean="0"/>
              <a:t>(){</a:t>
            </a:r>
            <a:r>
              <a:rPr lang="en-GB" dirty="0" err="1" smtClean="0"/>
              <a:t>cout</a:t>
            </a:r>
            <a:r>
              <a:rPr lang="en-GB" dirty="0" smtClean="0"/>
              <a:t>&lt;&lt; x* 0.5 * y;}};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Class circle: public figure{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Public: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 no </a:t>
            </a:r>
            <a:r>
              <a:rPr lang="en-GB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definiton</a:t>
            </a: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GB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show_area</a:t>
            </a: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will case error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};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Int</a:t>
            </a:r>
            <a:r>
              <a:rPr lang="en-GB" dirty="0" smtClean="0"/>
              <a:t> main(){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Figure *p;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Triangle t;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Circle c; </a:t>
            </a:r>
            <a:r>
              <a:rPr lang="en-GB" dirty="0" smtClean="0">
                <a:solidFill>
                  <a:srgbClr val="00B050"/>
                </a:solidFill>
              </a:rPr>
              <a:t>// illegal – can’t create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P= &amp;t;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P-&gt; </a:t>
            </a:r>
            <a:r>
              <a:rPr lang="en-GB" dirty="0" err="1" smtClean="0"/>
              <a:t>set_dim</a:t>
            </a:r>
            <a:r>
              <a:rPr lang="en-GB" dirty="0" smtClean="0"/>
              <a:t>(10.0,5.0);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P-&gt; </a:t>
            </a:r>
            <a:r>
              <a:rPr lang="en-GB" dirty="0" err="1" smtClean="0"/>
              <a:t>show_area</a:t>
            </a:r>
            <a:r>
              <a:rPr lang="en-GB" dirty="0" smtClean="0"/>
              <a:t>();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p= &amp;c;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P-&gt; </a:t>
            </a:r>
            <a:r>
              <a:rPr lang="en-GB" dirty="0" err="1" smtClean="0"/>
              <a:t>set_dim</a:t>
            </a:r>
            <a:r>
              <a:rPr lang="en-GB" dirty="0" smtClean="0"/>
              <a:t>(10.0);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P-&gt; </a:t>
            </a:r>
            <a:r>
              <a:rPr lang="en-GB" dirty="0" err="1" smtClean="0"/>
              <a:t>show_area</a:t>
            </a:r>
            <a:r>
              <a:rPr lang="en-GB" dirty="0" smtClean="0"/>
              <a:t>();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Return0;}</a:t>
            </a:r>
            <a:endParaRPr lang="en-GB" dirty="0"/>
          </a:p>
        </p:txBody>
      </p:sp>
      <p:sp>
        <p:nvSpPr>
          <p:cNvPr id="256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09A652-B194-4649-8275-20A2DF5E2A22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Virtual Destructors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Constructors </a:t>
            </a:r>
            <a:r>
              <a:rPr lang="en-US" b="1" dirty="0" smtClean="0">
                <a:solidFill>
                  <a:srgbClr val="FF0000"/>
                </a:solidFill>
              </a:rPr>
              <a:t>cannot</a:t>
            </a:r>
            <a:r>
              <a:rPr lang="en-US" b="1" dirty="0" smtClean="0"/>
              <a:t> be virtual, but destructors can be virtual.</a:t>
            </a:r>
          </a:p>
          <a:p>
            <a:r>
              <a:rPr lang="en-US" dirty="0" smtClean="0"/>
              <a:t>It ensures that the derived class destructor is called when a base class pointer is used while deleting a dynamically created derived class object.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6406EB2-645E-44EB-AB41-CAB1081A69F0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Virtual Destructors (contd.)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FC0E50C-C5A2-4CD2-A49E-6AF161E07FD8}" type="slidenum">
              <a:rPr lang="en-US"/>
              <a:pPr/>
              <a:t>24</a:t>
            </a:fld>
            <a:endParaRPr lang="en-US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2209800" y="838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/>
              <a:t>Using non-virtual destructor</a:t>
            </a: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683568" y="1566664"/>
            <a:ext cx="7416824" cy="452431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iostream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using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namespace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std;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class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base {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~base() {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&lt;&lt;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"destructing base"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;  }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};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class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derived 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base {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~derived() {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&lt;&lt;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"destructing derived"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;  }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};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main() 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	base *p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derived;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delete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p;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		}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95400"/>
            <a:ext cx="6477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non-virtual destructor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5372-C4FB-4DD0-9611-92947F1FC6E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90800"/>
            <a:ext cx="696005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Virtual Destructors (contd.)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CC35109-E5B6-4307-8CF4-BD51F09AB2A1}" type="slidenum">
              <a:rPr lang="en-US"/>
              <a:pPr/>
              <a:t>26</a:t>
            </a:fld>
            <a:endParaRPr lang="en-US"/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2133600" y="1066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/>
              <a:t>Using virtual destructor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04800" y="1371600"/>
            <a:ext cx="8610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iostream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using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namespace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std;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class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base {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virtual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~base() {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&lt;&lt;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"destructing base"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;  }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};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class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derived 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base {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~derived() {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&lt;&lt;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"destructing derived"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;  }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};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main() 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base *p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derived;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delete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 p;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Virtual Destructors (contd.)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CC35109-E5B6-4307-8CF4-BD51F09AB2A1}" type="slidenum">
              <a:rPr lang="en-US"/>
              <a:pPr/>
              <a:t>27</a:t>
            </a:fld>
            <a:endParaRPr lang="en-US"/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2133600" y="1066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/>
              <a:t>Using virtual destructor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799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http://www.comp.nus.edu.sg/~cs2103/AY1314S2/files/Implementing%20polymorphism.pdf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Substitution Principle</a:t>
            </a:r>
          </a:p>
          <a:p>
            <a:pPr lvl="2"/>
            <a:r>
              <a:rPr lang="en-US" dirty="0" smtClean="0"/>
              <a:t>A more in depth discussion</a:t>
            </a:r>
          </a:p>
          <a:p>
            <a:r>
              <a:rPr lang="en-US" dirty="0" smtClean="0"/>
              <a:t>Method Binding:</a:t>
            </a:r>
          </a:p>
          <a:p>
            <a:pPr lvl="1"/>
            <a:r>
              <a:rPr lang="en-US" dirty="0" smtClean="0"/>
              <a:t>Static Binding</a:t>
            </a:r>
          </a:p>
          <a:p>
            <a:pPr lvl="1"/>
            <a:r>
              <a:rPr lang="en-US" dirty="0" smtClean="0"/>
              <a:t>Dynamic Binding (Polymorphism)</a:t>
            </a:r>
          </a:p>
          <a:p>
            <a:pPr lvl="2"/>
            <a:r>
              <a:rPr lang="en-US" dirty="0" smtClean="0"/>
              <a:t>Syntax on virtual method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Objects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3 ways to refer to an object in C++: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781728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 Substitution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686800" cy="47853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C++ allows </a:t>
            </a:r>
            <a:r>
              <a:rPr lang="en-US" sz="2400" dirty="0" err="1" smtClean="0"/>
              <a:t>superclass</a:t>
            </a:r>
            <a:r>
              <a:rPr lang="en-US" sz="2400" dirty="0" smtClean="0"/>
              <a:t> pointers to point to </a:t>
            </a:r>
            <a:r>
              <a:rPr lang="en-US" sz="2400" dirty="0" err="1" smtClean="0"/>
              <a:t>sublass</a:t>
            </a:r>
            <a:r>
              <a:rPr lang="en-US" sz="2400" dirty="0" smtClean="0"/>
              <a:t> objects.</a:t>
            </a:r>
          </a:p>
          <a:p>
            <a:r>
              <a:rPr lang="en-US" sz="2400" dirty="0" smtClean="0"/>
              <a:t>Object pointer and reference of class type A:</a:t>
            </a:r>
          </a:p>
          <a:p>
            <a:pPr lvl="1"/>
            <a:r>
              <a:rPr lang="en-US" sz="2000" dirty="0" smtClean="0"/>
              <a:t>Can refer to objects of type A</a:t>
            </a:r>
          </a:p>
          <a:p>
            <a:pPr lvl="1"/>
            <a:r>
              <a:rPr lang="en-US" sz="2000" b="1" dirty="0" smtClean="0"/>
              <a:t>Can also refer to objects of subclass of A</a:t>
            </a:r>
            <a:endParaRPr lang="en-US" sz="2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2619375"/>
            <a:ext cx="904875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24328" y="5270728"/>
            <a:ext cx="1062000" cy="390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4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24328" y="5661248"/>
            <a:ext cx="1062000" cy="390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400.40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24328" y="6021288"/>
            <a:ext cx="1062000" cy="390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0.04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Subclass Substitution Principle</a:t>
            </a:r>
            <a:br>
              <a:rPr lang="en-US" dirty="0" smtClean="0"/>
            </a:br>
            <a:r>
              <a:rPr lang="en-US" dirty="0" smtClean="0"/>
              <a:t>Pointers </a:t>
            </a:r>
            <a:r>
              <a:rPr lang="en-US" dirty="0"/>
              <a:t>to </a:t>
            </a:r>
            <a:r>
              <a:rPr lang="en-US" dirty="0" err="1" smtClean="0"/>
              <a:t>subClasses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Let we have –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class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B_Class</a:t>
            </a:r>
            <a:r>
              <a:rPr lang="en-US" dirty="0" smtClean="0"/>
              <a:t>{ … };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class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D_Class</a:t>
            </a:r>
            <a:r>
              <a:rPr lang="en-US" dirty="0" smtClean="0"/>
              <a:t>: public </a:t>
            </a:r>
            <a:r>
              <a:rPr lang="en-US" dirty="0" err="1" smtClean="0"/>
              <a:t>B_Class</a:t>
            </a:r>
            <a:r>
              <a:rPr lang="en-US" dirty="0" smtClean="0"/>
              <a:t>{ … };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Then we can write – 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B_Class</a:t>
            </a:r>
            <a:r>
              <a:rPr lang="en-US" dirty="0" smtClean="0"/>
              <a:t> *p1; 	</a:t>
            </a:r>
            <a:r>
              <a:rPr lang="en-US" sz="1800" b="1" dirty="0" smtClean="0">
                <a:solidFill>
                  <a:srgbClr val="00B050"/>
                </a:solidFill>
              </a:rPr>
              <a:t>// pointer to object of type </a:t>
            </a:r>
            <a:r>
              <a:rPr lang="en-US" sz="1800" b="1" dirty="0" err="1" smtClean="0">
                <a:solidFill>
                  <a:srgbClr val="00B050"/>
                </a:solidFill>
              </a:rPr>
              <a:t>B_Class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D_Clas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d_obj</a:t>
            </a:r>
            <a:r>
              <a:rPr lang="en-US" dirty="0" smtClean="0"/>
              <a:t>; </a:t>
            </a:r>
            <a:r>
              <a:rPr lang="en-US" sz="1500" b="1" dirty="0" smtClean="0">
                <a:solidFill>
                  <a:srgbClr val="00B050"/>
                </a:solidFill>
              </a:rPr>
              <a:t>// object of type </a:t>
            </a:r>
            <a:r>
              <a:rPr lang="en-US" sz="1500" b="1" dirty="0" err="1" smtClean="0">
                <a:solidFill>
                  <a:srgbClr val="00B050"/>
                </a:solidFill>
              </a:rPr>
              <a:t>D_Class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Both statement are valid:</a:t>
            </a:r>
          </a:p>
          <a:p>
            <a:pPr marL="366713" lvl="1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  p1 = &amp;</a:t>
            </a:r>
            <a:r>
              <a:rPr lang="en-US" dirty="0" err="1" smtClean="0"/>
              <a:t>d_obj</a:t>
            </a:r>
            <a:r>
              <a:rPr lang="en-US" dirty="0" smtClean="0"/>
              <a:t>;</a:t>
            </a:r>
          </a:p>
          <a:p>
            <a:pPr marL="366713" lvl="1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</a:rPr>
              <a:t>B_Class</a:t>
            </a:r>
            <a:r>
              <a:rPr lang="en-US" dirty="0" smtClean="0"/>
              <a:t> *p2 = new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_Class</a:t>
            </a:r>
            <a:r>
              <a:rPr lang="en-US" dirty="0" smtClean="0"/>
              <a:t>;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B6A025-7794-4972-AB92-DE902CCC3024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52120" y="4221088"/>
            <a:ext cx="2987824" cy="14219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Using a base class pointer (pointing to a derived class object) we can access only those members of the derived object </a:t>
            </a:r>
            <a:r>
              <a:rPr lang="en-US" b="1" dirty="0" smtClean="0">
                <a:solidFill>
                  <a:srgbClr val="660066"/>
                </a:solidFill>
              </a:rPr>
              <a:t>that were inherited from the base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Since we know: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A </a:t>
            </a:r>
            <a:r>
              <a:rPr lang="en-US" dirty="0" err="1" smtClean="0"/>
              <a:t>superclass</a:t>
            </a:r>
            <a:r>
              <a:rPr lang="en-US" dirty="0" smtClean="0"/>
              <a:t> pointer/reference can refer to an object of subclass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A method implementation can be overridden in the subclass, resulting in multiple versions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Question:</a:t>
            </a:r>
          </a:p>
          <a:p>
            <a:pPr lvl="1">
              <a:buNone/>
            </a:pPr>
            <a:r>
              <a:rPr lang="en-US" dirty="0" smtClean="0"/>
              <a:t>If we invoke a method using pointer/reference, which version of the method should be invoked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</a:p>
          <a:p>
            <a:r>
              <a:rPr lang="en-US" dirty="0" smtClean="0"/>
              <a:t>C++ provides two possibilities: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Static Binding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Dynamic Binding:</a:t>
            </a:r>
          </a:p>
          <a:p>
            <a:pPr lvl="2"/>
            <a:r>
              <a:rPr lang="en-US" dirty="0" smtClean="0"/>
              <a:t>Also known as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polymorphism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507288" cy="464137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Use the </a:t>
            </a:r>
            <a:r>
              <a:rPr lang="en-US" sz="2000" b="1" dirty="0" smtClean="0"/>
              <a:t>class type of the pointer/reference </a:t>
            </a:r>
            <a:r>
              <a:rPr lang="en-US" sz="2000" dirty="0" smtClean="0"/>
              <a:t>to determine which version of method to call:</a:t>
            </a:r>
          </a:p>
          <a:p>
            <a:pPr lvl="1"/>
            <a:r>
              <a:rPr lang="en-US" sz="2000" dirty="0" smtClean="0"/>
              <a:t>This information is known during </a:t>
            </a:r>
            <a:r>
              <a:rPr lang="en-US" sz="2000" b="1" dirty="0" smtClean="0">
                <a:solidFill>
                  <a:srgbClr val="C00000"/>
                </a:solidFill>
              </a:rPr>
              <a:t>compilation time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2762250"/>
            <a:ext cx="881062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Binding (Polymorphism)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</a:t>
            </a:r>
            <a:r>
              <a:rPr lang="en-US" sz="2400" b="1" dirty="0" smtClean="0"/>
              <a:t>the actual class type of the object</a:t>
            </a:r>
            <a:r>
              <a:rPr lang="en-US" sz="2400" dirty="0" smtClean="0"/>
              <a:t> to determine which version of method to call:</a:t>
            </a:r>
          </a:p>
          <a:p>
            <a:pPr lvl="1"/>
            <a:r>
              <a:rPr lang="en-US" sz="2000" dirty="0" smtClean="0"/>
              <a:t>This information is known only during </a:t>
            </a:r>
            <a:r>
              <a:rPr lang="en-US" sz="2000" dirty="0" smtClean="0">
                <a:solidFill>
                  <a:srgbClr val="C00000"/>
                </a:solidFill>
              </a:rPr>
              <a:t>run time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2852936"/>
            <a:ext cx="8724900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49B4-8073-4A64-B1DC-2B86245AE6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A.AlOsaimi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1244</Words>
  <Application>Microsoft Office PowerPoint</Application>
  <PresentationFormat>On-screen Show (4:3)</PresentationFormat>
  <Paragraphs>277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Polymorphism</vt:lpstr>
      <vt:lpstr>Polymorphism </vt:lpstr>
      <vt:lpstr>Overview</vt:lpstr>
      <vt:lpstr>Interacting with Objects in C++</vt:lpstr>
      <vt:lpstr>Subclass Substitution Principle</vt:lpstr>
      <vt:lpstr>Subclass Substitution Principle Pointers to subClasses</vt:lpstr>
      <vt:lpstr>Polymorphism: Basic Idea</vt:lpstr>
      <vt:lpstr>Static Binding</vt:lpstr>
      <vt:lpstr>Dynamic Binding (Polymorphism)</vt:lpstr>
      <vt:lpstr>Dynamic Binding: Syntax</vt:lpstr>
      <vt:lpstr>Static VS Dynamic Binding: illustration</vt:lpstr>
      <vt:lpstr>Polymorphism: Example</vt:lpstr>
      <vt:lpstr>Polymorphism: Advantage</vt:lpstr>
      <vt:lpstr>Common Mistake </vt:lpstr>
      <vt:lpstr>PowerPoint Presentation</vt:lpstr>
      <vt:lpstr>Polymorphism: Summary</vt:lpstr>
      <vt:lpstr>Pure virtual methods</vt:lpstr>
      <vt:lpstr>Abstract Classes</vt:lpstr>
      <vt:lpstr>Example</vt:lpstr>
      <vt:lpstr>Abstract Classes</vt:lpstr>
      <vt:lpstr>Example 1</vt:lpstr>
      <vt:lpstr>Example 2</vt:lpstr>
      <vt:lpstr>Virtual Destructors</vt:lpstr>
      <vt:lpstr>Virtual Destructors (contd.)</vt:lpstr>
      <vt:lpstr>Using non-virtual destructor </vt:lpstr>
      <vt:lpstr>Virtual Destructors (contd.)</vt:lpstr>
      <vt:lpstr>Virtual Destructors (contd.)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Lecture#10</dc:title>
  <dc:creator>user</dc:creator>
  <cp:lastModifiedBy>Sara</cp:lastModifiedBy>
  <cp:revision>14</cp:revision>
  <dcterms:created xsi:type="dcterms:W3CDTF">2014-11-25T13:48:50Z</dcterms:created>
  <dcterms:modified xsi:type="dcterms:W3CDTF">2015-11-21T15:07:22Z</dcterms:modified>
</cp:coreProperties>
</file>