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0"/>
  </p:notesMasterIdLst>
  <p:sldIdLst>
    <p:sldId id="256" r:id="rId2"/>
    <p:sldId id="257" r:id="rId3"/>
    <p:sldId id="258" r:id="rId4"/>
    <p:sldId id="259" r:id="rId5"/>
    <p:sldId id="260" r:id="rId6"/>
    <p:sldId id="285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86" r:id="rId16"/>
    <p:sldId id="269" r:id="rId17"/>
    <p:sldId id="279" r:id="rId18"/>
    <p:sldId id="280" r:id="rId19"/>
    <p:sldId id="281" r:id="rId20"/>
    <p:sldId id="282" r:id="rId21"/>
    <p:sldId id="283" r:id="rId22"/>
    <p:sldId id="284" r:id="rId23"/>
    <p:sldId id="291" r:id="rId24"/>
    <p:sldId id="292" r:id="rId25"/>
    <p:sldId id="293" r:id="rId26"/>
    <p:sldId id="295" r:id="rId27"/>
    <p:sldId id="296" r:id="rId28"/>
    <p:sldId id="270" r:id="rId2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1944" y="-3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E338334-3393-46F7-BC7F-9425680BFC38}" type="datetimeFigureOut">
              <a:rPr lang="en-US" smtClean="0"/>
              <a:pPr/>
              <a:t>11/21/2015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D91543-3D74-4C07-BB49-409AF2BC5FF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68753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EF045F8-EA31-49C6-85AA-8FA434F0497E}" type="slidenum">
              <a:rPr lang="en-US" altLang="zh-CN"/>
              <a:pPr/>
              <a:t>18</a:t>
            </a:fld>
            <a:endParaRPr lang="en-US" altLang="zh-CN"/>
          </a:p>
        </p:txBody>
      </p:sp>
      <p:sp>
        <p:nvSpPr>
          <p:cNvPr id="419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9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zh-CN" altLang="zh-CN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C2B7DDA-7495-4B52-889F-FF28A728247B}" type="slidenum">
              <a:rPr lang="en-US" altLang="zh-CN"/>
              <a:pPr/>
              <a:t>19</a:t>
            </a:fld>
            <a:endParaRPr lang="en-US" altLang="zh-CN"/>
          </a:p>
        </p:txBody>
      </p:sp>
      <p:sp>
        <p:nvSpPr>
          <p:cNvPr id="430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zh-CN" altLang="zh-CN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59E30B1-49D5-4432-B01F-EB837B3C9407}" type="slidenum">
              <a:rPr lang="en-US" altLang="zh-CN"/>
              <a:pPr/>
              <a:t>20</a:t>
            </a:fld>
            <a:endParaRPr lang="en-US" altLang="zh-CN"/>
          </a:p>
        </p:txBody>
      </p:sp>
      <p:sp>
        <p:nvSpPr>
          <p:cNvPr id="440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0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zh-CN" altLang="zh-CN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C3B82-FBD5-40CA-95E6-E86A7C1B7704}" type="datetime1">
              <a:rPr lang="en-US" smtClean="0"/>
              <a:pPr/>
              <a:t>11/21/2015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A.AlOsaimi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549B4-8073-4A64-B1DC-2B86245AE6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AC68AA-7023-48F5-95C0-300BBFEC1E08}" type="datetime1">
              <a:rPr lang="en-US" smtClean="0"/>
              <a:pPr/>
              <a:t>11/21/2015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A.AlOsaimi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549B4-8073-4A64-B1DC-2B86245AE6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D133D-9F40-4344-B40C-1FE0E6FB3966}" type="datetime1">
              <a:rPr lang="en-US" smtClean="0"/>
              <a:pPr/>
              <a:t>11/21/2015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A.AlOsaimi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549B4-8073-4A64-B1DC-2B86245AE6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229C6B-E52D-43D4-A4CB-B75B0EA80FEB}" type="datetime1">
              <a:rPr lang="en-US" smtClean="0"/>
              <a:pPr/>
              <a:t>11/21/2015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A.AlOsaimi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549B4-8073-4A64-B1DC-2B86245AE6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9DBA67-D927-4D65-8F5E-B24D9E1C4505}" type="datetime1">
              <a:rPr lang="en-US" smtClean="0"/>
              <a:pPr/>
              <a:t>11/21/2015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A.AlOsaimi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549B4-8073-4A64-B1DC-2B86245AE6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58F99-DBC7-4740-8DF7-4B5EF08EB3A4}" type="datetime1">
              <a:rPr lang="en-US" smtClean="0"/>
              <a:pPr/>
              <a:t>11/21/2015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A.AlOsaimi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549B4-8073-4A64-B1DC-2B86245AE6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2317A9-877E-488A-98AA-9116C9D59ADC}" type="datetime1">
              <a:rPr lang="en-US" smtClean="0"/>
              <a:pPr/>
              <a:t>11/21/2015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A.AlOsaimi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549B4-8073-4A64-B1DC-2B86245AE6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76247B-AFAB-43EA-AF21-7E2F1E7731F6}" type="datetime1">
              <a:rPr lang="en-US" smtClean="0"/>
              <a:pPr/>
              <a:t>11/21/2015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A.AlOsaimi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549B4-8073-4A64-B1DC-2B86245AE6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D490B5-6477-4E2D-AC65-0240279B9FC2}" type="datetime1">
              <a:rPr lang="en-US" smtClean="0"/>
              <a:pPr/>
              <a:t>11/21/2015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A.AlOsaimi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549B4-8073-4A64-B1DC-2B86245AE6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2112AD-7F3B-4F10-A23F-59DC4650E5C1}" type="datetime1">
              <a:rPr lang="en-US" smtClean="0"/>
              <a:pPr/>
              <a:t>11/21/2015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A.AlOsaimi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549B4-8073-4A64-B1DC-2B86245AE6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498B7-6FCE-4B00-8299-A4E500A38602}" type="datetime1">
              <a:rPr lang="en-US" smtClean="0"/>
              <a:pPr/>
              <a:t>11/21/2015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A.AlOsaimi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549B4-8073-4A64-B1DC-2B86245AE6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C5283E-BD44-4E64-92DB-DFF31B16B301}" type="datetime1">
              <a:rPr lang="en-US" smtClean="0"/>
              <a:pPr/>
              <a:t>11/21/2015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A.AlOsaimi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0549B4-8073-4A64-B1DC-2B86245AE63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hyperlink" Target="http://www.comp.nus.edu.sg/~cs2103/AY1314S2/files/Implementing%20polymorphism.pdf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3568" y="3645024"/>
            <a:ext cx="7772400" cy="1470025"/>
          </a:xfrm>
        </p:spPr>
        <p:txBody>
          <a:bodyPr/>
          <a:lstStyle/>
          <a:p>
            <a:pPr lvl="0">
              <a:spcBef>
                <a:spcPct val="20000"/>
              </a:spcBef>
            </a:pPr>
            <a:r>
              <a:rPr lang="en-US" sz="3200" dirty="0">
                <a:solidFill>
                  <a:schemeClr val="accent6">
                    <a:lumMod val="75000"/>
                  </a:schemeClr>
                </a:solidFill>
                <a:ea typeface="+mn-ea"/>
                <a:cs typeface="+mn-cs"/>
              </a:rPr>
              <a:t>Polymorphism</a:t>
            </a:r>
            <a:endParaRPr lang="en-US" sz="3200" dirty="0">
              <a:solidFill>
                <a:schemeClr val="accent6">
                  <a:lumMod val="75000"/>
                </a:schemeClr>
              </a:solidFill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549B4-8073-4A64-B1DC-2B86245AE635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A.AlOsaimi</a:t>
            </a:r>
            <a:endParaRPr lang="en-US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838200" y="2348880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Programming II</a:t>
            </a:r>
            <a:endParaRPr lang="en-US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Dynamic Binding: Syntax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 To enable dynamic binding of a method in C++, add the "</a:t>
            </a:r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virtual</a:t>
            </a:r>
            <a:r>
              <a:rPr lang="en-US" dirty="0" smtClean="0"/>
              <a:t>" keyword before the method declaration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Once </a:t>
            </a:r>
            <a:r>
              <a:rPr lang="en-US" dirty="0" smtClean="0"/>
              <a:t>a method is declared as virtual:</a:t>
            </a:r>
          </a:p>
          <a:p>
            <a:pPr lvl="1"/>
            <a:r>
              <a:rPr lang="en-US" dirty="0"/>
              <a:t>i</a:t>
            </a:r>
            <a:r>
              <a:rPr lang="en-US" dirty="0" smtClean="0"/>
              <a:t>t will remain so in all descendant classes</a:t>
            </a:r>
          </a:p>
          <a:p>
            <a:pPr lvl="1"/>
            <a:r>
              <a:rPr lang="en-US" dirty="0" smtClean="0"/>
              <a:t>no need to restate the "virtual" keyword</a:t>
            </a:r>
            <a:endParaRPr lang="en-US" dirty="0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488" y="3068960"/>
            <a:ext cx="8201025" cy="1457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549B4-8073-4A64-B1DC-2B86245AE635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A.AlOsaimi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Static VS Dynamic Binding: illustration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356992"/>
            <a:ext cx="8229600" cy="2769171"/>
          </a:xfrm>
        </p:spPr>
        <p:txBody>
          <a:bodyPr>
            <a:normAutofit fontScale="92500" lnSpcReduction="10000"/>
          </a:bodyPr>
          <a:lstStyle/>
          <a:p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</a:rPr>
              <a:t>Static Binding:</a:t>
            </a:r>
          </a:p>
          <a:p>
            <a:pPr lvl="1"/>
            <a:r>
              <a:rPr lang="en-US" dirty="0" smtClean="0"/>
              <a:t> The class type </a:t>
            </a:r>
            <a:r>
              <a:rPr lang="en-US" b="1" dirty="0" smtClean="0">
                <a:solidFill>
                  <a:srgbClr val="C00000"/>
                </a:solidFill>
              </a:rPr>
              <a:t>R</a:t>
            </a:r>
            <a:r>
              <a:rPr lang="en-US" dirty="0" smtClean="0"/>
              <a:t> of pointer or reference is used to determine the method to call</a:t>
            </a:r>
          </a:p>
          <a:p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</a:rPr>
              <a:t> Dynamic Binding:</a:t>
            </a:r>
          </a:p>
          <a:p>
            <a:pPr lvl="1"/>
            <a:r>
              <a:rPr lang="en-US" dirty="0" smtClean="0"/>
              <a:t>The class type </a:t>
            </a:r>
            <a:r>
              <a:rPr lang="en-US" b="1" dirty="0" smtClean="0">
                <a:solidFill>
                  <a:srgbClr val="C00000"/>
                </a:solidFill>
              </a:rPr>
              <a:t>S</a:t>
            </a:r>
            <a:r>
              <a:rPr lang="en-US" dirty="0" smtClean="0"/>
              <a:t> of object is used to determine the method to call</a:t>
            </a:r>
            <a:endParaRPr lang="en-US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412776"/>
            <a:ext cx="7772400" cy="197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549B4-8073-4A64-B1DC-2B86245AE635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A.AlOsaimi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Polymorphism: 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5263" y="1124744"/>
            <a:ext cx="8753475" cy="52427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549B4-8073-4A64-B1DC-2B86245AE635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A.AlOsaimi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Polymorphism: Advantage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Make code reuse easier:</a:t>
            </a:r>
          </a:p>
          <a:p>
            <a:pPr lvl="1"/>
            <a:r>
              <a:rPr lang="en-US" dirty="0" smtClean="0"/>
              <a:t>If a code is written to use a virtual method of a class A, the code can work with all future subclass of A with no modification</a:t>
            </a:r>
          </a:p>
          <a:p>
            <a:pPr lvl="1"/>
            <a:r>
              <a:rPr lang="en-US" dirty="0" smtClean="0"/>
              <a:t> Furthermore, new/extended behavior of subclass of A can be incorporated by overriding the virtual method implementation</a:t>
            </a:r>
          </a:p>
          <a:p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 For example:</a:t>
            </a:r>
          </a:p>
          <a:p>
            <a:pPr lvl="1"/>
            <a:r>
              <a:rPr lang="en-US" dirty="0" smtClean="0"/>
              <a:t>Code that uses the virtual method </a:t>
            </a:r>
            <a:r>
              <a:rPr lang="en-US" b="1" dirty="0" smtClean="0"/>
              <a:t>print() </a:t>
            </a:r>
            <a:r>
              <a:rPr lang="en-US" dirty="0" smtClean="0"/>
              <a:t>in </a:t>
            </a:r>
            <a:r>
              <a:rPr lang="en-US" b="1" dirty="0" err="1" smtClean="0"/>
              <a:t>BankAcct</a:t>
            </a:r>
            <a:r>
              <a:rPr lang="en-US" dirty="0" smtClean="0"/>
              <a:t> can work with all subclasses of </a:t>
            </a:r>
            <a:r>
              <a:rPr lang="en-US" b="1" dirty="0" err="1" smtClean="0"/>
              <a:t>BankAcct</a:t>
            </a:r>
            <a:r>
              <a:rPr lang="en-US" dirty="0" smtClean="0"/>
              <a:t> even when the </a:t>
            </a:r>
            <a:r>
              <a:rPr lang="en-US" b="1" dirty="0" smtClean="0"/>
              <a:t>print() </a:t>
            </a:r>
            <a:r>
              <a:rPr lang="en-US" dirty="0" smtClean="0"/>
              <a:t>is overridden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549B4-8073-4A64-B1DC-2B86245AE635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A.AlOsaimi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Common Mistake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507288" cy="4525963"/>
          </a:xfrm>
        </p:spPr>
        <p:txBody>
          <a:bodyPr>
            <a:normAutofit fontScale="92500"/>
          </a:bodyPr>
          <a:lstStyle/>
          <a:p>
            <a:r>
              <a:rPr lang="en-US" sz="2800" dirty="0" smtClean="0"/>
              <a:t>A common error is to assume the actual type of the object is used to </a:t>
            </a:r>
            <a:r>
              <a:rPr lang="en-US" sz="2800" b="1" dirty="0" smtClean="0"/>
              <a:t>determine validity of method in vocation</a:t>
            </a:r>
          </a:p>
          <a:p>
            <a:endParaRPr lang="en-US" sz="2800" b="1" dirty="0"/>
          </a:p>
          <a:p>
            <a:endParaRPr lang="en-US" sz="2800" b="1" dirty="0" smtClean="0"/>
          </a:p>
          <a:p>
            <a:endParaRPr lang="en-US" sz="2800" b="1" dirty="0" smtClean="0"/>
          </a:p>
          <a:p>
            <a:endParaRPr lang="en-US" sz="2800" b="1" dirty="0"/>
          </a:p>
          <a:p>
            <a:r>
              <a:rPr lang="en-US" sz="2800" b="1" dirty="0" smtClean="0"/>
              <a:t>The data type of the pointer/reference is used to determine validity of method invocation</a:t>
            </a:r>
          </a:p>
          <a:p>
            <a:pPr lvl="1"/>
            <a:r>
              <a:rPr lang="en-US" sz="2400" b="1" dirty="0" smtClean="0"/>
              <a:t>The </a:t>
            </a:r>
            <a:r>
              <a:rPr lang="en-US" sz="2400" b="1" dirty="0" err="1" smtClean="0"/>
              <a:t>baPtr</a:t>
            </a:r>
            <a:r>
              <a:rPr lang="en-US" sz="2400" b="1" dirty="0" smtClean="0"/>
              <a:t> pointer has the type of </a:t>
            </a:r>
            <a:r>
              <a:rPr lang="en-US" sz="2400" b="1" dirty="0" err="1" smtClean="0">
                <a:solidFill>
                  <a:schemeClr val="accent6">
                    <a:lumMod val="75000"/>
                  </a:schemeClr>
                </a:solidFill>
              </a:rPr>
              <a:t>BankAcct</a:t>
            </a:r>
            <a:endParaRPr lang="en-US" sz="2400" b="1" dirty="0">
              <a:solidFill>
                <a:schemeClr val="accent6">
                  <a:lumMod val="75000"/>
                </a:schemeClr>
              </a:solidFill>
            </a:endParaRPr>
          </a:p>
          <a:p>
            <a:pPr lvl="1"/>
            <a:r>
              <a:rPr lang="en-US" sz="2400" b="1" dirty="0" err="1" smtClean="0">
                <a:solidFill>
                  <a:schemeClr val="accent6">
                    <a:lumMod val="75000"/>
                  </a:schemeClr>
                </a:solidFill>
              </a:rPr>
              <a:t>BankAcct</a:t>
            </a:r>
            <a:r>
              <a:rPr lang="en-US" sz="2400" b="1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en-US" sz="2400" b="1" dirty="0" smtClean="0"/>
              <a:t>does not have </a:t>
            </a:r>
            <a:r>
              <a:rPr lang="en-US" sz="2400" b="1" dirty="0" err="1" smtClean="0">
                <a:solidFill>
                  <a:schemeClr val="accent5">
                    <a:lumMod val="75000"/>
                  </a:schemeClr>
                </a:solidFill>
              </a:rPr>
              <a:t>payInterest</a:t>
            </a:r>
            <a:r>
              <a:rPr lang="en-US" sz="2400" b="1" dirty="0" smtClean="0">
                <a:solidFill>
                  <a:schemeClr val="accent5">
                    <a:lumMod val="75000"/>
                  </a:schemeClr>
                </a:solidFill>
              </a:rPr>
              <a:t>() m</a:t>
            </a:r>
            <a:r>
              <a:rPr lang="en-US" sz="2400" b="1" dirty="0" smtClean="0"/>
              <a:t>ethod </a:t>
            </a:r>
            <a:r>
              <a:rPr lang="en-US" sz="2400" b="1" dirty="0" smtClean="0">
                <a:sym typeface="Wingdings" pitchFamily="2" charset="2"/>
              </a:rPr>
              <a:t></a:t>
            </a:r>
            <a:r>
              <a:rPr lang="en-US" sz="2400" b="1" dirty="0" smtClean="0"/>
              <a:t> </a:t>
            </a:r>
            <a:r>
              <a:rPr lang="en-US" sz="2400" b="1" dirty="0" smtClean="0">
                <a:solidFill>
                  <a:srgbClr val="C00000"/>
                </a:solidFill>
              </a:rPr>
              <a:t>error!</a:t>
            </a:r>
            <a:endParaRPr lang="en-US" sz="2400" b="1" dirty="0">
              <a:solidFill>
                <a:srgbClr val="C00000"/>
              </a:solidFill>
            </a:endParaRPr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2434782"/>
            <a:ext cx="6336704" cy="19084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549B4-8073-4A64-B1DC-2B86245AE635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A.AlOsaimi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sz="2800" dirty="0" smtClean="0"/>
              <a:t>While it is permissible for a </a:t>
            </a:r>
            <a:r>
              <a:rPr lang="en-US" sz="2800" dirty="0" err="1" smtClean="0"/>
              <a:t>superclass</a:t>
            </a:r>
            <a:r>
              <a:rPr lang="en-US" sz="2800" dirty="0" smtClean="0"/>
              <a:t> pointer to point to a subclass object, the reverse is </a:t>
            </a:r>
            <a:r>
              <a:rPr lang="en-US" sz="2800" u="sng" dirty="0" smtClean="0">
                <a:solidFill>
                  <a:srgbClr val="FF0000"/>
                </a:solidFill>
              </a:rPr>
              <a:t>not true</a:t>
            </a:r>
            <a:r>
              <a:rPr lang="en-US" sz="2800" dirty="0" smtClean="0"/>
              <a:t>.</a:t>
            </a:r>
          </a:p>
          <a:p>
            <a:pPr lvl="1">
              <a:lnSpc>
                <a:spcPct val="90000"/>
              </a:lnSpc>
            </a:pPr>
            <a:r>
              <a:rPr lang="en-US" sz="2400" dirty="0" err="1" smtClean="0"/>
              <a:t>BankAcct</a:t>
            </a:r>
            <a:r>
              <a:rPr lang="en-US" sz="2400" dirty="0" smtClean="0"/>
              <a:t> b;</a:t>
            </a:r>
          </a:p>
          <a:p>
            <a:pPr lvl="1">
              <a:lnSpc>
                <a:spcPct val="90000"/>
              </a:lnSpc>
            </a:pPr>
            <a:r>
              <a:rPr lang="en-US" sz="2400" dirty="0" err="1" smtClean="0"/>
              <a:t>SavingAcct</a:t>
            </a:r>
            <a:r>
              <a:rPr lang="en-US" sz="2400" dirty="0" smtClean="0"/>
              <a:t> *</a:t>
            </a:r>
            <a:r>
              <a:rPr lang="en-US" sz="2400" dirty="0" err="1" smtClean="0"/>
              <a:t>ps</a:t>
            </a:r>
            <a:r>
              <a:rPr lang="en-US" sz="2400" dirty="0" smtClean="0"/>
              <a:t> = &amp;b; </a:t>
            </a:r>
            <a:r>
              <a:rPr lang="en-US" sz="2400" b="1" dirty="0" smtClean="0">
                <a:solidFill>
                  <a:srgbClr val="00B050"/>
                </a:solidFill>
              </a:rPr>
              <a:t>// compiler error</a:t>
            </a:r>
          </a:p>
          <a:p>
            <a:pPr marL="457200" lvl="1" indent="0">
              <a:lnSpc>
                <a:spcPct val="90000"/>
              </a:lnSpc>
              <a:buNone/>
            </a:pPr>
            <a:endParaRPr lang="en-US" sz="2400" dirty="0" smtClean="0"/>
          </a:p>
        </p:txBody>
      </p:sp>
      <p:sp>
        <p:nvSpPr>
          <p:cNvPr id="8197" name="Slide Number Placeholder 4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6A337CF9-8D3A-498A-9238-B8F9067EACEE}" type="slidenum">
              <a:rPr lang="en-US"/>
              <a:pPr/>
              <a:t>15</a:t>
            </a:fld>
            <a:endParaRPr lang="en-US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395536" y="404664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Common Mistake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Polymorphism: 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b="1" dirty="0" smtClean="0"/>
              <a:t>When we see the statement:</a:t>
            </a:r>
          </a:p>
          <a:p>
            <a:pPr lvl="1"/>
            <a:r>
              <a:rPr lang="en-US" dirty="0" smtClean="0"/>
              <a:t> </a:t>
            </a:r>
            <a:r>
              <a:rPr lang="en-US" b="1" dirty="0" err="1" smtClean="0">
                <a:solidFill>
                  <a:schemeClr val="accent5">
                    <a:lumMod val="75000"/>
                  </a:schemeClr>
                </a:solidFill>
              </a:rPr>
              <a:t>refR.methodM</a:t>
            </a:r>
            <a:r>
              <a:rPr lang="en-US" b="1" dirty="0" smtClean="0">
                <a:solidFill>
                  <a:schemeClr val="accent5">
                    <a:lumMod val="75000"/>
                  </a:schemeClr>
                </a:solidFill>
              </a:rPr>
              <a:t>(); </a:t>
            </a:r>
            <a:r>
              <a:rPr lang="en-US" dirty="0" smtClean="0"/>
              <a:t>OR</a:t>
            </a:r>
          </a:p>
          <a:p>
            <a:pPr lvl="1"/>
            <a:r>
              <a:rPr lang="en-US" b="1" dirty="0" smtClean="0"/>
              <a:t> </a:t>
            </a:r>
            <a:r>
              <a:rPr lang="en-US" b="1" dirty="0" err="1" smtClean="0">
                <a:solidFill>
                  <a:schemeClr val="accent5">
                    <a:lumMod val="75000"/>
                  </a:schemeClr>
                </a:solidFill>
              </a:rPr>
              <a:t>ptrR</a:t>
            </a:r>
            <a:r>
              <a:rPr lang="en-US" b="1" dirty="0" smtClean="0">
                <a:solidFill>
                  <a:schemeClr val="accent5">
                    <a:lumMod val="75000"/>
                  </a:schemeClr>
                </a:solidFill>
              </a:rPr>
              <a:t>-&gt;</a:t>
            </a:r>
            <a:r>
              <a:rPr lang="en-US" b="1" dirty="0" err="1" smtClean="0">
                <a:solidFill>
                  <a:schemeClr val="accent5">
                    <a:lumMod val="75000"/>
                  </a:schemeClr>
                </a:solidFill>
              </a:rPr>
              <a:t>methodM</a:t>
            </a:r>
            <a:r>
              <a:rPr lang="en-US" b="1" dirty="0" smtClean="0">
                <a:solidFill>
                  <a:schemeClr val="accent5">
                    <a:lumMod val="75000"/>
                  </a:schemeClr>
                </a:solidFill>
              </a:rPr>
              <a:t>();</a:t>
            </a:r>
          </a:p>
          <a:p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</a:rPr>
              <a:t>At compile time:</a:t>
            </a:r>
          </a:p>
          <a:p>
            <a:pPr lvl="1"/>
            <a:r>
              <a:rPr lang="en-US" dirty="0" smtClean="0"/>
              <a:t>If the class of </a:t>
            </a:r>
            <a:r>
              <a:rPr lang="en-US" b="1" dirty="0" err="1" smtClean="0"/>
              <a:t>refR</a:t>
            </a:r>
            <a:r>
              <a:rPr lang="en-US" b="1" dirty="0" smtClean="0"/>
              <a:t>/</a:t>
            </a:r>
            <a:r>
              <a:rPr lang="en-US" b="1" dirty="0" err="1" smtClean="0"/>
              <a:t>ptrR</a:t>
            </a:r>
            <a:r>
              <a:rPr lang="en-US" b="1" dirty="0" smtClean="0"/>
              <a:t> </a:t>
            </a:r>
            <a:r>
              <a:rPr lang="en-US" dirty="0" smtClean="0"/>
              <a:t>does not have a method </a:t>
            </a:r>
            <a:r>
              <a:rPr lang="en-US" b="1" dirty="0" err="1" smtClean="0">
                <a:solidFill>
                  <a:schemeClr val="accent5">
                    <a:lumMod val="75000"/>
                  </a:schemeClr>
                </a:solidFill>
              </a:rPr>
              <a:t>methodM</a:t>
            </a:r>
            <a:r>
              <a:rPr lang="en-US" b="1" dirty="0" smtClean="0">
                <a:solidFill>
                  <a:schemeClr val="accent5">
                    <a:lumMod val="75000"/>
                  </a:schemeClr>
                </a:solidFill>
              </a:rPr>
              <a:t>() </a:t>
            </a:r>
            <a:r>
              <a:rPr lang="en-US" dirty="0" smtClean="0">
                <a:sym typeface="Wingdings" pitchFamily="2" charset="2"/>
              </a:rPr>
              <a:t></a:t>
            </a:r>
            <a:r>
              <a:rPr lang="en-US" dirty="0" smtClean="0"/>
              <a:t>Compilation Error</a:t>
            </a:r>
          </a:p>
          <a:p>
            <a:pPr lvl="1"/>
            <a:r>
              <a:rPr lang="en-US" dirty="0" smtClean="0"/>
              <a:t>If </a:t>
            </a:r>
            <a:r>
              <a:rPr lang="en-US" b="1" dirty="0" err="1" smtClean="0">
                <a:solidFill>
                  <a:schemeClr val="accent5">
                    <a:lumMod val="75000"/>
                  </a:schemeClr>
                </a:solidFill>
              </a:rPr>
              <a:t>methodM</a:t>
            </a:r>
            <a:r>
              <a:rPr lang="en-US" b="1" dirty="0" smtClean="0">
                <a:solidFill>
                  <a:schemeClr val="accent5">
                    <a:lumMod val="75000"/>
                  </a:schemeClr>
                </a:solidFill>
              </a:rPr>
              <a:t>() </a:t>
            </a:r>
            <a:r>
              <a:rPr lang="en-US" dirty="0" smtClean="0"/>
              <a:t>is not a virtual method </a:t>
            </a:r>
            <a:r>
              <a:rPr lang="en-US" dirty="0" smtClean="0">
                <a:sym typeface="Wingdings" pitchFamily="2" charset="2"/>
              </a:rPr>
              <a:t></a:t>
            </a:r>
            <a:r>
              <a:rPr lang="en-US" dirty="0" smtClean="0"/>
              <a:t> static binding  </a:t>
            </a:r>
            <a:r>
              <a:rPr lang="en-US" b="1" dirty="0" err="1" smtClean="0">
                <a:solidFill>
                  <a:schemeClr val="accent5">
                    <a:lumMod val="75000"/>
                  </a:schemeClr>
                </a:solidFill>
              </a:rPr>
              <a:t>methodM</a:t>
            </a:r>
            <a:r>
              <a:rPr lang="en-US" b="1" dirty="0" smtClean="0">
                <a:solidFill>
                  <a:schemeClr val="accent5">
                    <a:lumMod val="75000"/>
                  </a:schemeClr>
                </a:solidFill>
              </a:rPr>
              <a:t>() </a:t>
            </a:r>
            <a:r>
              <a:rPr lang="en-US" dirty="0" smtClean="0"/>
              <a:t>in class of </a:t>
            </a:r>
            <a:r>
              <a:rPr lang="en-US" b="1" dirty="0" err="1" smtClean="0"/>
              <a:t>refR</a:t>
            </a:r>
            <a:r>
              <a:rPr lang="en-US" b="1" dirty="0" smtClean="0"/>
              <a:t>/</a:t>
            </a:r>
            <a:r>
              <a:rPr lang="en-US" b="1" dirty="0" err="1" smtClean="0"/>
              <a:t>ptrR</a:t>
            </a:r>
            <a:r>
              <a:rPr lang="en-US" dirty="0" smtClean="0"/>
              <a:t> is called</a:t>
            </a:r>
          </a:p>
          <a:p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</a:rPr>
              <a:t>At run time:</a:t>
            </a:r>
          </a:p>
          <a:p>
            <a:pPr lvl="1"/>
            <a:r>
              <a:rPr lang="en-US" dirty="0" smtClean="0"/>
              <a:t> If </a:t>
            </a:r>
            <a:r>
              <a:rPr lang="en-US" dirty="0" err="1" smtClean="0"/>
              <a:t>methodM</a:t>
            </a:r>
            <a:r>
              <a:rPr lang="en-US" dirty="0" smtClean="0"/>
              <a:t>() is a virtual method </a:t>
            </a:r>
            <a:r>
              <a:rPr lang="en-US" dirty="0" smtClean="0">
                <a:sym typeface="Wingdings" pitchFamily="2" charset="2"/>
              </a:rPr>
              <a:t></a:t>
            </a:r>
            <a:r>
              <a:rPr lang="en-US" dirty="0" smtClean="0"/>
              <a:t>dynamic binding  </a:t>
            </a:r>
            <a:r>
              <a:rPr lang="en-US" b="1" dirty="0" err="1" smtClean="0">
                <a:solidFill>
                  <a:schemeClr val="accent5">
                    <a:lumMod val="75000"/>
                  </a:schemeClr>
                </a:solidFill>
              </a:rPr>
              <a:t>methodM</a:t>
            </a:r>
            <a:r>
              <a:rPr lang="en-US" b="1" dirty="0" smtClean="0">
                <a:solidFill>
                  <a:schemeClr val="accent5">
                    <a:lumMod val="75000"/>
                  </a:schemeClr>
                </a:solidFill>
              </a:rPr>
              <a:t>() </a:t>
            </a:r>
            <a:r>
              <a:rPr lang="en-US" dirty="0" smtClean="0"/>
              <a:t>in class of the actual object is called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549B4-8073-4A64-B1DC-2B86245AE635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A.AlOsaimi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3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Pure virtual methods</a:t>
            </a:r>
          </a:p>
        </p:txBody>
      </p:sp>
      <p:sp>
        <p:nvSpPr>
          <p:cNvPr id="403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3140968"/>
            <a:ext cx="9144000" cy="3717032"/>
          </a:xfrm>
        </p:spPr>
        <p:txBody>
          <a:bodyPr>
            <a:normAutofit lnSpcReduction="10000"/>
          </a:bodyPr>
          <a:lstStyle/>
          <a:p>
            <a:pPr>
              <a:lnSpc>
                <a:spcPct val="80000"/>
              </a:lnSpc>
              <a:buFontTx/>
              <a:buNone/>
            </a:pPr>
            <a:endParaRPr lang="en-US" b="1" dirty="0" smtClean="0">
              <a:solidFill>
                <a:srgbClr val="262626"/>
              </a:solidFill>
              <a:latin typeface="Consolas" pitchFamily="49" charset="0"/>
            </a:endParaRPr>
          </a:p>
          <a:p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</a:rPr>
              <a:t>Pure virtual method</a:t>
            </a:r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:</a:t>
            </a:r>
          </a:p>
          <a:p>
            <a:pPr lvl="1"/>
            <a:r>
              <a:rPr lang="en-US" dirty="0" smtClean="0"/>
              <a:t> </a:t>
            </a:r>
            <a:r>
              <a:rPr lang="en-US" sz="2400" dirty="0" smtClean="0">
                <a:latin typeface="+mj-lt"/>
              </a:rPr>
              <a:t>One that is declared but not implemented.</a:t>
            </a:r>
          </a:p>
          <a:p>
            <a:pPr lvl="1"/>
            <a:r>
              <a:rPr lang="en-US" altLang="zh-CN" sz="2400" dirty="0" smtClean="0">
                <a:latin typeface="+mj-lt"/>
                <a:ea typeface="SimSun" pitchFamily="2" charset="-122"/>
              </a:rPr>
              <a:t>A class with one or more pure virtual  functions is an </a:t>
            </a:r>
            <a:r>
              <a:rPr lang="en-US" altLang="zh-CN" sz="2400" b="1" dirty="0" smtClean="0">
                <a:solidFill>
                  <a:schemeClr val="accent5">
                    <a:lumMod val="75000"/>
                  </a:schemeClr>
                </a:solidFill>
                <a:latin typeface="+mj-lt"/>
                <a:ea typeface="SimSun" pitchFamily="2" charset="-122"/>
              </a:rPr>
              <a:t>Abstract Class</a:t>
            </a:r>
            <a:r>
              <a:rPr lang="en-US" altLang="zh-CN" sz="2400" b="1" dirty="0" smtClean="0">
                <a:solidFill>
                  <a:srgbClr val="0000FF"/>
                </a:solidFill>
                <a:latin typeface="+mj-lt"/>
                <a:ea typeface="SimSun" pitchFamily="2" charset="-122"/>
              </a:rPr>
              <a:t>.</a:t>
            </a:r>
          </a:p>
          <a:p>
            <a:pPr lvl="1"/>
            <a:r>
              <a:rPr lang="en-US" altLang="zh-CN" sz="2400" b="1" dirty="0" smtClean="0">
                <a:latin typeface="+mj-lt"/>
                <a:ea typeface="SimSun" pitchFamily="2" charset="-122"/>
              </a:rPr>
              <a:t> Objects </a:t>
            </a:r>
            <a:r>
              <a:rPr lang="en-US" altLang="zh-CN" sz="2400" dirty="0" smtClean="0">
                <a:latin typeface="+mj-lt"/>
                <a:ea typeface="SimSun" pitchFamily="2" charset="-122"/>
              </a:rPr>
              <a:t>of abstract class </a:t>
            </a:r>
            <a:r>
              <a:rPr lang="en-US" altLang="zh-CN" sz="2400" b="1" dirty="0" smtClean="0">
                <a:latin typeface="+mj-lt"/>
                <a:ea typeface="SimSun" pitchFamily="2" charset="-122"/>
              </a:rPr>
              <a:t>can’t be </a:t>
            </a:r>
            <a:r>
              <a:rPr lang="en-US" altLang="zh-CN" sz="2400" dirty="0" smtClean="0">
                <a:latin typeface="+mj-lt"/>
                <a:ea typeface="SimSun" pitchFamily="2" charset="-122"/>
              </a:rPr>
              <a:t>created</a:t>
            </a:r>
            <a:endParaRPr lang="en-US" sz="2400" dirty="0" smtClean="0">
              <a:solidFill>
                <a:schemeClr val="accent5">
                  <a:lumMod val="75000"/>
                </a:schemeClr>
              </a:solidFill>
              <a:latin typeface="+mj-lt"/>
            </a:endParaRPr>
          </a:p>
          <a:p>
            <a:pPr lvl="1"/>
            <a:r>
              <a:rPr lang="en-US" sz="2400" dirty="0" smtClean="0">
                <a:latin typeface="+mj-lt"/>
              </a:rPr>
              <a:t>must be implemented by subclasses (else they will be abstract)</a:t>
            </a:r>
          </a:p>
          <a:p>
            <a:pPr>
              <a:spcBef>
                <a:spcPct val="50000"/>
              </a:spcBef>
              <a:buNone/>
            </a:pPr>
            <a:r>
              <a:rPr lang="en-US" altLang="zh-CN" sz="1800" dirty="0" smtClean="0">
                <a:latin typeface="Verdana" pitchFamily="34" charset="0"/>
                <a:ea typeface="SimSun" pitchFamily="2" charset="-122"/>
              </a:rPr>
              <a:t/>
            </a:r>
            <a:br>
              <a:rPr lang="en-US" altLang="zh-CN" sz="1800" dirty="0" smtClean="0">
                <a:latin typeface="Verdana" pitchFamily="34" charset="0"/>
                <a:ea typeface="SimSun" pitchFamily="2" charset="-122"/>
              </a:rPr>
            </a:br>
            <a:endParaRPr lang="en-US" altLang="zh-CN" sz="1800" dirty="0" smtClean="0">
              <a:latin typeface="Verdana" pitchFamily="34" charset="0"/>
              <a:ea typeface="SimSun" pitchFamily="2" charset="-122"/>
            </a:endParaRPr>
          </a:p>
          <a:p>
            <a:pPr lvl="1"/>
            <a:endParaRPr lang="en-US" dirty="0" smtClean="0"/>
          </a:p>
        </p:txBody>
      </p:sp>
      <p:sp>
        <p:nvSpPr>
          <p:cNvPr id="4" name="Rectangle 3"/>
          <p:cNvSpPr/>
          <p:nvPr/>
        </p:nvSpPr>
        <p:spPr>
          <a:xfrm>
            <a:off x="971600" y="2156663"/>
            <a:ext cx="7272808" cy="1200329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lnSpc>
                <a:spcPct val="80000"/>
              </a:lnSpc>
              <a:buFontTx/>
              <a:buNone/>
            </a:pPr>
            <a:r>
              <a:rPr lang="en-US" dirty="0" smtClean="0">
                <a:solidFill>
                  <a:srgbClr val="262626"/>
                </a:solidFill>
                <a:latin typeface="Consolas" pitchFamily="49" charset="0"/>
              </a:rPr>
              <a:t>class </a:t>
            </a:r>
            <a:r>
              <a:rPr lang="en-US" b="1" i="1" dirty="0" smtClean="0">
                <a:solidFill>
                  <a:srgbClr val="262626"/>
                </a:solidFill>
                <a:latin typeface="Consolas" pitchFamily="49" charset="0"/>
              </a:rPr>
              <a:t>Name</a:t>
            </a:r>
            <a:r>
              <a:rPr lang="en-US" dirty="0" smtClean="0">
                <a:solidFill>
                  <a:srgbClr val="262626"/>
                </a:solidFill>
                <a:latin typeface="Consolas" pitchFamily="49" charset="0"/>
              </a:rPr>
              <a:t> {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dirty="0" smtClean="0">
                <a:solidFill>
                  <a:srgbClr val="262626"/>
                </a:solidFill>
                <a:latin typeface="Consolas" pitchFamily="49" charset="0"/>
              </a:rPr>
              <a:t>    public: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dirty="0" smtClean="0">
                <a:solidFill>
                  <a:srgbClr val="262626"/>
                </a:solidFill>
                <a:latin typeface="Consolas" pitchFamily="49" charset="0"/>
              </a:rPr>
              <a:t>        virtual </a:t>
            </a:r>
            <a:r>
              <a:rPr lang="en-US" b="1" i="1" dirty="0" err="1" smtClean="0">
                <a:solidFill>
                  <a:srgbClr val="262626"/>
                </a:solidFill>
                <a:latin typeface="Consolas" pitchFamily="49" charset="0"/>
              </a:rPr>
              <a:t>returntype</a:t>
            </a:r>
            <a:r>
              <a:rPr lang="en-US" i="1" dirty="0" smtClean="0">
                <a:solidFill>
                  <a:srgbClr val="262626"/>
                </a:solidFill>
                <a:latin typeface="Consolas" pitchFamily="49" charset="0"/>
              </a:rPr>
              <a:t> </a:t>
            </a:r>
            <a:r>
              <a:rPr lang="en-US" b="1" i="1" dirty="0" smtClean="0">
                <a:solidFill>
                  <a:srgbClr val="262626"/>
                </a:solidFill>
                <a:latin typeface="Consolas" pitchFamily="49" charset="0"/>
              </a:rPr>
              <a:t>name</a:t>
            </a:r>
            <a:r>
              <a:rPr lang="en-US" dirty="0" smtClean="0">
                <a:solidFill>
                  <a:srgbClr val="262626"/>
                </a:solidFill>
                <a:latin typeface="Consolas" pitchFamily="49" charset="0"/>
              </a:rPr>
              <a:t>(</a:t>
            </a:r>
            <a:r>
              <a:rPr lang="en-US" b="1" i="1" dirty="0" smtClean="0">
                <a:solidFill>
                  <a:srgbClr val="262626"/>
                </a:solidFill>
                <a:latin typeface="Consolas" pitchFamily="49" charset="0"/>
              </a:rPr>
              <a:t>parameters</a:t>
            </a:r>
            <a:r>
              <a:rPr lang="en-US" dirty="0" smtClean="0">
                <a:solidFill>
                  <a:srgbClr val="262626"/>
                </a:solidFill>
                <a:latin typeface="Consolas" pitchFamily="49" charset="0"/>
              </a:rPr>
              <a:t>) </a:t>
            </a:r>
            <a:r>
              <a:rPr lang="en-US" b="1" dirty="0" smtClean="0">
                <a:solidFill>
                  <a:schemeClr val="accent2"/>
                </a:solidFill>
                <a:latin typeface="Consolas" pitchFamily="49" charset="0"/>
              </a:rPr>
              <a:t>= 0</a:t>
            </a:r>
            <a:r>
              <a:rPr lang="en-US" dirty="0" smtClean="0">
                <a:solidFill>
                  <a:srgbClr val="262626"/>
                </a:solidFill>
                <a:latin typeface="Consolas" pitchFamily="49" charset="0"/>
              </a:rPr>
              <a:t>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dirty="0" smtClean="0">
                <a:solidFill>
                  <a:srgbClr val="262626"/>
                </a:solidFill>
                <a:latin typeface="Consolas" pitchFamily="49" charset="0"/>
              </a:rPr>
              <a:t>        ...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dirty="0" smtClean="0">
                <a:solidFill>
                  <a:srgbClr val="262626"/>
                </a:solidFill>
                <a:latin typeface="Consolas" pitchFamily="49" charset="0"/>
              </a:rPr>
              <a:t>};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57200"/>
            <a:ext cx="8229600" cy="762000"/>
          </a:xfrm>
        </p:spPr>
        <p:txBody>
          <a:bodyPr/>
          <a:lstStyle/>
          <a:p>
            <a:r>
              <a:rPr lang="en-US" altLang="zh-CN" sz="3000" dirty="0" smtClean="0">
                <a:latin typeface="Verdana" pitchFamily="34" charset="0"/>
                <a:ea typeface="SimSun" pitchFamily="2" charset="-122"/>
              </a:rPr>
              <a:t>Abstract Classes</a:t>
            </a:r>
          </a:p>
        </p:txBody>
      </p:sp>
      <p:sp>
        <p:nvSpPr>
          <p:cNvPr id="18435" name="Text Box 4"/>
          <p:cNvSpPr txBox="1">
            <a:spLocks noChangeArrowheads="1"/>
          </p:cNvSpPr>
          <p:nvPr/>
        </p:nvSpPr>
        <p:spPr bwMode="auto">
          <a:xfrm>
            <a:off x="457200" y="3886200"/>
            <a:ext cx="7283152" cy="1588127"/>
          </a:xfrm>
          <a:prstGeom prst="rect">
            <a:avLst/>
          </a:prstGeom>
          <a:solidFill>
            <a:srgbClr val="FFFFC5"/>
          </a:solidFill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buClr>
                <a:schemeClr val="bg2"/>
              </a:buClr>
              <a:buFont typeface="Wingdings" pitchFamily="2" charset="2"/>
              <a:buNone/>
            </a:pPr>
            <a:r>
              <a:rPr lang="en-US" altLang="zh-CN" b="1" dirty="0">
                <a:solidFill>
                  <a:srgbClr val="0000FF"/>
                </a:solidFill>
                <a:ea typeface="SimSun" pitchFamily="2" charset="-122"/>
              </a:rPr>
              <a:t>class</a:t>
            </a:r>
            <a:r>
              <a:rPr lang="en-US" altLang="zh-CN" b="1" dirty="0">
                <a:ea typeface="SimSun" pitchFamily="2" charset="-122"/>
              </a:rPr>
              <a:t> Shape    </a:t>
            </a:r>
            <a:r>
              <a:rPr lang="en-US" altLang="zh-CN" b="1" dirty="0">
                <a:solidFill>
                  <a:srgbClr val="339933"/>
                </a:solidFill>
                <a:ea typeface="SimSun" pitchFamily="2" charset="-122"/>
              </a:rPr>
              <a:t>//Abstract</a:t>
            </a:r>
            <a:r>
              <a:rPr lang="en-US" altLang="zh-CN" b="1" dirty="0">
                <a:ea typeface="SimSun" pitchFamily="2" charset="-122"/>
              </a:rPr>
              <a:t> </a:t>
            </a:r>
          </a:p>
          <a:p>
            <a:pPr>
              <a:lnSpc>
                <a:spcPct val="90000"/>
              </a:lnSpc>
              <a:buClr>
                <a:schemeClr val="bg2"/>
              </a:buClr>
              <a:buFont typeface="Wingdings" pitchFamily="2" charset="2"/>
              <a:buNone/>
            </a:pPr>
            <a:r>
              <a:rPr lang="en-US" altLang="zh-CN" b="1" dirty="0">
                <a:ea typeface="SimSun" pitchFamily="2" charset="-122"/>
              </a:rPr>
              <a:t>{</a:t>
            </a:r>
            <a:br>
              <a:rPr lang="en-US" altLang="zh-CN" b="1" dirty="0">
                <a:ea typeface="SimSun" pitchFamily="2" charset="-122"/>
              </a:rPr>
            </a:br>
            <a:r>
              <a:rPr lang="en-US" altLang="zh-CN" b="1" dirty="0">
                <a:ea typeface="SimSun" pitchFamily="2" charset="-122"/>
              </a:rPr>
              <a:t>  </a:t>
            </a:r>
            <a:r>
              <a:rPr lang="en-US" altLang="zh-CN" b="1" dirty="0">
                <a:solidFill>
                  <a:srgbClr val="0000FF"/>
                </a:solidFill>
                <a:ea typeface="SimSun" pitchFamily="2" charset="-122"/>
              </a:rPr>
              <a:t>public</a:t>
            </a:r>
            <a:r>
              <a:rPr lang="en-US" altLang="zh-CN" b="1" dirty="0">
                <a:ea typeface="SimSun" pitchFamily="2" charset="-122"/>
              </a:rPr>
              <a:t> :</a:t>
            </a:r>
            <a:br>
              <a:rPr lang="en-US" altLang="zh-CN" b="1" dirty="0">
                <a:ea typeface="SimSun" pitchFamily="2" charset="-122"/>
              </a:rPr>
            </a:br>
            <a:r>
              <a:rPr lang="en-US" altLang="zh-CN" b="1" dirty="0">
                <a:ea typeface="SimSun" pitchFamily="2" charset="-122"/>
              </a:rPr>
              <a:t>  </a:t>
            </a:r>
            <a:r>
              <a:rPr lang="en-US" altLang="zh-CN" b="1" dirty="0">
                <a:solidFill>
                  <a:srgbClr val="339933"/>
                </a:solidFill>
                <a:ea typeface="SimSun" pitchFamily="2" charset="-122"/>
              </a:rPr>
              <a:t>//Pure virtual Function</a:t>
            </a:r>
            <a:r>
              <a:rPr lang="en-US" altLang="zh-CN" b="1" dirty="0">
                <a:ea typeface="SimSun" pitchFamily="2" charset="-122"/>
              </a:rPr>
              <a:t/>
            </a:r>
            <a:br>
              <a:rPr lang="en-US" altLang="zh-CN" b="1" dirty="0">
                <a:ea typeface="SimSun" pitchFamily="2" charset="-122"/>
              </a:rPr>
            </a:br>
            <a:r>
              <a:rPr lang="en-US" altLang="zh-CN" b="1" dirty="0">
                <a:ea typeface="SimSun" pitchFamily="2" charset="-122"/>
              </a:rPr>
              <a:t>  </a:t>
            </a:r>
            <a:r>
              <a:rPr lang="en-US" altLang="zh-CN" b="1" dirty="0">
                <a:solidFill>
                  <a:srgbClr val="0000FF"/>
                </a:solidFill>
                <a:ea typeface="SimSun" pitchFamily="2" charset="-122"/>
              </a:rPr>
              <a:t>virtual void</a:t>
            </a:r>
            <a:r>
              <a:rPr lang="en-US" altLang="zh-CN" b="1" dirty="0">
                <a:ea typeface="SimSun" pitchFamily="2" charset="-122"/>
              </a:rPr>
              <a:t> draw() </a:t>
            </a:r>
            <a:r>
              <a:rPr lang="en-US" altLang="zh-CN" b="1" u="sng" dirty="0">
                <a:ea typeface="SimSun" pitchFamily="2" charset="-122"/>
              </a:rPr>
              <a:t>= 0;</a:t>
            </a:r>
          </a:p>
          <a:p>
            <a:pPr>
              <a:lnSpc>
                <a:spcPct val="90000"/>
              </a:lnSpc>
              <a:buClr>
                <a:schemeClr val="bg2"/>
              </a:buClr>
              <a:buFont typeface="Wingdings" pitchFamily="2" charset="2"/>
              <a:buNone/>
            </a:pPr>
            <a:r>
              <a:rPr lang="en-US" altLang="zh-CN" b="1" dirty="0" smtClean="0">
                <a:ea typeface="SimSun" pitchFamily="2" charset="-122"/>
              </a:rPr>
              <a:t>};</a:t>
            </a:r>
            <a:endParaRPr lang="en-US" altLang="zh-CN" b="1" dirty="0">
              <a:ea typeface="SimSun" pitchFamily="2" charset="-122"/>
            </a:endParaRPr>
          </a:p>
        </p:txBody>
      </p:sp>
      <p:sp>
        <p:nvSpPr>
          <p:cNvPr id="25" name="Text Box 7"/>
          <p:cNvSpPr txBox="1">
            <a:spLocks noChangeArrowheads="1"/>
          </p:cNvSpPr>
          <p:nvPr/>
        </p:nvSpPr>
        <p:spPr bwMode="auto">
          <a:xfrm>
            <a:off x="1524000" y="5848350"/>
            <a:ext cx="6275388" cy="4000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 typeface="Wingdings" pitchFamily="2" charset="2"/>
              <a:buNone/>
            </a:pPr>
            <a:r>
              <a:rPr lang="en-US" altLang="zh-CN">
                <a:latin typeface="Verdana" pitchFamily="34" charset="0"/>
                <a:ea typeface="SimSun" pitchFamily="2" charset="-122"/>
              </a:rPr>
              <a:t>Shape s; </a:t>
            </a:r>
            <a:r>
              <a:rPr lang="en-US" altLang="zh-CN">
                <a:solidFill>
                  <a:srgbClr val="FF0000"/>
                </a:solidFill>
                <a:latin typeface="Verdana" pitchFamily="34" charset="0"/>
                <a:ea typeface="SimSun" pitchFamily="2" charset="-122"/>
              </a:rPr>
              <a:t>// error : variable of an abstract class</a:t>
            </a:r>
          </a:p>
        </p:txBody>
      </p:sp>
      <p:sp>
        <p:nvSpPr>
          <p:cNvPr id="18438" name="Rectangle 3"/>
          <p:cNvSpPr txBox="1">
            <a:spLocks noChangeArrowheads="1"/>
          </p:cNvSpPr>
          <p:nvPr/>
        </p:nvSpPr>
        <p:spPr bwMode="auto">
          <a:xfrm>
            <a:off x="304800" y="1295400"/>
            <a:ext cx="8610600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0"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altLang="zh-CN" sz="2200">
                <a:solidFill>
                  <a:srgbClr val="CC6600"/>
                </a:solidFill>
                <a:latin typeface="Verdana" pitchFamily="34" charset="0"/>
                <a:ea typeface="SimSun" pitchFamily="2" charset="-122"/>
              </a:rPr>
              <a:t>Some classes exist logically but not physically</a:t>
            </a:r>
            <a:r>
              <a:rPr lang="en-US" altLang="zh-CN" sz="2200">
                <a:latin typeface="Verdana" pitchFamily="34" charset="0"/>
                <a:ea typeface="SimSun" pitchFamily="2" charset="-122"/>
              </a:rPr>
              <a:t>.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altLang="zh-CN" sz="2200">
                <a:latin typeface="Verdana" pitchFamily="34" charset="0"/>
                <a:ea typeface="SimSun" pitchFamily="2" charset="-122"/>
              </a:rPr>
              <a:t>Example : Shape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US" altLang="zh-CN" sz="2200">
                <a:latin typeface="Verdana" pitchFamily="34" charset="0"/>
                <a:ea typeface="SimSun" pitchFamily="2" charset="-122"/>
              </a:rPr>
              <a:t>Shape s; </a:t>
            </a:r>
            <a:r>
              <a:rPr lang="en-US" altLang="zh-CN" sz="2200">
                <a:solidFill>
                  <a:srgbClr val="0000FF"/>
                </a:solidFill>
                <a:latin typeface="Verdana" pitchFamily="34" charset="0"/>
                <a:ea typeface="SimSun" pitchFamily="2" charset="-122"/>
              </a:rPr>
              <a:t>// Legal but silly..!! : “Shapeless shape”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US" altLang="zh-CN" sz="2200">
                <a:latin typeface="Verdana" pitchFamily="34" charset="0"/>
                <a:ea typeface="SimSun" pitchFamily="2" charset="-122"/>
              </a:rPr>
              <a:t>Shape makes sense only as a base of some classes derived from it. Serves as a “category”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US" altLang="zh-CN" sz="2200">
                <a:latin typeface="Verdana" pitchFamily="34" charset="0"/>
                <a:ea typeface="SimSun" pitchFamily="2" charset="-122"/>
              </a:rPr>
              <a:t>Hence instantiation of such a class must be prevented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zh-CN" smtClean="0">
                <a:ea typeface="SimSun" pitchFamily="2" charset="-122"/>
              </a:rPr>
              <a:t>Example</a:t>
            </a:r>
          </a:p>
        </p:txBody>
      </p:sp>
      <p:sp>
        <p:nvSpPr>
          <p:cNvPr id="19459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BFC1244-0DF0-4576-8C96-7BE38EC95626}" type="slidenum">
              <a:rPr lang="en-US" altLang="zh-CN"/>
              <a:pPr/>
              <a:t>19</a:t>
            </a:fld>
            <a:endParaRPr lang="en-US" altLang="zh-CN"/>
          </a:p>
        </p:txBody>
      </p:sp>
      <p:sp>
        <p:nvSpPr>
          <p:cNvPr id="19460" name="AutoShape 6"/>
          <p:cNvSpPr>
            <a:spLocks noChangeArrowheads="1"/>
          </p:cNvSpPr>
          <p:nvPr/>
        </p:nvSpPr>
        <p:spPr bwMode="auto">
          <a:xfrm>
            <a:off x="3676650" y="2362200"/>
            <a:ext cx="2335510" cy="1084263"/>
          </a:xfrm>
          <a:prstGeom prst="flowChartAlternateProcess">
            <a:avLst/>
          </a:prstGeom>
          <a:solidFill>
            <a:srgbClr val="00E4A8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zh-CN">
              <a:ea typeface="SimSun" pitchFamily="2" charset="-122"/>
            </a:endParaRPr>
          </a:p>
        </p:txBody>
      </p:sp>
      <p:sp>
        <p:nvSpPr>
          <p:cNvPr id="19461" name="Text Box 7"/>
          <p:cNvSpPr txBox="1">
            <a:spLocks noChangeArrowheads="1"/>
          </p:cNvSpPr>
          <p:nvPr/>
        </p:nvSpPr>
        <p:spPr bwMode="auto">
          <a:xfrm>
            <a:off x="4267200" y="2362200"/>
            <a:ext cx="914400" cy="4000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 typeface="Wingdings" pitchFamily="2" charset="2"/>
              <a:buNone/>
            </a:pPr>
            <a:r>
              <a:rPr lang="en-US" altLang="zh-CN">
                <a:ea typeface="SimSun" pitchFamily="2" charset="-122"/>
              </a:rPr>
              <a:t>Shape</a:t>
            </a:r>
          </a:p>
        </p:txBody>
      </p:sp>
      <p:sp>
        <p:nvSpPr>
          <p:cNvPr id="19462" name="Line 8"/>
          <p:cNvSpPr>
            <a:spLocks noChangeShapeType="1"/>
          </p:cNvSpPr>
          <p:nvPr/>
        </p:nvSpPr>
        <p:spPr bwMode="auto">
          <a:xfrm flipV="1">
            <a:off x="3676650" y="2780928"/>
            <a:ext cx="2335510" cy="1466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ar-SA"/>
          </a:p>
        </p:txBody>
      </p:sp>
      <p:sp>
        <p:nvSpPr>
          <p:cNvPr id="19463" name="Text Box 9"/>
          <p:cNvSpPr txBox="1">
            <a:spLocks noChangeArrowheads="1"/>
          </p:cNvSpPr>
          <p:nvPr/>
        </p:nvSpPr>
        <p:spPr bwMode="auto">
          <a:xfrm>
            <a:off x="3810000" y="2940050"/>
            <a:ext cx="2202160" cy="33855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 lIns="0" rIns="0">
            <a:spAutoFit/>
          </a:bodyPr>
          <a:lstStyle/>
          <a:p>
            <a:pPr>
              <a:spcBef>
                <a:spcPct val="50000"/>
              </a:spcBef>
              <a:buFont typeface="Wingdings" pitchFamily="2" charset="2"/>
              <a:buNone/>
            </a:pPr>
            <a:r>
              <a:rPr lang="en-US" altLang="zh-CN" sz="1600" dirty="0" smtClean="0">
                <a:ea typeface="SimSun" pitchFamily="2" charset="-122"/>
              </a:rPr>
              <a:t>+ draw(): void </a:t>
            </a:r>
            <a:r>
              <a:rPr lang="en-US" altLang="zh-CN" sz="1600" dirty="0" smtClean="0">
                <a:ea typeface="SimSun" pitchFamily="2" charset="-122"/>
                <a:sym typeface="Wingdings" pitchFamily="2" charset="2"/>
              </a:rPr>
              <a:t> </a:t>
            </a:r>
            <a:r>
              <a:rPr lang="en-US" altLang="zh-CN" sz="1600" dirty="0" smtClean="0">
                <a:latin typeface="Times New Roman" pitchFamily="18" charset="0"/>
                <a:ea typeface="SimSun" pitchFamily="2" charset="-122"/>
              </a:rPr>
              <a:t> </a:t>
            </a:r>
            <a:r>
              <a:rPr lang="en-US" altLang="zh-CN" sz="1600" dirty="0" smtClean="0">
                <a:ea typeface="SimSun" pitchFamily="2" charset="-122"/>
              </a:rPr>
              <a:t>virtual </a:t>
            </a:r>
            <a:endParaRPr lang="en-US" altLang="zh-CN" sz="1600" dirty="0">
              <a:ea typeface="SimSun" pitchFamily="2" charset="-122"/>
            </a:endParaRPr>
          </a:p>
        </p:txBody>
      </p:sp>
      <p:sp>
        <p:nvSpPr>
          <p:cNvPr id="19464" name="AutoShape 11"/>
          <p:cNvSpPr>
            <a:spLocks noChangeArrowheads="1"/>
          </p:cNvSpPr>
          <p:nvPr/>
        </p:nvSpPr>
        <p:spPr bwMode="auto">
          <a:xfrm>
            <a:off x="1524000" y="4325938"/>
            <a:ext cx="2057400" cy="1084262"/>
          </a:xfrm>
          <a:prstGeom prst="flowChartAlternateProcess">
            <a:avLst/>
          </a:prstGeom>
          <a:solidFill>
            <a:srgbClr val="00E4A8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zh-CN">
              <a:ea typeface="SimSun" pitchFamily="2" charset="-122"/>
            </a:endParaRPr>
          </a:p>
        </p:txBody>
      </p:sp>
      <p:sp>
        <p:nvSpPr>
          <p:cNvPr id="19465" name="Text Box 12"/>
          <p:cNvSpPr txBox="1">
            <a:spLocks noChangeArrowheads="1"/>
          </p:cNvSpPr>
          <p:nvPr/>
        </p:nvSpPr>
        <p:spPr bwMode="auto">
          <a:xfrm>
            <a:off x="2209800" y="4325938"/>
            <a:ext cx="892175" cy="4000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 typeface="Wingdings" pitchFamily="2" charset="2"/>
              <a:buNone/>
            </a:pPr>
            <a:r>
              <a:rPr lang="en-US" altLang="zh-CN">
                <a:ea typeface="SimSun" pitchFamily="2" charset="-122"/>
              </a:rPr>
              <a:t>Circle</a:t>
            </a:r>
          </a:p>
        </p:txBody>
      </p:sp>
      <p:sp>
        <p:nvSpPr>
          <p:cNvPr id="19466" name="Line 13"/>
          <p:cNvSpPr>
            <a:spLocks noChangeShapeType="1"/>
          </p:cNvSpPr>
          <p:nvPr/>
        </p:nvSpPr>
        <p:spPr bwMode="auto">
          <a:xfrm>
            <a:off x="1524000" y="4759325"/>
            <a:ext cx="2057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ar-SA"/>
          </a:p>
        </p:txBody>
      </p:sp>
      <p:sp>
        <p:nvSpPr>
          <p:cNvPr id="19467" name="Text Box 14"/>
          <p:cNvSpPr txBox="1">
            <a:spLocks noChangeArrowheads="1"/>
          </p:cNvSpPr>
          <p:nvPr/>
        </p:nvSpPr>
        <p:spPr bwMode="auto">
          <a:xfrm>
            <a:off x="1698625" y="4876800"/>
            <a:ext cx="1806575" cy="336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0" rIns="0">
            <a:spAutoFit/>
          </a:bodyPr>
          <a:lstStyle/>
          <a:p>
            <a:pPr>
              <a:spcBef>
                <a:spcPct val="50000"/>
              </a:spcBef>
              <a:buFont typeface="Wingdings" pitchFamily="2" charset="2"/>
              <a:buNone/>
            </a:pPr>
            <a:r>
              <a:rPr lang="en-US" altLang="zh-CN" sz="1600" dirty="0" smtClean="0">
                <a:ea typeface="SimSun" pitchFamily="2" charset="-122"/>
              </a:rPr>
              <a:t>+ draw(): void</a:t>
            </a:r>
            <a:endParaRPr lang="en-US" altLang="zh-CN" sz="1600" dirty="0">
              <a:ea typeface="SimSun" pitchFamily="2" charset="-122"/>
            </a:endParaRPr>
          </a:p>
        </p:txBody>
      </p:sp>
      <p:sp>
        <p:nvSpPr>
          <p:cNvPr id="19468" name="Line 15"/>
          <p:cNvSpPr>
            <a:spLocks noChangeShapeType="1"/>
          </p:cNvSpPr>
          <p:nvPr/>
        </p:nvSpPr>
        <p:spPr bwMode="auto">
          <a:xfrm>
            <a:off x="2590800" y="4108450"/>
            <a:ext cx="43434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ar-SA"/>
          </a:p>
        </p:txBody>
      </p:sp>
      <p:sp>
        <p:nvSpPr>
          <p:cNvPr id="19469" name="Line 16"/>
          <p:cNvSpPr>
            <a:spLocks noChangeShapeType="1"/>
          </p:cNvSpPr>
          <p:nvPr/>
        </p:nvSpPr>
        <p:spPr bwMode="auto">
          <a:xfrm>
            <a:off x="2590800" y="4108450"/>
            <a:ext cx="0" cy="217488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ar-SA"/>
          </a:p>
        </p:txBody>
      </p:sp>
      <p:sp>
        <p:nvSpPr>
          <p:cNvPr id="19470" name="Line 17"/>
          <p:cNvSpPr>
            <a:spLocks noChangeShapeType="1"/>
          </p:cNvSpPr>
          <p:nvPr/>
        </p:nvSpPr>
        <p:spPr bwMode="auto">
          <a:xfrm>
            <a:off x="4724400" y="3897313"/>
            <a:ext cx="0" cy="217487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ar-SA"/>
          </a:p>
        </p:txBody>
      </p:sp>
      <p:sp>
        <p:nvSpPr>
          <p:cNvPr id="19471" name="Line 18"/>
          <p:cNvSpPr>
            <a:spLocks noChangeShapeType="1"/>
          </p:cNvSpPr>
          <p:nvPr/>
        </p:nvSpPr>
        <p:spPr bwMode="auto">
          <a:xfrm flipV="1">
            <a:off x="4724400" y="3463925"/>
            <a:ext cx="0" cy="433388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lg"/>
          </a:ln>
        </p:spPr>
        <p:txBody>
          <a:bodyPr/>
          <a:lstStyle/>
          <a:p>
            <a:endParaRPr lang="ar-SA"/>
          </a:p>
        </p:txBody>
      </p:sp>
      <p:sp>
        <p:nvSpPr>
          <p:cNvPr id="19472" name="AutoShape 20"/>
          <p:cNvSpPr>
            <a:spLocks noChangeArrowheads="1"/>
          </p:cNvSpPr>
          <p:nvPr/>
        </p:nvSpPr>
        <p:spPr bwMode="auto">
          <a:xfrm>
            <a:off x="5943600" y="4325938"/>
            <a:ext cx="2057400" cy="1084262"/>
          </a:xfrm>
          <a:prstGeom prst="flowChartAlternateProcess">
            <a:avLst/>
          </a:prstGeom>
          <a:solidFill>
            <a:srgbClr val="00E4A8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zh-CN">
              <a:ea typeface="SimSun" pitchFamily="2" charset="-122"/>
            </a:endParaRPr>
          </a:p>
        </p:txBody>
      </p:sp>
      <p:sp>
        <p:nvSpPr>
          <p:cNvPr id="19473" name="Text Box 21"/>
          <p:cNvSpPr txBox="1">
            <a:spLocks noChangeArrowheads="1"/>
          </p:cNvSpPr>
          <p:nvPr/>
        </p:nvSpPr>
        <p:spPr bwMode="auto">
          <a:xfrm>
            <a:off x="6400800" y="4325938"/>
            <a:ext cx="1219200" cy="4000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 typeface="Wingdings" pitchFamily="2" charset="2"/>
              <a:buNone/>
            </a:pPr>
            <a:r>
              <a:rPr lang="en-US" altLang="zh-CN">
                <a:ea typeface="SimSun" pitchFamily="2" charset="-122"/>
              </a:rPr>
              <a:t>Triangle</a:t>
            </a:r>
          </a:p>
        </p:txBody>
      </p:sp>
      <p:sp>
        <p:nvSpPr>
          <p:cNvPr id="19474" name="Line 22"/>
          <p:cNvSpPr>
            <a:spLocks noChangeShapeType="1"/>
          </p:cNvSpPr>
          <p:nvPr/>
        </p:nvSpPr>
        <p:spPr bwMode="auto">
          <a:xfrm>
            <a:off x="5943600" y="4759325"/>
            <a:ext cx="2057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ar-SA"/>
          </a:p>
        </p:txBody>
      </p:sp>
      <p:sp>
        <p:nvSpPr>
          <p:cNvPr id="19475" name="Text Box 23"/>
          <p:cNvSpPr txBox="1">
            <a:spLocks noChangeArrowheads="1"/>
          </p:cNvSpPr>
          <p:nvPr/>
        </p:nvSpPr>
        <p:spPr bwMode="auto">
          <a:xfrm>
            <a:off x="6118225" y="4845050"/>
            <a:ext cx="1806575" cy="336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0" rIns="0">
            <a:spAutoFit/>
          </a:bodyPr>
          <a:lstStyle/>
          <a:p>
            <a:pPr>
              <a:spcBef>
                <a:spcPct val="50000"/>
              </a:spcBef>
              <a:buFont typeface="Wingdings" pitchFamily="2" charset="2"/>
              <a:buNone/>
            </a:pPr>
            <a:r>
              <a:rPr lang="en-US" altLang="zh-CN" sz="1600" dirty="0" smtClean="0">
                <a:ea typeface="SimSun" pitchFamily="2" charset="-122"/>
              </a:rPr>
              <a:t>+ </a:t>
            </a:r>
            <a:r>
              <a:rPr lang="en-US" altLang="zh-CN" sz="1600" dirty="0">
                <a:ea typeface="SimSun" pitchFamily="2" charset="-122"/>
              </a:rPr>
              <a:t>draw</a:t>
            </a:r>
            <a:r>
              <a:rPr lang="en-US" altLang="zh-CN" sz="1600" dirty="0" smtClean="0">
                <a:ea typeface="SimSun" pitchFamily="2" charset="-122"/>
              </a:rPr>
              <a:t>(): void</a:t>
            </a:r>
            <a:endParaRPr lang="en-US" altLang="zh-CN" sz="1600" dirty="0">
              <a:ea typeface="SimSun" pitchFamily="2" charset="-122"/>
            </a:endParaRPr>
          </a:p>
        </p:txBody>
      </p:sp>
      <p:sp>
        <p:nvSpPr>
          <p:cNvPr id="19476" name="Line 24"/>
          <p:cNvSpPr>
            <a:spLocks noChangeShapeType="1"/>
          </p:cNvSpPr>
          <p:nvPr/>
        </p:nvSpPr>
        <p:spPr bwMode="auto">
          <a:xfrm>
            <a:off x="6934200" y="4108450"/>
            <a:ext cx="0" cy="217488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Poly</a:t>
            </a:r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>morphism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>
                <a:solidFill>
                  <a:schemeClr val="accent6">
                    <a:lumMod val="75000"/>
                  </a:schemeClr>
                </a:solidFill>
              </a:rPr>
              <a:t>Poly = </a:t>
            </a:r>
            <a:r>
              <a:rPr lang="en-US" sz="2800" dirty="0" smtClean="0">
                <a:solidFill>
                  <a:schemeClr val="tx1"/>
                </a:solidFill>
              </a:rPr>
              <a:t>Many</a:t>
            </a:r>
          </a:p>
          <a:p>
            <a:r>
              <a:rPr lang="en-US" sz="2800" dirty="0" err="1" smtClean="0">
                <a:solidFill>
                  <a:schemeClr val="accent5">
                    <a:lumMod val="75000"/>
                  </a:schemeClr>
                </a:solidFill>
              </a:rPr>
              <a:t>Morphism</a:t>
            </a:r>
            <a:r>
              <a:rPr lang="en-US" sz="2800" dirty="0" smtClean="0">
                <a:solidFill>
                  <a:schemeClr val="accent5">
                    <a:lumMod val="75000"/>
                  </a:schemeClr>
                </a:solidFill>
              </a:rPr>
              <a:t> =</a:t>
            </a:r>
            <a:r>
              <a:rPr lang="en-US" sz="2800" dirty="0" smtClean="0">
                <a:solidFill>
                  <a:schemeClr val="tx1"/>
                </a:solidFill>
              </a:rPr>
              <a:t> Forms</a:t>
            </a:r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549B4-8073-4A64-B1DC-2B86245AE635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A.AlOsaimi</a:t>
            </a:r>
            <a:endParaRPr lang="en-US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172200" y="5943600"/>
            <a:ext cx="1905000" cy="228600"/>
          </a:xfrm>
          <a:noFill/>
        </p:spPr>
        <p:txBody>
          <a:bodyPr/>
          <a:lstStyle/>
          <a:p>
            <a:pPr algn="l"/>
            <a:fld id="{66451E59-3663-4670-BEE3-070843A7B1F9}" type="slidenum">
              <a:rPr lang="zh-TW" altLang="en-US">
                <a:ea typeface="PMingLiU" pitchFamily="18" charset="-120"/>
              </a:rPr>
              <a:pPr algn="l"/>
              <a:t>20</a:t>
            </a:fld>
            <a:endParaRPr lang="en-US" altLang="zh-TW">
              <a:ea typeface="PMingLiU" pitchFamily="18" charset="-120"/>
            </a:endParaRPr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 bwMode="auto">
          <a:xfrm>
            <a:off x="457200" y="1269504"/>
            <a:ext cx="8229600" cy="10793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FontTx/>
              <a:buChar char="•"/>
              <a:defRPr/>
            </a:pPr>
            <a:r>
              <a:rPr lang="en-US" sz="2000" kern="0" dirty="0">
                <a:latin typeface="Verdana" pitchFamily="34" charset="0"/>
                <a:ea typeface="Verdana" pitchFamily="34" charset="0"/>
                <a:cs typeface="Verdana" pitchFamily="34" charset="0"/>
              </a:rPr>
              <a:t>A pure virtual function </a:t>
            </a:r>
            <a:r>
              <a:rPr lang="en-US" sz="2000" u="sng" kern="0" dirty="0">
                <a:latin typeface="Verdana" pitchFamily="34" charset="0"/>
                <a:ea typeface="Verdana" pitchFamily="34" charset="0"/>
                <a:cs typeface="Verdana" pitchFamily="34" charset="0"/>
              </a:rPr>
              <a:t>not defined</a:t>
            </a:r>
            <a:r>
              <a:rPr lang="en-US" sz="2000" kern="0" dirty="0">
                <a:latin typeface="Verdana" pitchFamily="34" charset="0"/>
                <a:ea typeface="Verdana" pitchFamily="34" charset="0"/>
                <a:cs typeface="Verdana" pitchFamily="34" charset="0"/>
              </a:rPr>
              <a:t> in the derived class remains a pure virtual function.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Tx/>
              <a:buChar char="•"/>
              <a:defRPr/>
            </a:pPr>
            <a:r>
              <a:rPr lang="en-US" sz="2000" kern="0" dirty="0">
                <a:latin typeface="Verdana" pitchFamily="34" charset="0"/>
                <a:ea typeface="Verdana" pitchFamily="34" charset="0"/>
                <a:cs typeface="Verdana" pitchFamily="34" charset="0"/>
              </a:rPr>
              <a:t>Hence derived class also becomes abstract</a:t>
            </a:r>
          </a:p>
        </p:txBody>
      </p:sp>
      <p:sp>
        <p:nvSpPr>
          <p:cNvPr id="20484" name="Rectangle 4"/>
          <p:cNvSpPr>
            <a:spLocks noChangeArrowheads="1"/>
          </p:cNvSpPr>
          <p:nvPr/>
        </p:nvSpPr>
        <p:spPr bwMode="auto">
          <a:xfrm>
            <a:off x="533400" y="2477616"/>
            <a:ext cx="8229600" cy="2895600"/>
          </a:xfrm>
          <a:prstGeom prst="rect">
            <a:avLst/>
          </a:prstGeom>
          <a:solidFill>
            <a:srgbClr val="CC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lnSpc>
                <a:spcPct val="90000"/>
              </a:lnSpc>
              <a:buClr>
                <a:schemeClr val="bg2"/>
              </a:buClr>
              <a:buFont typeface="Wingdings" pitchFamily="2" charset="2"/>
              <a:buNone/>
            </a:pPr>
            <a:r>
              <a:rPr lang="en-US" altLang="zh-CN" dirty="0">
                <a:ea typeface="SimSun" pitchFamily="2" charset="-122"/>
              </a:rPr>
              <a:t>class </a:t>
            </a:r>
            <a:r>
              <a:rPr lang="en-US" altLang="zh-CN" dirty="0">
                <a:solidFill>
                  <a:srgbClr val="FF0000"/>
                </a:solidFill>
                <a:ea typeface="SimSun" pitchFamily="2" charset="-122"/>
              </a:rPr>
              <a:t>Circle</a:t>
            </a:r>
            <a:r>
              <a:rPr lang="en-US" altLang="zh-CN" dirty="0">
                <a:ea typeface="SimSun" pitchFamily="2" charset="-122"/>
              </a:rPr>
              <a:t> : public Shape { 		</a:t>
            </a:r>
            <a:r>
              <a:rPr lang="en-US" altLang="zh-CN" dirty="0">
                <a:solidFill>
                  <a:srgbClr val="0000FF"/>
                </a:solidFill>
                <a:ea typeface="SimSun" pitchFamily="2" charset="-122"/>
              </a:rPr>
              <a:t>//No draw() - Abstract</a:t>
            </a:r>
            <a:r>
              <a:rPr lang="en-US" altLang="zh-CN" dirty="0">
                <a:solidFill>
                  <a:srgbClr val="339933"/>
                </a:solidFill>
                <a:ea typeface="SimSun" pitchFamily="2" charset="-122"/>
              </a:rPr>
              <a:t/>
            </a:r>
            <a:br>
              <a:rPr lang="en-US" altLang="zh-CN" dirty="0">
                <a:solidFill>
                  <a:srgbClr val="339933"/>
                </a:solidFill>
                <a:ea typeface="SimSun" pitchFamily="2" charset="-122"/>
              </a:rPr>
            </a:br>
            <a:r>
              <a:rPr lang="en-US" altLang="zh-CN" dirty="0">
                <a:solidFill>
                  <a:srgbClr val="0000FF"/>
                </a:solidFill>
                <a:ea typeface="SimSun" pitchFamily="2" charset="-122"/>
              </a:rPr>
              <a:t>public</a:t>
            </a:r>
            <a:r>
              <a:rPr lang="en-US" altLang="zh-CN" dirty="0">
                <a:ea typeface="SimSun" pitchFamily="2" charset="-122"/>
              </a:rPr>
              <a:t> :</a:t>
            </a:r>
            <a:br>
              <a:rPr lang="en-US" altLang="zh-CN" dirty="0">
                <a:ea typeface="SimSun" pitchFamily="2" charset="-122"/>
              </a:rPr>
            </a:br>
            <a:r>
              <a:rPr lang="en-US" altLang="zh-CN" dirty="0">
                <a:solidFill>
                  <a:srgbClr val="0000FF"/>
                </a:solidFill>
                <a:ea typeface="SimSun" pitchFamily="2" charset="-122"/>
              </a:rPr>
              <a:t>void</a:t>
            </a:r>
            <a:r>
              <a:rPr lang="en-US" altLang="zh-CN" dirty="0">
                <a:ea typeface="SimSun" pitchFamily="2" charset="-122"/>
              </a:rPr>
              <a:t> print(){</a:t>
            </a:r>
            <a:br>
              <a:rPr lang="en-US" altLang="zh-CN" dirty="0">
                <a:ea typeface="SimSun" pitchFamily="2" charset="-122"/>
              </a:rPr>
            </a:br>
            <a:r>
              <a:rPr lang="en-US" altLang="zh-CN" dirty="0">
                <a:ea typeface="SimSun" pitchFamily="2" charset="-122"/>
              </a:rPr>
              <a:t>  </a:t>
            </a:r>
            <a:r>
              <a:rPr lang="en-US" altLang="zh-CN" dirty="0" err="1">
                <a:solidFill>
                  <a:srgbClr val="0000FF"/>
                </a:solidFill>
                <a:ea typeface="SimSun" pitchFamily="2" charset="-122"/>
              </a:rPr>
              <a:t>cout</a:t>
            </a:r>
            <a:r>
              <a:rPr lang="en-US" altLang="zh-CN" dirty="0">
                <a:ea typeface="SimSun" pitchFamily="2" charset="-122"/>
              </a:rPr>
              <a:t> &lt;&lt; “I am a circle” &lt;&lt; </a:t>
            </a:r>
            <a:r>
              <a:rPr lang="en-US" altLang="zh-CN" dirty="0" err="1">
                <a:ea typeface="SimSun" pitchFamily="2" charset="-122"/>
              </a:rPr>
              <a:t>endl</a:t>
            </a:r>
            <a:r>
              <a:rPr lang="en-US" altLang="zh-CN" dirty="0">
                <a:ea typeface="SimSun" pitchFamily="2" charset="-122"/>
              </a:rPr>
              <a:t>;</a:t>
            </a:r>
            <a:br>
              <a:rPr lang="en-US" altLang="zh-CN" dirty="0">
                <a:ea typeface="SimSun" pitchFamily="2" charset="-122"/>
              </a:rPr>
            </a:br>
            <a:r>
              <a:rPr lang="en-US" altLang="zh-CN" dirty="0">
                <a:ea typeface="SimSun" pitchFamily="2" charset="-122"/>
              </a:rPr>
              <a:t>}</a:t>
            </a:r>
          </a:p>
          <a:p>
            <a:pPr marL="342900" indent="-342900">
              <a:lnSpc>
                <a:spcPct val="90000"/>
              </a:lnSpc>
              <a:buClr>
                <a:schemeClr val="bg2"/>
              </a:buClr>
              <a:buFont typeface="Wingdings" pitchFamily="2" charset="2"/>
              <a:buNone/>
            </a:pPr>
            <a:r>
              <a:rPr lang="en-US" altLang="zh-CN" dirty="0">
                <a:ea typeface="SimSun" pitchFamily="2" charset="-122"/>
              </a:rPr>
              <a:t>class </a:t>
            </a:r>
            <a:r>
              <a:rPr lang="en-US" altLang="zh-CN" dirty="0">
                <a:solidFill>
                  <a:srgbClr val="FF0000"/>
                </a:solidFill>
                <a:ea typeface="SimSun" pitchFamily="2" charset="-122"/>
              </a:rPr>
              <a:t>Rectangle</a:t>
            </a:r>
            <a:r>
              <a:rPr lang="en-US" altLang="zh-CN" dirty="0">
                <a:ea typeface="SimSun" pitchFamily="2" charset="-122"/>
              </a:rPr>
              <a:t> : public Shape {</a:t>
            </a:r>
            <a:br>
              <a:rPr lang="en-US" altLang="zh-CN" dirty="0">
                <a:ea typeface="SimSun" pitchFamily="2" charset="-122"/>
              </a:rPr>
            </a:br>
            <a:r>
              <a:rPr lang="en-US" altLang="zh-CN" dirty="0">
                <a:solidFill>
                  <a:srgbClr val="0000FF"/>
                </a:solidFill>
                <a:ea typeface="SimSun" pitchFamily="2" charset="-122"/>
              </a:rPr>
              <a:t>public</a:t>
            </a:r>
            <a:r>
              <a:rPr lang="en-US" altLang="zh-CN" dirty="0">
                <a:ea typeface="SimSun" pitchFamily="2" charset="-122"/>
              </a:rPr>
              <a:t> :</a:t>
            </a:r>
            <a:br>
              <a:rPr lang="en-US" altLang="zh-CN" dirty="0">
                <a:ea typeface="SimSun" pitchFamily="2" charset="-122"/>
              </a:rPr>
            </a:br>
            <a:r>
              <a:rPr lang="en-US" altLang="zh-CN" dirty="0">
                <a:solidFill>
                  <a:srgbClr val="0000FF"/>
                </a:solidFill>
                <a:ea typeface="SimSun" pitchFamily="2" charset="-122"/>
              </a:rPr>
              <a:t>void</a:t>
            </a:r>
            <a:r>
              <a:rPr lang="en-US" altLang="zh-CN" dirty="0">
                <a:ea typeface="SimSun" pitchFamily="2" charset="-122"/>
              </a:rPr>
              <a:t> draw(){ 			</a:t>
            </a:r>
            <a:r>
              <a:rPr lang="en-US" altLang="zh-CN" dirty="0">
                <a:solidFill>
                  <a:srgbClr val="0000FF"/>
                </a:solidFill>
                <a:ea typeface="SimSun" pitchFamily="2" charset="-122"/>
              </a:rPr>
              <a:t>// Override Shape::draw()</a:t>
            </a:r>
            <a:r>
              <a:rPr lang="en-US" altLang="zh-CN" dirty="0">
                <a:ea typeface="SimSun" pitchFamily="2" charset="-122"/>
              </a:rPr>
              <a:t/>
            </a:r>
            <a:br>
              <a:rPr lang="en-US" altLang="zh-CN" dirty="0">
                <a:ea typeface="SimSun" pitchFamily="2" charset="-122"/>
              </a:rPr>
            </a:br>
            <a:r>
              <a:rPr lang="en-US" altLang="zh-CN" dirty="0">
                <a:ea typeface="SimSun" pitchFamily="2" charset="-122"/>
              </a:rPr>
              <a:t>  </a:t>
            </a:r>
            <a:r>
              <a:rPr lang="en-US" altLang="zh-CN" dirty="0" err="1">
                <a:solidFill>
                  <a:srgbClr val="0000FF"/>
                </a:solidFill>
                <a:ea typeface="SimSun" pitchFamily="2" charset="-122"/>
              </a:rPr>
              <a:t>cout</a:t>
            </a:r>
            <a:r>
              <a:rPr lang="en-US" altLang="zh-CN" dirty="0">
                <a:ea typeface="SimSun" pitchFamily="2" charset="-122"/>
              </a:rPr>
              <a:t> &lt;&lt; “Drawing Rectangle” &lt;&lt; </a:t>
            </a:r>
            <a:r>
              <a:rPr lang="en-US" altLang="zh-CN" dirty="0" err="1">
                <a:ea typeface="SimSun" pitchFamily="2" charset="-122"/>
              </a:rPr>
              <a:t>endl</a:t>
            </a:r>
            <a:r>
              <a:rPr lang="en-US" altLang="zh-CN" dirty="0">
                <a:ea typeface="SimSun" pitchFamily="2" charset="-122"/>
              </a:rPr>
              <a:t>;</a:t>
            </a:r>
            <a:br>
              <a:rPr lang="en-US" altLang="zh-CN" dirty="0">
                <a:ea typeface="SimSun" pitchFamily="2" charset="-122"/>
              </a:rPr>
            </a:br>
            <a:r>
              <a:rPr lang="en-US" altLang="zh-CN" dirty="0">
                <a:ea typeface="SimSun" pitchFamily="2" charset="-122"/>
              </a:rPr>
              <a:t>}</a:t>
            </a:r>
            <a:endParaRPr lang="en-US" altLang="zh-CN" dirty="0">
              <a:solidFill>
                <a:srgbClr val="FF0000"/>
              </a:solidFill>
              <a:ea typeface="SimSun" pitchFamily="2" charset="-122"/>
            </a:endParaRPr>
          </a:p>
        </p:txBody>
      </p:sp>
      <p:sp>
        <p:nvSpPr>
          <p:cNvPr id="11" name="Rectangle 5"/>
          <p:cNvSpPr>
            <a:spLocks noChangeArrowheads="1"/>
          </p:cNvSpPr>
          <p:nvPr/>
        </p:nvSpPr>
        <p:spPr bwMode="auto">
          <a:xfrm>
            <a:off x="685800" y="5619328"/>
            <a:ext cx="7772400" cy="762000"/>
          </a:xfrm>
          <a:prstGeom prst="rect">
            <a:avLst/>
          </a:prstGeom>
          <a:solidFill>
            <a:srgbClr val="FFE4C9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lnSpc>
                <a:spcPct val="90000"/>
              </a:lnSpc>
              <a:buClr>
                <a:schemeClr val="bg2"/>
              </a:buClr>
              <a:buFont typeface="Wingdings" pitchFamily="2" charset="2"/>
              <a:buNone/>
            </a:pPr>
            <a:r>
              <a:rPr lang="en-US" altLang="zh-CN" dirty="0">
                <a:ea typeface="SimSun" pitchFamily="2" charset="-122"/>
              </a:rPr>
              <a:t>Rectangle r; 		</a:t>
            </a:r>
            <a:r>
              <a:rPr lang="en-US" altLang="zh-CN" dirty="0">
                <a:solidFill>
                  <a:srgbClr val="0000FF"/>
                </a:solidFill>
                <a:ea typeface="SimSun" pitchFamily="2" charset="-122"/>
              </a:rPr>
              <a:t>// Valid</a:t>
            </a:r>
            <a:endParaRPr lang="en-US" altLang="zh-CN" sz="2600" dirty="0">
              <a:solidFill>
                <a:srgbClr val="0000FF"/>
              </a:solidFill>
              <a:ea typeface="SimSun" pitchFamily="2" charset="-122"/>
            </a:endParaRPr>
          </a:p>
          <a:p>
            <a:pPr marL="342900" indent="-342900">
              <a:lnSpc>
                <a:spcPct val="90000"/>
              </a:lnSpc>
              <a:buClr>
                <a:schemeClr val="bg2"/>
              </a:buClr>
              <a:buFont typeface="Wingdings" pitchFamily="2" charset="2"/>
              <a:buNone/>
            </a:pPr>
            <a:r>
              <a:rPr lang="en-US" altLang="zh-CN" dirty="0">
                <a:ea typeface="SimSun" pitchFamily="2" charset="-122"/>
              </a:rPr>
              <a:t>Circle c; 		</a:t>
            </a:r>
            <a:r>
              <a:rPr lang="en-US" altLang="zh-CN" dirty="0">
                <a:solidFill>
                  <a:srgbClr val="FF0000"/>
                </a:solidFill>
                <a:ea typeface="SimSun" pitchFamily="2" charset="-122"/>
              </a:rPr>
              <a:t>// error : variable of an abstract class</a:t>
            </a:r>
          </a:p>
        </p:txBody>
      </p:sp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>
          <a:xfrm>
            <a:off x="532656" y="291480"/>
            <a:ext cx="8229600" cy="762000"/>
          </a:xfrm>
        </p:spPr>
        <p:txBody>
          <a:bodyPr/>
          <a:lstStyle/>
          <a:p>
            <a:r>
              <a:rPr lang="en-US" altLang="zh-CN" sz="3000" dirty="0" smtClean="0">
                <a:latin typeface="Verdana" pitchFamily="34" charset="0"/>
                <a:ea typeface="SimSun" pitchFamily="2" charset="-122"/>
              </a:rPr>
              <a:t>Abstract Classes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1</a:t>
            </a:r>
            <a:endParaRPr lang="ar-S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A.AlOsaimi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549B4-8073-4A64-B1DC-2B86245AE635}" type="slidenum">
              <a:rPr lang="en-US" smtClean="0"/>
              <a:pPr/>
              <a:t>21</a:t>
            </a:fld>
            <a:endParaRPr lang="en-US"/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79512" y="1484784"/>
            <a:ext cx="8712968" cy="46738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2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Arial" pitchFamily="34" charset="0"/>
                <a:ea typeface="Calibri" pitchFamily="34" charset="0"/>
                <a:cs typeface="Consolas" pitchFamily="49" charset="0"/>
              </a:rPr>
              <a:t>#include</a:t>
            </a: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Consolas" pitchFamily="49" charset="0"/>
              </a:rPr>
              <a:t> </a:t>
            </a: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rgbClr val="A31515"/>
                </a:solidFill>
                <a:effectLst/>
                <a:latin typeface="Arial" pitchFamily="34" charset="0"/>
                <a:ea typeface="Calibri" pitchFamily="34" charset="0"/>
                <a:cs typeface="Consolas" pitchFamily="49" charset="0"/>
              </a:rPr>
              <a:t>&lt;</a:t>
            </a:r>
            <a:r>
              <a:rPr kumimoji="0" lang="en-US" sz="1200" b="1" i="0" u="none" strike="noStrike" cap="none" normalizeH="0" baseline="0" dirty="0" err="1" smtClean="0">
                <a:ln>
                  <a:noFill/>
                </a:ln>
                <a:solidFill>
                  <a:srgbClr val="A31515"/>
                </a:solidFill>
                <a:effectLst/>
                <a:latin typeface="Arial" pitchFamily="34" charset="0"/>
                <a:ea typeface="Calibri" pitchFamily="34" charset="0"/>
                <a:cs typeface="Consolas" pitchFamily="49" charset="0"/>
              </a:rPr>
              <a:t>iostream</a:t>
            </a: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rgbClr val="A31515"/>
                </a:solidFill>
                <a:effectLst/>
                <a:latin typeface="Arial" pitchFamily="34" charset="0"/>
                <a:ea typeface="Calibri" pitchFamily="34" charset="0"/>
                <a:cs typeface="Consolas" pitchFamily="49" charset="0"/>
              </a:rPr>
              <a:t>&gt;</a:t>
            </a:r>
            <a:endParaRPr kumimoji="0" lang="en-US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Arial" pitchFamily="34" charset="0"/>
                <a:ea typeface="Calibri" pitchFamily="34" charset="0"/>
                <a:cs typeface="Consolas" pitchFamily="49" charset="0"/>
              </a:rPr>
              <a:t>using</a:t>
            </a: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Consolas" pitchFamily="49" charset="0"/>
              </a:rPr>
              <a:t> </a:t>
            </a: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Arial" pitchFamily="34" charset="0"/>
                <a:ea typeface="Calibri" pitchFamily="34" charset="0"/>
                <a:cs typeface="Consolas" pitchFamily="49" charset="0"/>
              </a:rPr>
              <a:t>namespace</a:t>
            </a: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Consolas" pitchFamily="49" charset="0"/>
              </a:rPr>
              <a:t> std;</a:t>
            </a:r>
            <a:endParaRPr kumimoji="0" lang="en-US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Arial" pitchFamily="34" charset="0"/>
                <a:ea typeface="Calibri" pitchFamily="34" charset="0"/>
                <a:cs typeface="Consolas" pitchFamily="49" charset="0"/>
              </a:rPr>
              <a:t>class</a:t>
            </a: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Consolas" pitchFamily="49" charset="0"/>
              </a:rPr>
              <a:t> figure{</a:t>
            </a:r>
            <a:endParaRPr kumimoji="0" lang="en-US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Arial" pitchFamily="34" charset="0"/>
                <a:ea typeface="Calibri" pitchFamily="34" charset="0"/>
                <a:cs typeface="Consolas" pitchFamily="49" charset="0"/>
              </a:rPr>
              <a:t>protected</a:t>
            </a: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Consolas" pitchFamily="49" charset="0"/>
              </a:rPr>
              <a:t>:</a:t>
            </a:r>
            <a:endParaRPr kumimoji="0" lang="en-US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200" b="1" dirty="0" smtClean="0">
                <a:latin typeface="Arial" pitchFamily="34" charset="0"/>
                <a:ea typeface="Calibri" pitchFamily="34" charset="0"/>
                <a:cs typeface="Consolas" pitchFamily="49" charset="0"/>
              </a:rPr>
              <a:t>    </a:t>
            </a: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Arial" pitchFamily="34" charset="0"/>
                <a:ea typeface="Calibri" pitchFamily="34" charset="0"/>
                <a:cs typeface="Consolas" pitchFamily="49" charset="0"/>
              </a:rPr>
              <a:t>double</a:t>
            </a: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Consolas" pitchFamily="49" charset="0"/>
              </a:rPr>
              <a:t> </a:t>
            </a:r>
            <a:r>
              <a:rPr kumimoji="0" lang="en-US" sz="12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Consolas" pitchFamily="49" charset="0"/>
              </a:rPr>
              <a:t>x,y</a:t>
            </a: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Consolas" pitchFamily="49" charset="0"/>
              </a:rPr>
              <a:t>;</a:t>
            </a:r>
            <a:endParaRPr kumimoji="0" lang="en-US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Arial" pitchFamily="34" charset="0"/>
                <a:ea typeface="Calibri" pitchFamily="34" charset="0"/>
                <a:cs typeface="Consolas" pitchFamily="49" charset="0"/>
              </a:rPr>
              <a:t>public</a:t>
            </a: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Consolas" pitchFamily="49" charset="0"/>
              </a:rPr>
              <a:t>:</a:t>
            </a:r>
            <a:endParaRPr kumimoji="0" lang="en-US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Arial" pitchFamily="34" charset="0"/>
                <a:ea typeface="Calibri" pitchFamily="34" charset="0"/>
                <a:cs typeface="Consolas" pitchFamily="49" charset="0"/>
              </a:rPr>
              <a:t>     void</a:t>
            </a: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Consolas" pitchFamily="49" charset="0"/>
              </a:rPr>
              <a:t> </a:t>
            </a:r>
            <a:r>
              <a:rPr kumimoji="0" lang="en-US" sz="12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Consolas" pitchFamily="49" charset="0"/>
              </a:rPr>
              <a:t>set_dim</a:t>
            </a: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Consolas" pitchFamily="49" charset="0"/>
              </a:rPr>
              <a:t>(</a:t>
            </a: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Arial" pitchFamily="34" charset="0"/>
                <a:ea typeface="Calibri" pitchFamily="34" charset="0"/>
                <a:cs typeface="Consolas" pitchFamily="49" charset="0"/>
              </a:rPr>
              <a:t>double</a:t>
            </a: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Consolas" pitchFamily="49" charset="0"/>
              </a:rPr>
              <a:t> I, </a:t>
            </a: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Arial" pitchFamily="34" charset="0"/>
                <a:ea typeface="Calibri" pitchFamily="34" charset="0"/>
                <a:cs typeface="Consolas" pitchFamily="49" charset="0"/>
              </a:rPr>
              <a:t>double</a:t>
            </a: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Consolas" pitchFamily="49" charset="0"/>
              </a:rPr>
              <a:t> J )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Consolas" pitchFamily="49" charset="0"/>
              </a:rPr>
              <a:t>       {   x = </a:t>
            </a:r>
            <a:r>
              <a:rPr kumimoji="0" lang="en-US" sz="12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Consolas" pitchFamily="49" charset="0"/>
              </a:rPr>
              <a:t>I;y</a:t>
            </a: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Consolas" pitchFamily="49" charset="0"/>
              </a:rPr>
              <a:t> = J;}</a:t>
            </a:r>
            <a:endParaRPr kumimoji="0" lang="en-US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Arial" pitchFamily="34" charset="0"/>
                <a:ea typeface="Calibri" pitchFamily="34" charset="0"/>
                <a:cs typeface="Consolas" pitchFamily="49" charset="0"/>
              </a:rPr>
              <a:t>    virtual</a:t>
            </a: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Consolas" pitchFamily="49" charset="0"/>
              </a:rPr>
              <a:t> </a:t>
            </a: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Arial" pitchFamily="34" charset="0"/>
                <a:ea typeface="Calibri" pitchFamily="34" charset="0"/>
                <a:cs typeface="Consolas" pitchFamily="49" charset="0"/>
              </a:rPr>
              <a:t>void</a:t>
            </a: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Consolas" pitchFamily="49" charset="0"/>
              </a:rPr>
              <a:t> </a:t>
            </a:r>
            <a:r>
              <a:rPr kumimoji="0" lang="en-US" sz="12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Consolas" pitchFamily="49" charset="0"/>
              </a:rPr>
              <a:t>show_area</a:t>
            </a: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Consolas" pitchFamily="49" charset="0"/>
              </a:rPr>
              <a:t>(){</a:t>
            </a:r>
            <a:endParaRPr kumimoji="0" lang="en-US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Consolas" pitchFamily="49" charset="0"/>
              </a:rPr>
              <a:t>       </a:t>
            </a:r>
            <a:r>
              <a:rPr kumimoji="0" lang="en-US" sz="12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Consolas" pitchFamily="49" charset="0"/>
              </a:rPr>
              <a:t>cout</a:t>
            </a: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Consolas" pitchFamily="49" charset="0"/>
              </a:rPr>
              <a:t> &lt;&lt;</a:t>
            </a: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rgbClr val="A31515"/>
                </a:solidFill>
                <a:effectLst/>
                <a:latin typeface="Arial" pitchFamily="34" charset="0"/>
                <a:ea typeface="Calibri" pitchFamily="34" charset="0"/>
                <a:cs typeface="Consolas" pitchFamily="49" charset="0"/>
              </a:rPr>
              <a:t>"No area computation  </a:t>
            </a:r>
            <a:r>
              <a:rPr kumimoji="0" lang="en-US" sz="1200" b="1" i="0" u="none" strike="noStrike" cap="none" normalizeH="0" baseline="0" dirty="0" err="1" smtClean="0">
                <a:ln>
                  <a:noFill/>
                </a:ln>
                <a:solidFill>
                  <a:srgbClr val="A31515"/>
                </a:solidFill>
                <a:effectLst/>
                <a:latin typeface="Arial" pitchFamily="34" charset="0"/>
                <a:ea typeface="Calibri" pitchFamily="34" charset="0"/>
                <a:cs typeface="Consolas" pitchFamily="49" charset="0"/>
              </a:rPr>
              <a:t>efined</a:t>
            </a: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rgbClr val="A31515"/>
                </a:solidFill>
                <a:effectLst/>
                <a:latin typeface="Arial" pitchFamily="34" charset="0"/>
                <a:ea typeface="Calibri" pitchFamily="34" charset="0"/>
                <a:cs typeface="Consolas" pitchFamily="49" charset="0"/>
              </a:rPr>
              <a:t>"</a:t>
            </a: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Consolas" pitchFamily="49" charset="0"/>
              </a:rPr>
              <a:t>&lt;&lt;</a:t>
            </a:r>
            <a:r>
              <a:rPr kumimoji="0" lang="en-US" sz="12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Consolas" pitchFamily="49" charset="0"/>
              </a:rPr>
              <a:t>endl</a:t>
            </a: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Consolas" pitchFamily="49" charset="0"/>
              </a:rPr>
              <a:t>;</a:t>
            </a:r>
            <a:endParaRPr kumimoji="0" lang="en-US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Consolas" pitchFamily="49" charset="0"/>
              </a:rPr>
              <a:t>        </a:t>
            </a:r>
            <a:r>
              <a:rPr kumimoji="0" lang="en-US" sz="12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Consolas" pitchFamily="49" charset="0"/>
              </a:rPr>
              <a:t>cout</a:t>
            </a: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Consolas" pitchFamily="49" charset="0"/>
              </a:rPr>
              <a:t>&lt;&lt;</a:t>
            </a: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rgbClr val="A31515"/>
                </a:solidFill>
                <a:effectLst/>
                <a:latin typeface="Arial" pitchFamily="34" charset="0"/>
                <a:ea typeface="Calibri" pitchFamily="34" charset="0"/>
                <a:cs typeface="Consolas" pitchFamily="49" charset="0"/>
              </a:rPr>
              <a:t>"for this class"</a:t>
            </a: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Consolas" pitchFamily="49" charset="0"/>
              </a:rPr>
              <a:t>&lt;&lt;</a:t>
            </a:r>
            <a:r>
              <a:rPr kumimoji="0" lang="en-US" sz="12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Consolas" pitchFamily="49" charset="0"/>
              </a:rPr>
              <a:t>endl</a:t>
            </a: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Consolas" pitchFamily="49" charset="0"/>
              </a:rPr>
              <a:t>;}</a:t>
            </a:r>
            <a:endParaRPr kumimoji="0" lang="en-US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Consolas" pitchFamily="49" charset="0"/>
              </a:rPr>
              <a:t>};</a:t>
            </a:r>
            <a:endParaRPr kumimoji="0" lang="en-US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Arial" pitchFamily="34" charset="0"/>
                <a:ea typeface="Calibri" pitchFamily="34" charset="0"/>
                <a:cs typeface="Consolas" pitchFamily="49" charset="0"/>
              </a:rPr>
              <a:t>class</a:t>
            </a: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Consolas" pitchFamily="49" charset="0"/>
              </a:rPr>
              <a:t> triangle: </a:t>
            </a: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Arial" pitchFamily="34" charset="0"/>
                <a:ea typeface="Calibri" pitchFamily="34" charset="0"/>
                <a:cs typeface="Consolas" pitchFamily="49" charset="0"/>
              </a:rPr>
              <a:t>public</a:t>
            </a: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Consolas" pitchFamily="49" charset="0"/>
              </a:rPr>
              <a:t> figure{</a:t>
            </a:r>
            <a:endParaRPr kumimoji="0" lang="en-US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Arial" pitchFamily="34" charset="0"/>
                <a:ea typeface="Calibri" pitchFamily="34" charset="0"/>
                <a:cs typeface="Consolas" pitchFamily="49" charset="0"/>
              </a:rPr>
              <a:t>public</a:t>
            </a: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Consolas" pitchFamily="49" charset="0"/>
              </a:rPr>
              <a:t>:</a:t>
            </a:r>
            <a:endParaRPr kumimoji="0" lang="en-US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200" b="1" dirty="0" smtClean="0">
                <a:latin typeface="Arial" pitchFamily="34" charset="0"/>
                <a:ea typeface="Calibri" pitchFamily="34" charset="0"/>
                <a:cs typeface="Consolas" pitchFamily="49" charset="0"/>
              </a:rPr>
              <a:t>     </a:t>
            </a: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Arial" pitchFamily="34" charset="0"/>
                <a:ea typeface="Calibri" pitchFamily="34" charset="0"/>
                <a:cs typeface="Consolas" pitchFamily="49" charset="0"/>
              </a:rPr>
              <a:t>void</a:t>
            </a: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Consolas" pitchFamily="49" charset="0"/>
              </a:rPr>
              <a:t> </a:t>
            </a:r>
            <a:r>
              <a:rPr kumimoji="0" lang="en-US" sz="12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Consolas" pitchFamily="49" charset="0"/>
              </a:rPr>
              <a:t>show_area</a:t>
            </a: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Consolas" pitchFamily="49" charset="0"/>
              </a:rPr>
              <a:t>()</a:t>
            </a:r>
            <a:endParaRPr kumimoji="0" lang="en-US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200" b="1" dirty="0" smtClean="0">
                <a:latin typeface="Arial" pitchFamily="34" charset="0"/>
                <a:ea typeface="Calibri" pitchFamily="34" charset="0"/>
                <a:cs typeface="Consolas" pitchFamily="49" charset="0"/>
              </a:rPr>
              <a:t>       </a:t>
            </a: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Consolas" pitchFamily="49" charset="0"/>
              </a:rPr>
              <a:t>{</a:t>
            </a:r>
            <a:r>
              <a:rPr kumimoji="0" lang="en-US" sz="12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Consolas" pitchFamily="49" charset="0"/>
              </a:rPr>
              <a:t>cout</a:t>
            </a: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Consolas" pitchFamily="49" charset="0"/>
              </a:rPr>
              <a:t>&lt;&lt;</a:t>
            </a: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rgbClr val="A31515"/>
                </a:solidFill>
                <a:effectLst/>
                <a:latin typeface="Arial" pitchFamily="34" charset="0"/>
                <a:ea typeface="Calibri" pitchFamily="34" charset="0"/>
                <a:cs typeface="Consolas" pitchFamily="49" charset="0"/>
              </a:rPr>
              <a:t>"show in triangle \</a:t>
            </a:r>
            <a:r>
              <a:rPr kumimoji="0" lang="en-US" sz="1200" b="1" i="0" u="none" strike="noStrike" cap="none" normalizeH="0" baseline="0" dirty="0" err="1" smtClean="0">
                <a:ln>
                  <a:noFill/>
                </a:ln>
                <a:solidFill>
                  <a:srgbClr val="A31515"/>
                </a:solidFill>
                <a:effectLst/>
                <a:latin typeface="Arial" pitchFamily="34" charset="0"/>
                <a:ea typeface="Calibri" pitchFamily="34" charset="0"/>
                <a:cs typeface="Consolas" pitchFamily="49" charset="0"/>
              </a:rPr>
              <a:t>tarea</a:t>
            </a: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rgbClr val="A31515"/>
                </a:solidFill>
                <a:effectLst/>
                <a:latin typeface="Arial" pitchFamily="34" charset="0"/>
                <a:ea typeface="Calibri" pitchFamily="34" charset="0"/>
                <a:cs typeface="Consolas" pitchFamily="49" charset="0"/>
              </a:rPr>
              <a:t>="</a:t>
            </a: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Consolas" pitchFamily="49" charset="0"/>
              </a:rPr>
              <a:t>&lt;&lt; x* 0.5 * y&lt;&lt;</a:t>
            </a:r>
            <a:r>
              <a:rPr kumimoji="0" lang="en-US" sz="12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Consolas" pitchFamily="49" charset="0"/>
              </a:rPr>
              <a:t>endl</a:t>
            </a: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Consolas" pitchFamily="49" charset="0"/>
              </a:rPr>
              <a:t>;}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Consolas" pitchFamily="49" charset="0"/>
              </a:rPr>
              <a:t> };</a:t>
            </a:r>
            <a:endParaRPr kumimoji="0" lang="en-US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1200" b="1" dirty="0" smtClean="0">
              <a:latin typeface="Arial" pitchFamily="34" charset="0"/>
              <a:ea typeface="Calibri" pitchFamily="34" charset="0"/>
              <a:cs typeface="Consolas" pitchFamily="49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Arial" pitchFamily="34" charset="0"/>
                <a:ea typeface="Calibri" pitchFamily="34" charset="0"/>
                <a:cs typeface="Consolas" pitchFamily="49" charset="0"/>
              </a:rPr>
              <a:t>class</a:t>
            </a: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Consolas" pitchFamily="49" charset="0"/>
              </a:rPr>
              <a:t> circle: </a:t>
            </a: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Arial" pitchFamily="34" charset="0"/>
                <a:ea typeface="Calibri" pitchFamily="34" charset="0"/>
                <a:cs typeface="Consolas" pitchFamily="49" charset="0"/>
              </a:rPr>
              <a:t>public</a:t>
            </a: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Consolas" pitchFamily="49" charset="0"/>
              </a:rPr>
              <a:t> figure{</a:t>
            </a:r>
            <a:endParaRPr kumimoji="0" lang="en-US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Arial" pitchFamily="34" charset="0"/>
                <a:ea typeface="Calibri" pitchFamily="34" charset="0"/>
                <a:cs typeface="Consolas" pitchFamily="49" charset="0"/>
              </a:rPr>
              <a:t>public</a:t>
            </a: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Consolas" pitchFamily="49" charset="0"/>
              </a:rPr>
              <a:t>:</a:t>
            </a:r>
            <a:endParaRPr kumimoji="0" lang="en-US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200" b="1" dirty="0" smtClean="0">
                <a:latin typeface="Arial" pitchFamily="34" charset="0"/>
                <a:ea typeface="Calibri" pitchFamily="34" charset="0"/>
                <a:cs typeface="Consolas" pitchFamily="49" charset="0"/>
              </a:rPr>
              <a:t>      </a:t>
            </a: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Arial" pitchFamily="34" charset="0"/>
                <a:ea typeface="Calibri" pitchFamily="34" charset="0"/>
                <a:cs typeface="Consolas" pitchFamily="49" charset="0"/>
              </a:rPr>
              <a:t>void</a:t>
            </a: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Consolas" pitchFamily="49" charset="0"/>
              </a:rPr>
              <a:t> </a:t>
            </a:r>
            <a:r>
              <a:rPr kumimoji="0" lang="en-US" sz="12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Consolas" pitchFamily="49" charset="0"/>
              </a:rPr>
              <a:t>show_area</a:t>
            </a: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Consolas" pitchFamily="49" charset="0"/>
              </a:rPr>
              <a:t>()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Consolas" pitchFamily="49" charset="0"/>
              </a:rPr>
              <a:t>{</a:t>
            </a:r>
            <a:r>
              <a:rPr kumimoji="0" lang="en-US" sz="12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Consolas" pitchFamily="49" charset="0"/>
              </a:rPr>
              <a:t>cout</a:t>
            </a: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Consolas" pitchFamily="49" charset="0"/>
              </a:rPr>
              <a:t>&lt;&lt; </a:t>
            </a: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rgbClr val="A31515"/>
                </a:solidFill>
                <a:effectLst/>
                <a:latin typeface="Arial" pitchFamily="34" charset="0"/>
                <a:ea typeface="Calibri" pitchFamily="34" charset="0"/>
                <a:cs typeface="Consolas" pitchFamily="49" charset="0"/>
              </a:rPr>
              <a:t>"show in circle \t area="</a:t>
            </a: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Consolas" pitchFamily="49" charset="0"/>
              </a:rPr>
              <a:t>&lt;&lt;x *x&lt;&lt;</a:t>
            </a:r>
            <a:r>
              <a:rPr kumimoji="0" lang="en-US" sz="12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Consolas" pitchFamily="49" charset="0"/>
              </a:rPr>
              <a:t>endl</a:t>
            </a: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Consolas" pitchFamily="49" charset="0"/>
              </a:rPr>
              <a:t>;}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Consolas" pitchFamily="49" charset="0"/>
              </a:rPr>
              <a:t>};</a:t>
            </a:r>
            <a:endParaRPr kumimoji="0" lang="en-US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Arial" pitchFamily="34" charset="0"/>
                <a:ea typeface="Calibri" pitchFamily="34" charset="0"/>
                <a:cs typeface="Consolas" pitchFamily="49" charset="0"/>
              </a:rPr>
              <a:t>	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1200" b="1" dirty="0" smtClean="0">
              <a:solidFill>
                <a:srgbClr val="0000FF"/>
              </a:solidFill>
              <a:latin typeface="Arial" pitchFamily="34" charset="0"/>
              <a:ea typeface="Calibri" pitchFamily="34" charset="0"/>
              <a:cs typeface="Consolas" pitchFamily="49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1" i="0" u="none" strike="noStrike" cap="none" normalizeH="0" baseline="0" dirty="0" smtClean="0">
              <a:ln>
                <a:noFill/>
              </a:ln>
              <a:solidFill>
                <a:srgbClr val="0000FF"/>
              </a:solidFill>
              <a:effectLst/>
              <a:latin typeface="Arial" pitchFamily="34" charset="0"/>
              <a:ea typeface="Calibri" pitchFamily="34" charset="0"/>
              <a:cs typeface="Consolas" pitchFamily="49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Arial" pitchFamily="34" charset="0"/>
                <a:ea typeface="Calibri" pitchFamily="34" charset="0"/>
                <a:cs typeface="Consolas" pitchFamily="49" charset="0"/>
              </a:rPr>
              <a:t>void</a:t>
            </a: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Consolas" pitchFamily="49" charset="0"/>
              </a:rPr>
              <a:t>  main(){</a:t>
            </a:r>
            <a:endParaRPr kumimoji="0" lang="en-US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Consolas" pitchFamily="49" charset="0"/>
              </a:rPr>
              <a:t>	figure *p;</a:t>
            </a:r>
            <a:endParaRPr kumimoji="0" lang="en-US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Consolas" pitchFamily="49" charset="0"/>
              </a:rPr>
              <a:t>	triangle t;</a:t>
            </a:r>
            <a:endParaRPr kumimoji="0" lang="en-US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Consolas" pitchFamily="49" charset="0"/>
              </a:rPr>
              <a:t>	circle c;</a:t>
            </a:r>
            <a:endParaRPr kumimoji="0" lang="en-US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Consolas" pitchFamily="49" charset="0"/>
              </a:rPr>
              <a:t>	p= &amp;t;</a:t>
            </a:r>
            <a:endParaRPr kumimoji="0" lang="en-US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Consolas" pitchFamily="49" charset="0"/>
              </a:rPr>
              <a:t>	p-&gt;</a:t>
            </a:r>
            <a:r>
              <a:rPr kumimoji="0" lang="en-US" sz="12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Consolas" pitchFamily="49" charset="0"/>
              </a:rPr>
              <a:t>set_dim</a:t>
            </a: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Consolas" pitchFamily="49" charset="0"/>
              </a:rPr>
              <a:t>(10.0,5.0);</a:t>
            </a:r>
            <a:endParaRPr kumimoji="0" lang="en-US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Consolas" pitchFamily="49" charset="0"/>
              </a:rPr>
              <a:t>	p-&gt; </a:t>
            </a:r>
            <a:r>
              <a:rPr kumimoji="0" lang="en-US" sz="12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Consolas" pitchFamily="49" charset="0"/>
              </a:rPr>
              <a:t>show_area</a:t>
            </a: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Consolas" pitchFamily="49" charset="0"/>
              </a:rPr>
              <a:t>();</a:t>
            </a:r>
            <a:endParaRPr kumimoji="0" lang="en-US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Consolas" pitchFamily="49" charset="0"/>
              </a:rPr>
              <a:t>	p= &amp;c;</a:t>
            </a:r>
            <a:endParaRPr kumimoji="0" lang="en-US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Consolas" pitchFamily="49" charset="0"/>
              </a:rPr>
              <a:t>	p-&gt; </a:t>
            </a:r>
            <a:r>
              <a:rPr kumimoji="0" lang="en-US" sz="12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Consolas" pitchFamily="49" charset="0"/>
              </a:rPr>
              <a:t>set_dim</a:t>
            </a: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Consolas" pitchFamily="49" charset="0"/>
              </a:rPr>
              <a:t>(10.0, 0);</a:t>
            </a:r>
            <a:endParaRPr kumimoji="0" lang="en-US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Consolas" pitchFamily="49" charset="0"/>
              </a:rPr>
              <a:t>	p-&gt; </a:t>
            </a:r>
            <a:r>
              <a:rPr kumimoji="0" lang="en-US" sz="12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Consolas" pitchFamily="49" charset="0"/>
              </a:rPr>
              <a:t>show_area</a:t>
            </a: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Consolas" pitchFamily="49" charset="0"/>
              </a:rPr>
              <a:t>();</a:t>
            </a:r>
            <a:endParaRPr kumimoji="0" lang="en-US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Consolas" pitchFamily="49" charset="0"/>
              </a:rPr>
              <a:t>	</a:t>
            </a:r>
            <a:r>
              <a:rPr kumimoji="0" lang="en-US" sz="12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Consolas" pitchFamily="49" charset="0"/>
              </a:rPr>
              <a:t>}</a:t>
            </a:r>
            <a:endParaRPr kumimoji="0" lang="en-US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95736" y="5724022"/>
            <a:ext cx="5184576" cy="7948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GB" dirty="0" smtClean="0"/>
              <a:t>Example 2</a:t>
            </a:r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/>
        <p:txBody>
          <a:bodyPr rtlCol="0">
            <a:normAutofit fontScale="70000" lnSpcReduction="20000"/>
          </a:bodyPr>
          <a:lstStyle/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GB" dirty="0" smtClean="0"/>
              <a:t>Class figure{</a:t>
            </a:r>
          </a:p>
          <a:p>
            <a:pPr marL="366713" lvl="1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GB" dirty="0" smtClean="0"/>
              <a:t>protected:</a:t>
            </a:r>
          </a:p>
          <a:p>
            <a:pPr marL="366713" lvl="1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GB" dirty="0" smtClean="0"/>
              <a:t>	double </a:t>
            </a:r>
            <a:r>
              <a:rPr lang="en-GB" dirty="0" err="1" smtClean="0"/>
              <a:t>x,y</a:t>
            </a:r>
            <a:r>
              <a:rPr lang="en-GB" dirty="0" smtClean="0"/>
              <a:t>;</a:t>
            </a:r>
          </a:p>
          <a:p>
            <a:pPr marL="366713" lvl="1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GB" dirty="0" smtClean="0"/>
              <a:t>public:</a:t>
            </a:r>
          </a:p>
          <a:p>
            <a:pPr marL="366713" lvl="1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GB" dirty="0" smtClean="0"/>
              <a:t>void </a:t>
            </a:r>
            <a:r>
              <a:rPr lang="en-GB" sz="2600" dirty="0" err="1" smtClean="0"/>
              <a:t>set_dim</a:t>
            </a:r>
            <a:r>
              <a:rPr lang="en-GB" sz="2600" dirty="0" smtClean="0"/>
              <a:t>(double I, double j=0)</a:t>
            </a:r>
            <a:endParaRPr lang="en-GB" sz="1500" dirty="0" smtClean="0"/>
          </a:p>
          <a:p>
            <a:pPr marL="366713" lvl="1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GB" dirty="0" smtClean="0"/>
              <a:t>{x=I;    Y= j;  }</a:t>
            </a:r>
          </a:p>
          <a:p>
            <a:pPr marL="366713" lvl="1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GB" dirty="0" smtClean="0">
                <a:solidFill>
                  <a:srgbClr val="66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Virtual void </a:t>
            </a:r>
            <a:r>
              <a:rPr lang="en-GB" dirty="0" err="1" smtClean="0">
                <a:solidFill>
                  <a:srgbClr val="66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show_area</a:t>
            </a:r>
            <a:r>
              <a:rPr lang="en-GB" dirty="0" smtClean="0">
                <a:solidFill>
                  <a:srgbClr val="66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()=0 </a:t>
            </a:r>
            <a:r>
              <a:rPr lang="en-GB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;// pure function</a:t>
            </a:r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GB" dirty="0" smtClean="0"/>
              <a:t>};</a:t>
            </a:r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GB" dirty="0" smtClean="0"/>
              <a:t>Class triangle: public figure{</a:t>
            </a:r>
          </a:p>
          <a:p>
            <a:pPr marL="366713" lvl="1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GB" dirty="0" smtClean="0"/>
              <a:t>Public:</a:t>
            </a:r>
          </a:p>
          <a:p>
            <a:pPr marL="366713" lvl="1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GB" dirty="0" smtClean="0"/>
              <a:t>Void </a:t>
            </a:r>
            <a:r>
              <a:rPr lang="en-GB" dirty="0" err="1" smtClean="0"/>
              <a:t>show_area</a:t>
            </a:r>
            <a:r>
              <a:rPr lang="en-GB" dirty="0" smtClean="0"/>
              <a:t>(){</a:t>
            </a:r>
            <a:r>
              <a:rPr lang="en-GB" dirty="0" err="1" smtClean="0"/>
              <a:t>cout</a:t>
            </a:r>
            <a:r>
              <a:rPr lang="en-GB" dirty="0" smtClean="0"/>
              <a:t>&lt;&lt; x* 0.5 * y;}};</a:t>
            </a:r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n-GB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/>
        <p:txBody>
          <a:bodyPr rtlCol="0">
            <a:normAutofit fontScale="70000" lnSpcReduction="20000"/>
          </a:bodyPr>
          <a:lstStyle/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GB" dirty="0" smtClean="0"/>
              <a:t>Class circle: public figure{</a:t>
            </a:r>
          </a:p>
          <a:p>
            <a:pPr marL="366713" lvl="1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GB" dirty="0" smtClean="0"/>
              <a:t>Public:</a:t>
            </a:r>
          </a:p>
          <a:p>
            <a:pPr marL="366713" lvl="1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GB" dirty="0" smtClean="0">
                <a:solidFill>
                  <a:srgbClr val="66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// no </a:t>
            </a:r>
            <a:r>
              <a:rPr lang="en-GB" dirty="0" err="1" smtClean="0">
                <a:solidFill>
                  <a:srgbClr val="66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definiton</a:t>
            </a:r>
            <a:r>
              <a:rPr lang="en-GB" dirty="0" smtClean="0">
                <a:solidFill>
                  <a:srgbClr val="66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of </a:t>
            </a:r>
            <a:r>
              <a:rPr lang="en-GB" dirty="0" err="1" smtClean="0">
                <a:solidFill>
                  <a:srgbClr val="66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show_area</a:t>
            </a:r>
            <a:r>
              <a:rPr lang="en-GB" dirty="0" smtClean="0">
                <a:solidFill>
                  <a:srgbClr val="66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() will case error</a:t>
            </a:r>
          </a:p>
          <a:p>
            <a:pPr marL="366713" lvl="1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GB" dirty="0" smtClean="0"/>
              <a:t>};</a:t>
            </a:r>
          </a:p>
          <a:p>
            <a:pPr marL="366713" lvl="1" indent="0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n-GB" dirty="0" smtClean="0"/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GB" dirty="0" err="1" smtClean="0"/>
              <a:t>Int</a:t>
            </a:r>
            <a:r>
              <a:rPr lang="en-GB" dirty="0" smtClean="0"/>
              <a:t> main(){</a:t>
            </a:r>
          </a:p>
          <a:p>
            <a:pPr marL="366713" lvl="1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GB" dirty="0" smtClean="0"/>
              <a:t>Figure *p;</a:t>
            </a:r>
          </a:p>
          <a:p>
            <a:pPr marL="366713" lvl="1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GB" dirty="0" smtClean="0"/>
              <a:t>Triangle t;</a:t>
            </a:r>
          </a:p>
          <a:p>
            <a:pPr marL="366713" lvl="1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GB" dirty="0" smtClean="0"/>
              <a:t>Circle c; </a:t>
            </a:r>
            <a:r>
              <a:rPr lang="en-GB" dirty="0" smtClean="0">
                <a:solidFill>
                  <a:srgbClr val="00B050"/>
                </a:solidFill>
              </a:rPr>
              <a:t>// illegal – can’t create</a:t>
            </a:r>
          </a:p>
          <a:p>
            <a:pPr marL="366713" lvl="1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GB" dirty="0" smtClean="0"/>
              <a:t>P= &amp;t;</a:t>
            </a:r>
          </a:p>
          <a:p>
            <a:pPr marL="366713" lvl="1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GB" dirty="0" smtClean="0"/>
              <a:t>P-&gt; </a:t>
            </a:r>
            <a:r>
              <a:rPr lang="en-GB" dirty="0" err="1" smtClean="0"/>
              <a:t>set_dim</a:t>
            </a:r>
            <a:r>
              <a:rPr lang="en-GB" dirty="0" smtClean="0"/>
              <a:t>(10.0,5.0);</a:t>
            </a:r>
          </a:p>
          <a:p>
            <a:pPr marL="366713" lvl="1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GB" dirty="0" smtClean="0"/>
              <a:t>P-&gt; </a:t>
            </a:r>
            <a:r>
              <a:rPr lang="en-GB" dirty="0" err="1" smtClean="0"/>
              <a:t>show_area</a:t>
            </a:r>
            <a:r>
              <a:rPr lang="en-GB" dirty="0" smtClean="0"/>
              <a:t>();</a:t>
            </a:r>
          </a:p>
          <a:p>
            <a:pPr marL="366713" lvl="1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GB" dirty="0" smtClean="0"/>
              <a:t>p= &amp;c;</a:t>
            </a:r>
          </a:p>
          <a:p>
            <a:pPr marL="366713" lvl="1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GB" dirty="0" smtClean="0"/>
              <a:t>P-&gt; </a:t>
            </a:r>
            <a:r>
              <a:rPr lang="en-GB" dirty="0" err="1" smtClean="0"/>
              <a:t>set_dim</a:t>
            </a:r>
            <a:r>
              <a:rPr lang="en-GB" dirty="0" smtClean="0"/>
              <a:t>(10.0);</a:t>
            </a:r>
          </a:p>
          <a:p>
            <a:pPr marL="366713" lvl="1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GB" dirty="0" smtClean="0"/>
              <a:t>P-&gt; </a:t>
            </a:r>
            <a:r>
              <a:rPr lang="en-GB" dirty="0" err="1" smtClean="0"/>
              <a:t>show_area</a:t>
            </a:r>
            <a:r>
              <a:rPr lang="en-GB" dirty="0" smtClean="0"/>
              <a:t>();</a:t>
            </a:r>
          </a:p>
          <a:p>
            <a:pPr marL="366713" lvl="1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GB" dirty="0" smtClean="0"/>
              <a:t>Return0;}</a:t>
            </a:r>
            <a:endParaRPr lang="en-GB" dirty="0"/>
          </a:p>
        </p:txBody>
      </p:sp>
      <p:sp>
        <p:nvSpPr>
          <p:cNvPr id="25606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3C09A652-B194-4649-8275-20A2DF5E2A22}" type="slidenum">
              <a:rPr lang="en-US"/>
              <a:pPr/>
              <a:t>22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/>
              <a:t>Virtual Destructors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Constructors </a:t>
            </a:r>
            <a:r>
              <a:rPr lang="en-US" b="1" dirty="0" smtClean="0">
                <a:solidFill>
                  <a:srgbClr val="FF0000"/>
                </a:solidFill>
              </a:rPr>
              <a:t>cannot</a:t>
            </a:r>
            <a:r>
              <a:rPr lang="en-US" b="1" dirty="0" smtClean="0"/>
              <a:t> be virtual, but destructors can be virtual.</a:t>
            </a:r>
          </a:p>
          <a:p>
            <a:r>
              <a:rPr lang="en-US" dirty="0" smtClean="0"/>
              <a:t>It ensures that the derived class destructor is called when a base class pointer is used while deleting a dynamically created derived class object.</a:t>
            </a:r>
          </a:p>
        </p:txBody>
      </p:sp>
      <p:sp>
        <p:nvSpPr>
          <p:cNvPr id="17413" name="Slide Number Placeholder 4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16406EB2-645E-44EB-AB41-CAB1081A69F0}" type="slidenum">
              <a:rPr lang="en-US"/>
              <a:pPr/>
              <a:t>23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8229600" cy="10668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/>
              <a:t>Virtual Destructors (contd.)</a:t>
            </a:r>
          </a:p>
        </p:txBody>
      </p:sp>
      <p:sp>
        <p:nvSpPr>
          <p:cNvPr id="18438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7FC0E50C-C5A2-4CD2-A49E-6AF161E07FD8}" type="slidenum">
              <a:rPr lang="en-US"/>
              <a:pPr/>
              <a:t>24</a:t>
            </a:fld>
            <a:endParaRPr lang="en-US"/>
          </a:p>
        </p:txBody>
      </p:sp>
      <p:sp>
        <p:nvSpPr>
          <p:cNvPr id="18439" name="Text Box 6"/>
          <p:cNvSpPr txBox="1">
            <a:spLocks noChangeArrowheads="1"/>
          </p:cNvSpPr>
          <p:nvPr/>
        </p:nvSpPr>
        <p:spPr bwMode="auto">
          <a:xfrm>
            <a:off x="2209800" y="838200"/>
            <a:ext cx="4038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2400" dirty="0"/>
              <a:t>Using non-virtual destructor</a:t>
            </a:r>
          </a:p>
        </p:txBody>
      </p:sp>
      <p:sp>
        <p:nvSpPr>
          <p:cNvPr id="47105" name="Rectangle 1"/>
          <p:cNvSpPr>
            <a:spLocks noChangeArrowheads="1"/>
          </p:cNvSpPr>
          <p:nvPr/>
        </p:nvSpPr>
        <p:spPr bwMode="auto">
          <a:xfrm>
            <a:off x="683568" y="1566664"/>
            <a:ext cx="7416824" cy="452431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Calibri" pitchFamily="34" charset="0"/>
                <a:cs typeface="Consolas" pitchFamily="49" charset="0"/>
              </a:rPr>
              <a:t>#include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Consolas" pitchFamily="49" charset="0"/>
              </a:rPr>
              <a:t> 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A31515"/>
                </a:solidFill>
                <a:effectLst/>
                <a:latin typeface="Times New Roman" pitchFamily="18" charset="0"/>
                <a:ea typeface="Calibri" pitchFamily="34" charset="0"/>
                <a:cs typeface="Consolas" pitchFamily="49" charset="0"/>
              </a:rPr>
              <a:t>&lt;</a:t>
            </a:r>
            <a:r>
              <a:rPr kumimoji="0" lang="en-US" sz="2000" b="0" i="0" u="none" strike="noStrike" cap="none" normalizeH="0" baseline="0" dirty="0" err="1" smtClean="0">
                <a:ln>
                  <a:noFill/>
                </a:ln>
                <a:solidFill>
                  <a:srgbClr val="A31515"/>
                </a:solidFill>
                <a:effectLst/>
                <a:latin typeface="Times New Roman" pitchFamily="18" charset="0"/>
                <a:ea typeface="Calibri" pitchFamily="34" charset="0"/>
                <a:cs typeface="Consolas" pitchFamily="49" charset="0"/>
              </a:rPr>
              <a:t>iostream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A31515"/>
                </a:solidFill>
                <a:effectLst/>
                <a:latin typeface="Times New Roman" pitchFamily="18" charset="0"/>
                <a:ea typeface="Calibri" pitchFamily="34" charset="0"/>
                <a:cs typeface="Consolas" pitchFamily="49" charset="0"/>
              </a:rPr>
              <a:t>&gt;</a:t>
            </a:r>
            <a:endParaRPr kumimoji="0" lang="en-US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Calibri" pitchFamily="34" charset="0"/>
                <a:cs typeface="Consolas" pitchFamily="49" charset="0"/>
              </a:rPr>
              <a:t>using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Consolas" pitchFamily="49" charset="0"/>
              </a:rPr>
              <a:t> 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Calibri" pitchFamily="34" charset="0"/>
                <a:cs typeface="Consolas" pitchFamily="49" charset="0"/>
              </a:rPr>
              <a:t>namespace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Consolas" pitchFamily="49" charset="0"/>
              </a:rPr>
              <a:t> std;</a:t>
            </a:r>
            <a:endParaRPr kumimoji="0" lang="en-US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Calibri" pitchFamily="34" charset="0"/>
                <a:cs typeface="Consolas" pitchFamily="49" charset="0"/>
              </a:rPr>
              <a:t>class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Consolas" pitchFamily="49" charset="0"/>
              </a:rPr>
              <a:t> base {</a:t>
            </a:r>
            <a:endParaRPr kumimoji="0" lang="en-US" sz="3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Calibri" pitchFamily="34" charset="0"/>
                <a:cs typeface="Consolas" pitchFamily="49" charset="0"/>
              </a:rPr>
              <a:t>public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Consolas" pitchFamily="49" charset="0"/>
              </a:rPr>
              <a:t>:</a:t>
            </a:r>
            <a:endParaRPr kumimoji="0" lang="en-US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Consolas" pitchFamily="49" charset="0"/>
              </a:rPr>
              <a:t>~base() { </a:t>
            </a:r>
            <a:r>
              <a:rPr kumimoji="0" lang="en-US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Consolas" pitchFamily="49" charset="0"/>
              </a:rPr>
              <a:t>cout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Consolas" pitchFamily="49" charset="0"/>
              </a:rPr>
              <a:t> &lt;&lt;  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A31515"/>
                </a:solidFill>
                <a:effectLst/>
                <a:latin typeface="Times New Roman" pitchFamily="18" charset="0"/>
                <a:ea typeface="Calibri" pitchFamily="34" charset="0"/>
                <a:cs typeface="Consolas" pitchFamily="49" charset="0"/>
              </a:rPr>
              <a:t>"destructing base"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Consolas" pitchFamily="49" charset="0"/>
              </a:rPr>
              <a:t>&lt;&lt;</a:t>
            </a:r>
            <a:r>
              <a:rPr kumimoji="0" lang="en-US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Consolas" pitchFamily="49" charset="0"/>
              </a:rPr>
              <a:t>endl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Consolas" pitchFamily="49" charset="0"/>
              </a:rPr>
              <a:t>;  }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Consolas" pitchFamily="49" charset="0"/>
              </a:rPr>
              <a:t>};</a:t>
            </a:r>
            <a:endParaRPr kumimoji="0" lang="en-US" sz="3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Calibri" pitchFamily="34" charset="0"/>
                <a:cs typeface="Consolas" pitchFamily="49" charset="0"/>
              </a:rPr>
              <a:t>class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Consolas" pitchFamily="49" charset="0"/>
              </a:rPr>
              <a:t> derived : 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Calibri" pitchFamily="34" charset="0"/>
                <a:cs typeface="Consolas" pitchFamily="49" charset="0"/>
              </a:rPr>
              <a:t>public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Consolas" pitchFamily="49" charset="0"/>
              </a:rPr>
              <a:t> base {</a:t>
            </a:r>
            <a:endParaRPr kumimoji="0" lang="en-US" sz="3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Calibri" pitchFamily="34" charset="0"/>
                <a:cs typeface="Consolas" pitchFamily="49" charset="0"/>
              </a:rPr>
              <a:t>public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Consolas" pitchFamily="49" charset="0"/>
              </a:rPr>
              <a:t>:</a:t>
            </a:r>
            <a:endParaRPr kumimoji="0" lang="en-US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Consolas" pitchFamily="49" charset="0"/>
              </a:rPr>
              <a:t>~derived() {</a:t>
            </a:r>
            <a:r>
              <a:rPr kumimoji="0" lang="en-US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Consolas" pitchFamily="49" charset="0"/>
              </a:rPr>
              <a:t>cout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Consolas" pitchFamily="49" charset="0"/>
              </a:rPr>
              <a:t> &lt;&lt; 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A31515"/>
                </a:solidFill>
                <a:effectLst/>
                <a:latin typeface="Times New Roman" pitchFamily="18" charset="0"/>
                <a:ea typeface="Calibri" pitchFamily="34" charset="0"/>
                <a:cs typeface="Consolas" pitchFamily="49" charset="0"/>
              </a:rPr>
              <a:t>"destructing derived"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Consolas" pitchFamily="49" charset="0"/>
              </a:rPr>
              <a:t>&lt;&lt;</a:t>
            </a:r>
            <a:r>
              <a:rPr kumimoji="0" lang="en-US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Consolas" pitchFamily="49" charset="0"/>
              </a:rPr>
              <a:t>endl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Consolas" pitchFamily="49" charset="0"/>
              </a:rPr>
              <a:t>;  }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Consolas" pitchFamily="49" charset="0"/>
              </a:rPr>
              <a:t>};</a:t>
            </a:r>
            <a:endParaRPr kumimoji="0" lang="en-US" sz="3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Calibri" pitchFamily="34" charset="0"/>
                <a:cs typeface="Consolas" pitchFamily="49" charset="0"/>
              </a:rPr>
              <a:t>void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Consolas" pitchFamily="49" charset="0"/>
              </a:rPr>
              <a:t> main() {</a:t>
            </a:r>
            <a:endParaRPr kumimoji="0" lang="en-US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Consolas" pitchFamily="49" charset="0"/>
              </a:rPr>
              <a:t>	base *p = 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Calibri" pitchFamily="34" charset="0"/>
                <a:cs typeface="Consolas" pitchFamily="49" charset="0"/>
              </a:rPr>
              <a:t>new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Consolas" pitchFamily="49" charset="0"/>
              </a:rPr>
              <a:t> derived;</a:t>
            </a:r>
            <a:endParaRPr kumimoji="0" lang="en-US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Consolas" pitchFamily="49" charset="0"/>
              </a:rPr>
              <a:t>	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Calibri" pitchFamily="34" charset="0"/>
                <a:cs typeface="Consolas" pitchFamily="49" charset="0"/>
              </a:rPr>
              <a:t>delete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Consolas" pitchFamily="49" charset="0"/>
              </a:rPr>
              <a:t> p;</a:t>
            </a:r>
            <a:endParaRPr kumimoji="0" lang="en-US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Consolas" pitchFamily="49" charset="0"/>
              </a:rPr>
              <a:t>		}</a:t>
            </a:r>
            <a:endParaRPr kumimoji="0" lang="en-US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4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1295400"/>
            <a:ext cx="6477000" cy="5334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Using non-virtual destructor</a:t>
            </a:r>
            <a:br>
              <a:rPr lang="en-US" dirty="0" smtClean="0"/>
            </a:b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E65372-C4FB-4DD0-9611-92947F1FC6E6}" type="slidenum">
              <a:rPr lang="en-US" smtClean="0"/>
              <a:pPr>
                <a:defRPr/>
              </a:pPr>
              <a:t>25</a:t>
            </a:fld>
            <a:endParaRPr lang="en-US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2590800"/>
            <a:ext cx="6960054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0"/>
            <a:ext cx="8229600" cy="10668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/>
              <a:t>Virtual Destructors (contd.)</a:t>
            </a:r>
          </a:p>
        </p:txBody>
      </p:sp>
      <p:sp>
        <p:nvSpPr>
          <p:cNvPr id="19462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8CC35109-E5B6-4307-8CF4-BD51F09AB2A1}" type="slidenum">
              <a:rPr lang="en-US"/>
              <a:pPr/>
              <a:t>26</a:t>
            </a:fld>
            <a:endParaRPr lang="en-US"/>
          </a:p>
        </p:txBody>
      </p:sp>
      <p:sp>
        <p:nvSpPr>
          <p:cNvPr id="19463" name="Text Box 5"/>
          <p:cNvSpPr txBox="1">
            <a:spLocks noChangeArrowheads="1"/>
          </p:cNvSpPr>
          <p:nvPr/>
        </p:nvSpPr>
        <p:spPr bwMode="auto">
          <a:xfrm>
            <a:off x="2133600" y="1066800"/>
            <a:ext cx="3352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2400" dirty="0"/>
              <a:t>Using virtual destructor</a:t>
            </a:r>
          </a:p>
        </p:txBody>
      </p:sp>
      <p:sp>
        <p:nvSpPr>
          <p:cNvPr id="14337" name="Rectangle 1"/>
          <p:cNvSpPr>
            <a:spLocks noChangeArrowheads="1"/>
          </p:cNvSpPr>
          <p:nvPr/>
        </p:nvSpPr>
        <p:spPr bwMode="auto">
          <a:xfrm>
            <a:off x="304800" y="1371600"/>
            <a:ext cx="8610600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Calibri" pitchFamily="34" charset="0"/>
                <a:cs typeface="Consolas" pitchFamily="49" charset="0"/>
              </a:rPr>
              <a:t>#include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Consolas" pitchFamily="49" charset="0"/>
              </a:rPr>
              <a:t> 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A31515"/>
                </a:solidFill>
                <a:effectLst/>
                <a:latin typeface="Times New Roman" pitchFamily="18" charset="0"/>
                <a:ea typeface="Calibri" pitchFamily="34" charset="0"/>
                <a:cs typeface="Consolas" pitchFamily="49" charset="0"/>
              </a:rPr>
              <a:t>&lt;</a:t>
            </a:r>
            <a:r>
              <a:rPr kumimoji="0" lang="en-US" sz="2000" b="0" i="0" u="none" strike="noStrike" cap="none" normalizeH="0" baseline="0" dirty="0" err="1" smtClean="0">
                <a:ln>
                  <a:noFill/>
                </a:ln>
                <a:solidFill>
                  <a:srgbClr val="A31515"/>
                </a:solidFill>
                <a:effectLst/>
                <a:latin typeface="Times New Roman" pitchFamily="18" charset="0"/>
                <a:ea typeface="Calibri" pitchFamily="34" charset="0"/>
                <a:cs typeface="Consolas" pitchFamily="49" charset="0"/>
              </a:rPr>
              <a:t>iostream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A31515"/>
                </a:solidFill>
                <a:effectLst/>
                <a:latin typeface="Times New Roman" pitchFamily="18" charset="0"/>
                <a:ea typeface="Calibri" pitchFamily="34" charset="0"/>
                <a:cs typeface="Consolas" pitchFamily="49" charset="0"/>
              </a:rPr>
              <a:t>&gt;</a:t>
            </a:r>
            <a:endParaRPr kumimoji="0" lang="en-US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Calibri" pitchFamily="34" charset="0"/>
                <a:cs typeface="Consolas" pitchFamily="49" charset="0"/>
              </a:rPr>
              <a:t>using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Consolas" pitchFamily="49" charset="0"/>
              </a:rPr>
              <a:t> 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Calibri" pitchFamily="34" charset="0"/>
                <a:cs typeface="Consolas" pitchFamily="49" charset="0"/>
              </a:rPr>
              <a:t>namespace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Consolas" pitchFamily="49" charset="0"/>
              </a:rPr>
              <a:t> std;</a:t>
            </a:r>
            <a:endParaRPr kumimoji="0" lang="en-US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Calibri" pitchFamily="34" charset="0"/>
                <a:cs typeface="Consolas" pitchFamily="49" charset="0"/>
              </a:rPr>
              <a:t>class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Consolas" pitchFamily="49" charset="0"/>
              </a:rPr>
              <a:t> base {</a:t>
            </a:r>
            <a:endParaRPr kumimoji="0" lang="en-US" sz="3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Calibri" pitchFamily="34" charset="0"/>
                <a:cs typeface="Consolas" pitchFamily="49" charset="0"/>
              </a:rPr>
              <a:t>public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Consolas" pitchFamily="49" charset="0"/>
              </a:rPr>
              <a:t>:</a:t>
            </a:r>
            <a:endParaRPr kumimoji="0" lang="en-US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Calibri" pitchFamily="34" charset="0"/>
                <a:cs typeface="Consolas" pitchFamily="49" charset="0"/>
              </a:rPr>
              <a:t>virtual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Consolas" pitchFamily="49" charset="0"/>
              </a:rPr>
              <a:t> ~base() { </a:t>
            </a:r>
            <a:r>
              <a:rPr kumimoji="0" lang="en-US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Consolas" pitchFamily="49" charset="0"/>
              </a:rPr>
              <a:t>cout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Consolas" pitchFamily="49" charset="0"/>
              </a:rPr>
              <a:t> &lt;&lt;  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A31515"/>
                </a:solidFill>
                <a:effectLst/>
                <a:latin typeface="Times New Roman" pitchFamily="18" charset="0"/>
                <a:ea typeface="Calibri" pitchFamily="34" charset="0"/>
                <a:cs typeface="Consolas" pitchFamily="49" charset="0"/>
              </a:rPr>
              <a:t>"destructing base"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Consolas" pitchFamily="49" charset="0"/>
              </a:rPr>
              <a:t>&lt;&lt;</a:t>
            </a:r>
            <a:r>
              <a:rPr kumimoji="0" lang="en-US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Consolas" pitchFamily="49" charset="0"/>
              </a:rPr>
              <a:t>endl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Consolas" pitchFamily="49" charset="0"/>
              </a:rPr>
              <a:t>;  }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Consolas" pitchFamily="49" charset="0"/>
              </a:rPr>
              <a:t>};</a:t>
            </a:r>
            <a:endParaRPr kumimoji="0" lang="en-US" sz="3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Calibri" pitchFamily="34" charset="0"/>
                <a:cs typeface="Consolas" pitchFamily="49" charset="0"/>
              </a:rPr>
              <a:t>class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Consolas" pitchFamily="49" charset="0"/>
              </a:rPr>
              <a:t> derived : 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Calibri" pitchFamily="34" charset="0"/>
                <a:cs typeface="Consolas" pitchFamily="49" charset="0"/>
              </a:rPr>
              <a:t>public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Consolas" pitchFamily="49" charset="0"/>
              </a:rPr>
              <a:t> base {</a:t>
            </a:r>
            <a:endParaRPr kumimoji="0" lang="en-US" sz="3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Calibri" pitchFamily="34" charset="0"/>
                <a:cs typeface="Consolas" pitchFamily="49" charset="0"/>
              </a:rPr>
              <a:t>public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Consolas" pitchFamily="49" charset="0"/>
              </a:rPr>
              <a:t>:</a:t>
            </a:r>
            <a:endParaRPr kumimoji="0" lang="en-US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Consolas" pitchFamily="49" charset="0"/>
              </a:rPr>
              <a:t>~derived() {</a:t>
            </a:r>
            <a:r>
              <a:rPr kumimoji="0" lang="en-US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Consolas" pitchFamily="49" charset="0"/>
              </a:rPr>
              <a:t>cout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Consolas" pitchFamily="49" charset="0"/>
              </a:rPr>
              <a:t> &lt;&lt; 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A31515"/>
                </a:solidFill>
                <a:effectLst/>
                <a:latin typeface="Times New Roman" pitchFamily="18" charset="0"/>
                <a:ea typeface="Calibri" pitchFamily="34" charset="0"/>
                <a:cs typeface="Consolas" pitchFamily="49" charset="0"/>
              </a:rPr>
              <a:t>"destructing derived"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Consolas" pitchFamily="49" charset="0"/>
              </a:rPr>
              <a:t>&lt;&lt;</a:t>
            </a:r>
            <a:r>
              <a:rPr kumimoji="0" lang="en-US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Consolas" pitchFamily="49" charset="0"/>
              </a:rPr>
              <a:t>endl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Consolas" pitchFamily="49" charset="0"/>
              </a:rPr>
              <a:t>;  }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Consolas" pitchFamily="49" charset="0"/>
              </a:rPr>
              <a:t>};</a:t>
            </a:r>
            <a:endParaRPr kumimoji="0" lang="en-US" sz="3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Calibri" pitchFamily="34" charset="0"/>
                <a:cs typeface="Consolas" pitchFamily="49" charset="0"/>
              </a:rPr>
              <a:t>void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Consolas" pitchFamily="49" charset="0"/>
              </a:rPr>
              <a:t> main() {</a:t>
            </a:r>
            <a:endParaRPr kumimoji="0" lang="en-US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Consolas" pitchFamily="49" charset="0"/>
              </a:rPr>
              <a:t>base *p = 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Calibri" pitchFamily="34" charset="0"/>
                <a:cs typeface="Consolas" pitchFamily="49" charset="0"/>
              </a:rPr>
              <a:t>new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Consolas" pitchFamily="49" charset="0"/>
              </a:rPr>
              <a:t> derived;</a:t>
            </a:r>
            <a:endParaRPr kumimoji="0" lang="en-US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Calibri" pitchFamily="34" charset="0"/>
                <a:cs typeface="Consolas" pitchFamily="49" charset="0"/>
              </a:rPr>
              <a:t>delete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Consolas" pitchFamily="49" charset="0"/>
              </a:rPr>
              <a:t> p;</a:t>
            </a:r>
            <a:endParaRPr kumimoji="0" lang="en-US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Consolas" pitchFamily="49" charset="0"/>
              </a:rPr>
              <a:t>}</a:t>
            </a:r>
            <a:endParaRPr kumimoji="0" lang="en-US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4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0"/>
            <a:ext cx="8229600" cy="10668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/>
              <a:t>Virtual Destructors (contd.)</a:t>
            </a:r>
          </a:p>
        </p:txBody>
      </p:sp>
      <p:sp>
        <p:nvSpPr>
          <p:cNvPr id="19462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8CC35109-E5B6-4307-8CF4-BD51F09AB2A1}" type="slidenum">
              <a:rPr lang="en-US"/>
              <a:pPr/>
              <a:t>27</a:t>
            </a:fld>
            <a:endParaRPr lang="en-US"/>
          </a:p>
        </p:txBody>
      </p:sp>
      <p:sp>
        <p:nvSpPr>
          <p:cNvPr id="19463" name="Text Box 5"/>
          <p:cNvSpPr txBox="1">
            <a:spLocks noChangeArrowheads="1"/>
          </p:cNvSpPr>
          <p:nvPr/>
        </p:nvSpPr>
        <p:spPr bwMode="auto">
          <a:xfrm>
            <a:off x="2133600" y="1066800"/>
            <a:ext cx="3352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2400" dirty="0"/>
              <a:t>Using virtual destructor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1676400"/>
            <a:ext cx="7992000" cy="281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</a:t>
            </a:r>
            <a:r>
              <a:rPr lang="en-US" dirty="0" smtClean="0"/>
              <a:t>eferences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http://www.comp.nus.edu.sg/~cs2103/AY1314S2/files/Implementing%20polymorphism.pdf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549B4-8073-4A64-B1DC-2B86245AE635}" type="slidenum">
              <a:rPr lang="en-US" smtClean="0"/>
              <a:pPr/>
              <a:t>28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A.AlOsaimi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Overview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US" dirty="0" smtClean="0"/>
              <a:t>Substitution Principle</a:t>
            </a:r>
          </a:p>
          <a:p>
            <a:pPr lvl="2"/>
            <a:r>
              <a:rPr lang="en-US" dirty="0" smtClean="0"/>
              <a:t>A more in depth discussion</a:t>
            </a:r>
          </a:p>
          <a:p>
            <a:r>
              <a:rPr lang="en-US" dirty="0" smtClean="0"/>
              <a:t>Method Binding:</a:t>
            </a:r>
          </a:p>
          <a:p>
            <a:pPr lvl="1"/>
            <a:r>
              <a:rPr lang="en-US" dirty="0" smtClean="0"/>
              <a:t>Static Binding</a:t>
            </a:r>
          </a:p>
          <a:p>
            <a:pPr lvl="1"/>
            <a:r>
              <a:rPr lang="en-US" dirty="0" smtClean="0"/>
              <a:t>Dynamic Binding (Polymorphism)</a:t>
            </a:r>
          </a:p>
          <a:p>
            <a:pPr lvl="2"/>
            <a:r>
              <a:rPr lang="en-US" dirty="0" smtClean="0"/>
              <a:t>Syntax on virtual method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549B4-8073-4A64-B1DC-2B86245AE635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A.AlOsaimi</a:t>
            </a:r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Interacting with Objects in C++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There are 3 ways to refer to an object in C++: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2204864"/>
            <a:ext cx="7817282" cy="4392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549B4-8073-4A64-B1DC-2B86245AE635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A.AlOsaimi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Subclass Substitution Principle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340768"/>
            <a:ext cx="8686800" cy="4785395"/>
          </a:xfrm>
        </p:spPr>
        <p:txBody>
          <a:bodyPr>
            <a:normAutofit/>
          </a:bodyPr>
          <a:lstStyle/>
          <a:p>
            <a:r>
              <a:rPr lang="en-US" sz="2400" dirty="0" smtClean="0"/>
              <a:t>C++ allows </a:t>
            </a:r>
            <a:r>
              <a:rPr lang="en-US" sz="2400" dirty="0" err="1" smtClean="0"/>
              <a:t>superclass</a:t>
            </a:r>
            <a:r>
              <a:rPr lang="en-US" sz="2400" dirty="0" smtClean="0"/>
              <a:t> pointers to point to </a:t>
            </a:r>
            <a:r>
              <a:rPr lang="en-US" sz="2400" dirty="0" err="1" smtClean="0"/>
              <a:t>sublass</a:t>
            </a:r>
            <a:r>
              <a:rPr lang="en-US" sz="2400" dirty="0" smtClean="0"/>
              <a:t> objects.</a:t>
            </a:r>
          </a:p>
          <a:p>
            <a:r>
              <a:rPr lang="en-US" sz="2400" dirty="0" smtClean="0"/>
              <a:t>Object pointer and reference of class type A:</a:t>
            </a:r>
          </a:p>
          <a:p>
            <a:pPr lvl="1"/>
            <a:r>
              <a:rPr lang="en-US" sz="2000" dirty="0" smtClean="0"/>
              <a:t>Can refer to objects of type A</a:t>
            </a:r>
          </a:p>
          <a:p>
            <a:pPr lvl="1"/>
            <a:r>
              <a:rPr lang="en-US" sz="2000" b="1" dirty="0" smtClean="0"/>
              <a:t>Can also refer to objects of subclass of A</a:t>
            </a:r>
            <a:endParaRPr lang="en-US" sz="2000" b="1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5250" y="2619375"/>
            <a:ext cx="9048750" cy="423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549B4-8073-4A64-B1DC-2B86245AE635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A.AlOsaimi</a:t>
            </a: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524328" y="5270728"/>
            <a:ext cx="1062000" cy="39052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2000" b="1" dirty="0" smtClean="0">
                <a:solidFill>
                  <a:schemeClr val="tx1"/>
                </a:solidFill>
              </a:rPr>
              <a:t>4</a:t>
            </a:r>
            <a:endParaRPr lang="ar-SA" sz="2000" b="1" dirty="0">
              <a:solidFill>
                <a:schemeClr val="tx1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7524328" y="5661248"/>
            <a:ext cx="1062000" cy="39052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2000" b="1" dirty="0" smtClean="0">
                <a:solidFill>
                  <a:schemeClr val="tx1"/>
                </a:solidFill>
              </a:rPr>
              <a:t>400.40</a:t>
            </a:r>
          </a:p>
        </p:txBody>
      </p:sp>
      <p:sp>
        <p:nvSpPr>
          <p:cNvPr id="10" name="Rectangle 9"/>
          <p:cNvSpPr/>
          <p:nvPr/>
        </p:nvSpPr>
        <p:spPr>
          <a:xfrm>
            <a:off x="7524328" y="6021288"/>
            <a:ext cx="1062000" cy="39052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2000" b="1" dirty="0" smtClean="0">
                <a:solidFill>
                  <a:schemeClr val="tx1"/>
                </a:solidFill>
              </a:rPr>
              <a:t>0.04</a:t>
            </a:r>
            <a:endParaRPr lang="ar-SA" sz="20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Subclass Substitution Principle</a:t>
            </a:r>
            <a:br>
              <a:rPr lang="en-US" dirty="0" smtClean="0"/>
            </a:br>
            <a:r>
              <a:rPr lang="en-US" dirty="0" smtClean="0"/>
              <a:t>Pointers </a:t>
            </a:r>
            <a:r>
              <a:rPr lang="en-US" dirty="0"/>
              <a:t>to </a:t>
            </a:r>
            <a:r>
              <a:rPr lang="en-US" dirty="0" err="1" smtClean="0"/>
              <a:t>subClasses</a:t>
            </a:r>
            <a:endParaRPr lang="en-US" dirty="0"/>
          </a:p>
        </p:txBody>
      </p:sp>
      <p:sp>
        <p:nvSpPr>
          <p:cNvPr id="11267" name="Rectangle 3"/>
          <p:cNvSpPr>
            <a:spLocks noGrp="1" noChangeArrowheads="1"/>
          </p:cNvSpPr>
          <p:nvPr>
            <p:ph idx="1"/>
          </p:nvPr>
        </p:nvSpPr>
        <p:spPr/>
        <p:txBody>
          <a:bodyPr rtlCol="0">
            <a:normAutofit fontScale="92500" lnSpcReduction="2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Let we have –</a:t>
            </a:r>
          </a:p>
          <a:p>
            <a:pPr marL="640080" lvl="1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class </a:t>
            </a:r>
            <a:r>
              <a:rPr lang="en-US" dirty="0" err="1" smtClean="0">
                <a:solidFill>
                  <a:schemeClr val="accent6">
                    <a:lumMod val="75000"/>
                  </a:schemeClr>
                </a:solidFill>
              </a:rPr>
              <a:t>B_Class</a:t>
            </a:r>
            <a:r>
              <a:rPr lang="en-US" dirty="0" smtClean="0"/>
              <a:t>{ … };</a:t>
            </a:r>
          </a:p>
          <a:p>
            <a:pPr marL="640080" lvl="1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>class </a:t>
            </a:r>
            <a:r>
              <a:rPr lang="en-US" dirty="0" err="1" smtClean="0">
                <a:solidFill>
                  <a:schemeClr val="accent5">
                    <a:lumMod val="75000"/>
                  </a:schemeClr>
                </a:solidFill>
              </a:rPr>
              <a:t>D_Class</a:t>
            </a:r>
            <a:r>
              <a:rPr lang="en-US" dirty="0" smtClean="0"/>
              <a:t>: public </a:t>
            </a:r>
            <a:r>
              <a:rPr lang="en-US" dirty="0" err="1" smtClean="0"/>
              <a:t>B_Class</a:t>
            </a:r>
            <a:r>
              <a:rPr lang="en-US" dirty="0" smtClean="0"/>
              <a:t>{ … };</a:t>
            </a:r>
          </a:p>
          <a:p>
            <a:pPr marL="640080" lvl="1"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dirty="0" smtClean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Then we can write – </a:t>
            </a:r>
          </a:p>
          <a:p>
            <a:pPr marL="640080" lvl="1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err="1" smtClean="0">
                <a:solidFill>
                  <a:schemeClr val="accent6">
                    <a:lumMod val="75000"/>
                  </a:schemeClr>
                </a:solidFill>
              </a:rPr>
              <a:t>B_Class</a:t>
            </a:r>
            <a:r>
              <a:rPr lang="en-US" dirty="0" smtClean="0"/>
              <a:t> *p1; 	</a:t>
            </a:r>
            <a:r>
              <a:rPr lang="en-US" sz="1800" b="1" dirty="0" smtClean="0">
                <a:solidFill>
                  <a:srgbClr val="00B050"/>
                </a:solidFill>
              </a:rPr>
              <a:t>// pointer to object of type </a:t>
            </a:r>
            <a:r>
              <a:rPr lang="en-US" sz="1800" b="1" dirty="0" err="1" smtClean="0">
                <a:solidFill>
                  <a:srgbClr val="00B050"/>
                </a:solidFill>
              </a:rPr>
              <a:t>B_Class</a:t>
            </a:r>
            <a:endParaRPr lang="en-US" sz="1400" b="1" dirty="0" smtClean="0">
              <a:solidFill>
                <a:srgbClr val="00B050"/>
              </a:solidFill>
            </a:endParaRPr>
          </a:p>
          <a:p>
            <a:pPr marL="640080" lvl="1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b="1" dirty="0" err="1" smtClean="0">
                <a:solidFill>
                  <a:schemeClr val="accent5">
                    <a:lumMod val="75000"/>
                  </a:schemeClr>
                </a:solidFill>
              </a:rPr>
              <a:t>D_Clas</a:t>
            </a:r>
            <a:r>
              <a:rPr lang="en-US" dirty="0" err="1" smtClean="0"/>
              <a:t>s</a:t>
            </a:r>
            <a:r>
              <a:rPr lang="en-US" dirty="0" smtClean="0"/>
              <a:t> </a:t>
            </a:r>
            <a:r>
              <a:rPr lang="en-US" dirty="0" err="1" smtClean="0"/>
              <a:t>d_obj</a:t>
            </a:r>
            <a:r>
              <a:rPr lang="en-US" dirty="0" smtClean="0"/>
              <a:t>; </a:t>
            </a:r>
            <a:r>
              <a:rPr lang="en-US" sz="1500" b="1" dirty="0" smtClean="0">
                <a:solidFill>
                  <a:srgbClr val="00B050"/>
                </a:solidFill>
              </a:rPr>
              <a:t>// object of type </a:t>
            </a:r>
            <a:r>
              <a:rPr lang="en-US" sz="1500" b="1" dirty="0" err="1" smtClean="0">
                <a:solidFill>
                  <a:srgbClr val="00B050"/>
                </a:solidFill>
              </a:rPr>
              <a:t>D_Class</a:t>
            </a:r>
            <a:endParaRPr lang="en-US" sz="1400" b="1" dirty="0" smtClean="0">
              <a:solidFill>
                <a:srgbClr val="00B050"/>
              </a:solidFill>
            </a:endParaRPr>
          </a:p>
          <a:p>
            <a:pPr marL="640080" lvl="1"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sz="1400" dirty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Both statement are valid:</a:t>
            </a:r>
          </a:p>
          <a:p>
            <a:pPr marL="366713" lvl="1" indent="0" fontAlgn="auto">
              <a:spcAft>
                <a:spcPts val="0"/>
              </a:spcAft>
              <a:buFont typeface="Wingdings 2" pitchFamily="18" charset="2"/>
              <a:buNone/>
              <a:defRPr/>
            </a:pPr>
            <a:r>
              <a:rPr lang="en-US" dirty="0" smtClean="0"/>
              <a:t>    p1 = &amp;</a:t>
            </a:r>
            <a:r>
              <a:rPr lang="en-US" dirty="0" err="1" smtClean="0"/>
              <a:t>d_obj</a:t>
            </a:r>
            <a:r>
              <a:rPr lang="en-US" dirty="0" smtClean="0"/>
              <a:t>;</a:t>
            </a:r>
          </a:p>
          <a:p>
            <a:pPr marL="366713" lvl="1" indent="0" fontAlgn="auto">
              <a:spcAft>
                <a:spcPts val="0"/>
              </a:spcAft>
              <a:buFont typeface="Wingdings 2" pitchFamily="18" charset="2"/>
              <a:buNone/>
              <a:defRPr/>
            </a:pPr>
            <a:r>
              <a:rPr lang="en-US" dirty="0"/>
              <a:t> </a:t>
            </a:r>
            <a:r>
              <a:rPr lang="en-US" dirty="0" smtClean="0"/>
              <a:t>   </a:t>
            </a:r>
            <a:r>
              <a:rPr lang="en-US" i="1" dirty="0" err="1" smtClean="0">
                <a:solidFill>
                  <a:schemeClr val="accent6">
                    <a:lumMod val="75000"/>
                  </a:schemeClr>
                </a:solidFill>
              </a:rPr>
              <a:t>B_Class</a:t>
            </a:r>
            <a:r>
              <a:rPr lang="en-US" dirty="0" smtClean="0"/>
              <a:t> *p2 = new </a:t>
            </a:r>
            <a:r>
              <a:rPr lang="en-US" dirty="0" err="1">
                <a:solidFill>
                  <a:schemeClr val="accent5">
                    <a:lumMod val="75000"/>
                  </a:schemeClr>
                </a:solidFill>
              </a:rPr>
              <a:t>D</a:t>
            </a:r>
            <a:r>
              <a:rPr lang="en-US" dirty="0" err="1" smtClean="0">
                <a:solidFill>
                  <a:schemeClr val="accent5">
                    <a:lumMod val="75000"/>
                  </a:schemeClr>
                </a:solidFill>
              </a:rPr>
              <a:t>_Class</a:t>
            </a:r>
            <a:r>
              <a:rPr lang="en-US" dirty="0" smtClean="0"/>
              <a:t>;</a:t>
            </a:r>
          </a:p>
        </p:txBody>
      </p:sp>
      <p:sp>
        <p:nvSpPr>
          <p:cNvPr id="5125" name="Slide Number Placeholder 4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B3B6A025-7794-4972-AB92-DE902CCC3024}" type="slidenum">
              <a:rPr lang="en-US"/>
              <a:pPr/>
              <a:t>6</a:t>
            </a:fld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5652120" y="4221088"/>
            <a:ext cx="2987824" cy="1421928"/>
          </a:xfrm>
          <a:prstGeom prst="rect">
            <a:avLst/>
          </a:prstGeom>
          <a:solidFill>
            <a:srgbClr val="FFFF00"/>
          </a:solidFill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</a:pPr>
            <a:r>
              <a:rPr lang="en-US" b="1" dirty="0" smtClean="0"/>
              <a:t>Using a base class pointer (pointing to a derived class object) we can access only those members of the derived object </a:t>
            </a:r>
            <a:r>
              <a:rPr lang="en-US" b="1" dirty="0" smtClean="0">
                <a:solidFill>
                  <a:srgbClr val="660066"/>
                </a:solidFill>
              </a:rPr>
              <a:t>that were inherited from the base</a:t>
            </a:r>
            <a:r>
              <a:rPr lang="en-US" b="1" dirty="0" smtClean="0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Polymorphism: Basic Idea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b="1" dirty="0" smtClean="0"/>
              <a:t>Since we know: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 smtClean="0"/>
              <a:t> A </a:t>
            </a:r>
            <a:r>
              <a:rPr lang="en-US" dirty="0" err="1" smtClean="0"/>
              <a:t>superclass</a:t>
            </a:r>
            <a:r>
              <a:rPr lang="en-US" dirty="0" smtClean="0"/>
              <a:t> pointer/reference can refer to an object of subclass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 smtClean="0"/>
              <a:t> A method implementation can be overridden in the subclass, resulting in multiple versions</a:t>
            </a:r>
          </a:p>
          <a:p>
            <a:pPr lvl="1"/>
            <a:r>
              <a:rPr lang="en-US" b="1" dirty="0" smtClean="0">
                <a:solidFill>
                  <a:srgbClr val="C00000"/>
                </a:solidFill>
              </a:rPr>
              <a:t>Question:</a:t>
            </a:r>
          </a:p>
          <a:p>
            <a:pPr lvl="1">
              <a:buNone/>
            </a:pPr>
            <a:r>
              <a:rPr lang="en-US" dirty="0" smtClean="0"/>
              <a:t>If we invoke a method using pointer/reference, which version of the method should be invoked</a:t>
            </a:r>
            <a:r>
              <a:rPr lang="en-US" dirty="0" smtClean="0">
                <a:solidFill>
                  <a:srgbClr val="C00000"/>
                </a:solidFill>
              </a:rPr>
              <a:t>?</a:t>
            </a:r>
          </a:p>
          <a:p>
            <a:r>
              <a:rPr lang="en-US" dirty="0" smtClean="0"/>
              <a:t>C++ provides two possibilities:</a:t>
            </a:r>
          </a:p>
          <a:p>
            <a:pPr lvl="1"/>
            <a:r>
              <a:rPr lang="en-US" dirty="0" smtClean="0"/>
              <a:t> </a:t>
            </a:r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>Static Binding</a:t>
            </a:r>
          </a:p>
          <a:p>
            <a:pPr lvl="1"/>
            <a:r>
              <a:rPr lang="en-US" dirty="0" smtClean="0"/>
              <a:t> </a:t>
            </a:r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>Dynamic Binding:</a:t>
            </a:r>
          </a:p>
          <a:p>
            <a:pPr lvl="2"/>
            <a:r>
              <a:rPr lang="en-US" dirty="0" smtClean="0"/>
              <a:t>Also known as </a:t>
            </a:r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polymorphism</a:t>
            </a:r>
            <a:endParaRPr lang="en-US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549B4-8073-4A64-B1DC-2B86245AE635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A.AlOsaimi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Static Binding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484784"/>
            <a:ext cx="8507288" cy="4641379"/>
          </a:xfrm>
        </p:spPr>
        <p:txBody>
          <a:bodyPr>
            <a:normAutofit/>
          </a:bodyPr>
          <a:lstStyle/>
          <a:p>
            <a:r>
              <a:rPr lang="en-US" sz="2000" dirty="0" smtClean="0"/>
              <a:t>Use the </a:t>
            </a:r>
            <a:r>
              <a:rPr lang="en-US" sz="2000" b="1" dirty="0" smtClean="0"/>
              <a:t>class type of the pointer/reference </a:t>
            </a:r>
            <a:r>
              <a:rPr lang="en-US" sz="2000" dirty="0" smtClean="0"/>
              <a:t>to determine which version of method to call:</a:t>
            </a:r>
          </a:p>
          <a:p>
            <a:pPr lvl="1"/>
            <a:r>
              <a:rPr lang="en-US" sz="2000" dirty="0" smtClean="0"/>
              <a:t>This information is known during </a:t>
            </a:r>
            <a:r>
              <a:rPr lang="en-US" sz="2000" b="1" dirty="0" smtClean="0">
                <a:solidFill>
                  <a:srgbClr val="C00000"/>
                </a:solidFill>
              </a:rPr>
              <a:t>compilation time</a:t>
            </a:r>
            <a:endParaRPr lang="en-US" sz="2000" b="1" dirty="0">
              <a:solidFill>
                <a:srgbClr val="C00000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3375" y="2762250"/>
            <a:ext cx="8810625" cy="409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549B4-8073-4A64-B1DC-2B86245AE635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A.AlOsaimi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Dynamic Binding (Polymorphism)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Use </a:t>
            </a:r>
            <a:r>
              <a:rPr lang="en-US" sz="2400" b="1" dirty="0" smtClean="0"/>
              <a:t>the actual class type of the object</a:t>
            </a:r>
            <a:r>
              <a:rPr lang="en-US" sz="2400" dirty="0" smtClean="0"/>
              <a:t> to determine which version of method to call:</a:t>
            </a:r>
          </a:p>
          <a:p>
            <a:pPr lvl="1"/>
            <a:r>
              <a:rPr lang="en-US" sz="2000" dirty="0" smtClean="0"/>
              <a:t>This information is known only during </a:t>
            </a:r>
            <a:r>
              <a:rPr lang="en-US" sz="2000" dirty="0" smtClean="0">
                <a:solidFill>
                  <a:srgbClr val="C00000"/>
                </a:solidFill>
              </a:rPr>
              <a:t>run time</a:t>
            </a:r>
            <a:endParaRPr lang="en-US" sz="2000" dirty="0">
              <a:solidFill>
                <a:srgbClr val="C00000"/>
              </a:solidFill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9100" y="2852936"/>
            <a:ext cx="8724900" cy="4005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549B4-8073-4A64-B1DC-2B86245AE635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A.AlOsaimi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122</TotalTime>
  <Words>1244</Words>
  <Application>Microsoft Office PowerPoint</Application>
  <PresentationFormat>On-screen Show (4:3)</PresentationFormat>
  <Paragraphs>277</Paragraphs>
  <Slides>28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29" baseType="lpstr">
      <vt:lpstr>Office Theme</vt:lpstr>
      <vt:lpstr>Polymorphism</vt:lpstr>
      <vt:lpstr>Polymorphism </vt:lpstr>
      <vt:lpstr>Overview</vt:lpstr>
      <vt:lpstr>Interacting with Objects in C++</vt:lpstr>
      <vt:lpstr>Subclass Substitution Principle</vt:lpstr>
      <vt:lpstr>Subclass Substitution Principle Pointers to subClasses</vt:lpstr>
      <vt:lpstr>Polymorphism: Basic Idea</vt:lpstr>
      <vt:lpstr>Static Binding</vt:lpstr>
      <vt:lpstr>Dynamic Binding (Polymorphism)</vt:lpstr>
      <vt:lpstr>Dynamic Binding: Syntax</vt:lpstr>
      <vt:lpstr>Static VS Dynamic Binding: illustration</vt:lpstr>
      <vt:lpstr>Polymorphism: Example</vt:lpstr>
      <vt:lpstr>Polymorphism: Advantage</vt:lpstr>
      <vt:lpstr>Common Mistake </vt:lpstr>
      <vt:lpstr>PowerPoint Presentation</vt:lpstr>
      <vt:lpstr>Polymorphism: Summary</vt:lpstr>
      <vt:lpstr>Pure virtual methods</vt:lpstr>
      <vt:lpstr>Abstract Classes</vt:lpstr>
      <vt:lpstr>Example</vt:lpstr>
      <vt:lpstr>Abstract Classes</vt:lpstr>
      <vt:lpstr>Example 1</vt:lpstr>
      <vt:lpstr>Example 2</vt:lpstr>
      <vt:lpstr>Virtual Destructors</vt:lpstr>
      <vt:lpstr>Virtual Destructors (contd.)</vt:lpstr>
      <vt:lpstr>Using non-virtual destructor </vt:lpstr>
      <vt:lpstr>Virtual Destructors (contd.)</vt:lpstr>
      <vt:lpstr>Virtual Destructors (contd.)</vt:lpstr>
      <vt:lpstr>References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Lecture#10</dc:title>
  <dc:creator>user</dc:creator>
  <cp:lastModifiedBy>Sara</cp:lastModifiedBy>
  <cp:revision>14</cp:revision>
  <dcterms:created xsi:type="dcterms:W3CDTF">2014-11-25T13:48:50Z</dcterms:created>
  <dcterms:modified xsi:type="dcterms:W3CDTF">2015-11-21T15:07:22Z</dcterms:modified>
</cp:coreProperties>
</file>