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29"/>
  </p:notesMasterIdLst>
  <p:sldIdLst>
    <p:sldId id="256" r:id="rId5"/>
    <p:sldId id="269" r:id="rId6"/>
    <p:sldId id="266" r:id="rId7"/>
    <p:sldId id="267" r:id="rId8"/>
    <p:sldId id="268" r:id="rId9"/>
    <p:sldId id="272" r:id="rId10"/>
    <p:sldId id="274" r:id="rId11"/>
    <p:sldId id="275" r:id="rId12"/>
    <p:sldId id="271" r:id="rId13"/>
    <p:sldId id="276" r:id="rId14"/>
    <p:sldId id="277" r:id="rId15"/>
    <p:sldId id="273" r:id="rId16"/>
    <p:sldId id="278" r:id="rId17"/>
    <p:sldId id="279" r:id="rId18"/>
    <p:sldId id="257" r:id="rId19"/>
    <p:sldId id="258" r:id="rId20"/>
    <p:sldId id="259" r:id="rId21"/>
    <p:sldId id="260" r:id="rId22"/>
    <p:sldId id="261" r:id="rId23"/>
    <p:sldId id="262" r:id="rId24"/>
    <p:sldId id="263" r:id="rId25"/>
    <p:sldId id="264" r:id="rId26"/>
    <p:sldId id="265" r:id="rId27"/>
    <p:sldId id="270"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3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6820" autoAdjust="0"/>
  </p:normalViewPr>
  <p:slideViewPr>
    <p:cSldViewPr>
      <p:cViewPr>
        <p:scale>
          <a:sx n="75" d="100"/>
          <a:sy n="75" d="100"/>
        </p:scale>
        <p:origin x="-1422" y="-384"/>
      </p:cViewPr>
      <p:guideLst>
        <p:guide orient="horz" pos="2160"/>
        <p:guide pos="2880"/>
      </p:guideLst>
    </p:cSldViewPr>
  </p:slideViewPr>
  <p:outlineViewPr>
    <p:cViewPr>
      <p:scale>
        <a:sx n="33" d="100"/>
        <a:sy n="33" d="100"/>
      </p:scale>
      <p:origin x="12" y="263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宋体" pitchFamily="2" charset="-122"/>
              </a:defRPr>
            </a:lvl1pPr>
          </a:lstStyle>
          <a:p>
            <a:pPr>
              <a:defRPr/>
            </a:pPr>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ea typeface="宋体" pitchFamily="2" charset="-122"/>
              </a:defRPr>
            </a:lvl1pPr>
          </a:lstStyle>
          <a:p>
            <a:pPr>
              <a:defRPr/>
            </a:pPr>
            <a:fld id="{A4D77E9D-29AC-47EA-A5AB-8ADA1E0752B0}" type="slidenum">
              <a:rPr lang="en-US" altLang="zh-CN"/>
              <a:pPr>
                <a:defRPr/>
              </a:pPr>
              <a:t>‹#›</a:t>
            </a:fld>
            <a:endParaRPr lang="en-US" altLang="zh-CN"/>
          </a:p>
        </p:txBody>
      </p:sp>
    </p:spTree>
    <p:extLst>
      <p:ext uri="{BB962C8B-B14F-4D97-AF65-F5344CB8AC3E}">
        <p14:creationId xmlns:p14="http://schemas.microsoft.com/office/powerpoint/2010/main" xmlns="" val="4271518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zh-CN"/>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zh-C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60B223A-9BCC-495A-B91F-68D07B99E8A7}" type="slidenum">
              <a:rPr lang="en-US" altLang="zh-CN" smtClean="0"/>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763F286-A1C1-4B3B-878D-D258F4CEE1C8}" type="slidenum">
              <a:rPr lang="en-US" altLang="zh-CN" smtClean="0"/>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55312869-C145-4D2C-82A8-35F54A50C46D}" type="slidenum">
              <a:rPr lang="en-US" altLang="zh-CN" smtClean="0"/>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4429A63F-A057-4E66-BEA3-972A1D7EC0AE}" type="slidenum">
              <a:rPr lang="en-US" altLang="zh-CN" smtClean="0"/>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57DB4AB-0A54-4ACA-87E2-48A4F3A81D47}" type="slidenum">
              <a:rPr lang="en-US" altLang="zh-CN" smtClean="0"/>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78B07606-A6B5-4FB0-AEDA-06F877AAABF1}" type="slidenum">
              <a:rPr lang="en-US" altLang="zh-CN" smtClean="0"/>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zh-CN"/>
          </a:p>
        </p:txBody>
      </p:sp>
      <p:sp>
        <p:nvSpPr>
          <p:cNvPr id="27" name="Slide Number Placeholder 26"/>
          <p:cNvSpPr>
            <a:spLocks noGrp="1"/>
          </p:cNvSpPr>
          <p:nvPr>
            <p:ph type="sldNum" sz="quarter" idx="11"/>
          </p:nvPr>
        </p:nvSpPr>
        <p:spPr/>
        <p:txBody>
          <a:bodyPr rtlCol="0"/>
          <a:lstStyle/>
          <a:p>
            <a:pPr>
              <a:defRPr/>
            </a:pPr>
            <a:fld id="{C8664461-9E4A-4AC6-AF7C-3B62B9166C89}" type="slidenum">
              <a:rPr lang="en-US" altLang="zh-CN" smtClean="0"/>
              <a:pPr>
                <a:defRPr/>
              </a:pPr>
              <a:t>‹#›</a:t>
            </a:fld>
            <a:endParaRPr lang="en-US" altLang="zh-CN"/>
          </a:p>
        </p:txBody>
      </p:sp>
      <p:sp>
        <p:nvSpPr>
          <p:cNvPr id="28" name="Footer Placeholder 27"/>
          <p:cNvSpPr>
            <a:spLocks noGrp="1"/>
          </p:cNvSpPr>
          <p:nvPr>
            <p:ph type="ftr" sz="quarter" idx="12"/>
          </p:nvPr>
        </p:nvSpPr>
        <p:spPr/>
        <p:txBody>
          <a:bodyPr rtlCol="0"/>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zh-CN"/>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zh-CN"/>
          </a:p>
        </p:txBody>
      </p:sp>
      <p:sp>
        <p:nvSpPr>
          <p:cNvPr id="5" name="Slide Number Placeholder 4"/>
          <p:cNvSpPr>
            <a:spLocks noGrp="1"/>
          </p:cNvSpPr>
          <p:nvPr>
            <p:ph type="sldNum" sz="quarter" idx="12"/>
          </p:nvPr>
        </p:nvSpPr>
        <p:spPr>
          <a:xfrm>
            <a:off x="8174736" y="2272"/>
            <a:ext cx="762000" cy="365760"/>
          </a:xfrm>
        </p:spPr>
        <p:txBody>
          <a:bodyPr/>
          <a:lstStyle/>
          <a:p>
            <a:pPr>
              <a:defRPr/>
            </a:pPr>
            <a:fld id="{1DD1FA6B-71AD-4223-9F95-91E7CD24ADEF}" type="slidenum">
              <a:rPr lang="en-US" altLang="zh-CN" smtClean="0"/>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362FA9A7-2A27-47E1-A8DF-52730915A0F7}" type="slidenum">
              <a:rPr lang="en-US" altLang="zh-CN" smtClean="0"/>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912B2783-B992-4467-BA33-75FE7D86292F}" type="slidenum">
              <a:rPr lang="en-US" altLang="zh-CN" smtClean="0"/>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24F5B218-CEE5-4A1F-BB7C-0F032BCE32BE}" type="slidenum">
              <a:rPr lang="en-US" altLang="zh-CN" smtClean="0"/>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zh-C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zh-C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131F70FE-7791-4F27-B85D-17C165F280B7}" type="slidenum">
              <a:rPr lang="en-US" altLang="zh-CN" smtClean="0"/>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060575"/>
            <a:ext cx="7772400" cy="1736725"/>
          </a:xfrm>
        </p:spPr>
        <p:txBody>
          <a:bodyPr>
            <a:normAutofit/>
          </a:bodyPr>
          <a:lstStyle/>
          <a:p>
            <a:pPr algn="l" rtl="0" fontAlgn="auto">
              <a:spcAft>
                <a:spcPts val="0"/>
              </a:spcAft>
              <a:defRPr/>
            </a:pPr>
            <a:r>
              <a:rPr lang="en-US" altLang="zh-CN" dirty="0" smtClean="0">
                <a:cs typeface="+mj-cs"/>
              </a:rPr>
              <a:t>Array of objects</a:t>
            </a:r>
            <a:endParaRPr lang="en-US" altLang="zh-CN" dirty="0">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92695"/>
            <a:ext cx="7380312" cy="61721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2955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548680"/>
            <a:ext cx="7980594" cy="57404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1482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549672"/>
            <a:ext cx="6870449" cy="56166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683568" y="3103860"/>
            <a:ext cx="100811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3524" y="4454872"/>
            <a:ext cx="100811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64461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332656"/>
            <a:ext cx="5671542" cy="63428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49914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Extra Examples</a:t>
            </a:r>
            <a:endParaRPr lang="en-US" dirty="0"/>
          </a:p>
        </p:txBody>
      </p:sp>
      <p:sp>
        <p:nvSpPr>
          <p:cNvPr id="5" name="Text Placeholder 4"/>
          <p:cNvSpPr>
            <a:spLocks noGrp="1"/>
          </p:cNvSpPr>
          <p:nvPr>
            <p:ph type="body" idx="1"/>
          </p:nvPr>
        </p:nvSpPr>
        <p:spPr/>
        <p:txBody>
          <a:bodyPr/>
          <a:lstStyle/>
          <a:p>
            <a:pPr algn="l"/>
            <a:r>
              <a:rPr lang="en-US" dirty="0" smtClean="0">
                <a:solidFill>
                  <a:srgbClr val="FF0000"/>
                </a:solidFill>
              </a:rPr>
              <a:t>Self read</a:t>
            </a:r>
            <a:endParaRPr lang="en-US" dirty="0">
              <a:solidFill>
                <a:srgbClr val="FF0000"/>
              </a:solidFill>
            </a:endParaRPr>
          </a:p>
        </p:txBody>
      </p:sp>
    </p:spTree>
    <p:extLst>
      <p:ext uri="{BB962C8B-B14F-4D97-AF65-F5344CB8AC3E}">
        <p14:creationId xmlns:p14="http://schemas.microsoft.com/office/powerpoint/2010/main" xmlns="" val="3988152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fontScale="62500" lnSpcReduction="20000"/>
          </a:bodyPr>
          <a:lstStyle/>
          <a:p>
            <a:pPr marL="109728" indent="0" algn="l" rtl="0">
              <a:buNone/>
            </a:pPr>
            <a:r>
              <a:rPr lang="en-US" dirty="0">
                <a:solidFill>
                  <a:srgbClr val="0000FF"/>
                </a:solidFill>
                <a:latin typeface="Consolas"/>
              </a:rPr>
              <a:t>#include</a:t>
            </a:r>
            <a:r>
              <a:rPr lang="en-US" dirty="0">
                <a:solidFill>
                  <a:prstClr val="black"/>
                </a:solidFill>
                <a:latin typeface="Consolas"/>
              </a:rPr>
              <a:t> </a:t>
            </a:r>
            <a:r>
              <a:rPr lang="en-US" dirty="0">
                <a:solidFill>
                  <a:srgbClr val="A31515"/>
                </a:solidFill>
                <a:latin typeface="Consolas"/>
              </a:rPr>
              <a:t>&lt;</a:t>
            </a:r>
            <a:r>
              <a:rPr lang="en-US" dirty="0" err="1">
                <a:solidFill>
                  <a:srgbClr val="A31515"/>
                </a:solidFill>
                <a:latin typeface="Consolas"/>
              </a:rPr>
              <a:t>iostream</a:t>
            </a:r>
            <a:r>
              <a:rPr lang="en-US" dirty="0">
                <a:solidFill>
                  <a:srgbClr val="A31515"/>
                </a:solidFill>
                <a:latin typeface="Consolas"/>
              </a:rPr>
              <a:t>&gt;</a:t>
            </a:r>
            <a:endParaRPr lang="en-US" dirty="0">
              <a:solidFill>
                <a:prstClr val="black"/>
              </a:solidFill>
              <a:latin typeface="Consolas"/>
            </a:endParaRPr>
          </a:p>
          <a:p>
            <a:pPr marL="109728" indent="0" algn="l" rtl="0">
              <a:buNone/>
            </a:pPr>
            <a:r>
              <a:rPr lang="en-US" dirty="0">
                <a:solidFill>
                  <a:srgbClr val="0000FF"/>
                </a:solidFill>
                <a:latin typeface="Consolas"/>
              </a:rPr>
              <a:t>using</a:t>
            </a:r>
            <a:r>
              <a:rPr lang="en-US" dirty="0">
                <a:solidFill>
                  <a:prstClr val="black"/>
                </a:solidFill>
                <a:latin typeface="Consolas"/>
              </a:rPr>
              <a:t> </a:t>
            </a:r>
            <a:r>
              <a:rPr lang="en-US" dirty="0">
                <a:solidFill>
                  <a:srgbClr val="0000FF"/>
                </a:solidFill>
                <a:latin typeface="Consolas"/>
              </a:rPr>
              <a:t>namespace</a:t>
            </a:r>
            <a:r>
              <a:rPr lang="en-US" dirty="0">
                <a:solidFill>
                  <a:prstClr val="black"/>
                </a:solidFill>
                <a:latin typeface="Consolas"/>
              </a:rPr>
              <a:t> </a:t>
            </a:r>
            <a:r>
              <a:rPr lang="en-US" dirty="0" err="1">
                <a:solidFill>
                  <a:prstClr val="black"/>
                </a:solidFill>
                <a:latin typeface="Consolas"/>
              </a:rPr>
              <a:t>std</a:t>
            </a:r>
            <a:r>
              <a:rPr lang="en-US" dirty="0">
                <a:solidFill>
                  <a:prstClr val="black"/>
                </a:solidFill>
                <a:latin typeface="Consolas"/>
              </a:rPr>
              <a:t> ;</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00FF"/>
                </a:solidFill>
                <a:latin typeface="Consolas"/>
              </a:rPr>
              <a:t>class</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pPr marL="109728" indent="0" algn="l" rtl="0">
              <a:buNone/>
            </a:pPr>
            <a:r>
              <a:rPr lang="en-US" dirty="0">
                <a:solidFill>
                  <a:prstClr val="black"/>
                </a:solidFill>
                <a:latin typeface="Consolas"/>
              </a:rPr>
              <a:t>  ~Pet() {}</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"Growl"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00FF"/>
                </a:solidFill>
                <a:latin typeface="Consolas"/>
              </a:rPr>
              <a:t>class</a:t>
            </a:r>
            <a:r>
              <a:rPr lang="en-US" dirty="0">
                <a:solidFill>
                  <a:prstClr val="black"/>
                </a:solidFill>
                <a:latin typeface="Consolas"/>
              </a:rPr>
              <a:t> Rat: </a:t>
            </a:r>
            <a:r>
              <a:rPr lang="en-US" dirty="0">
                <a:solidFill>
                  <a:srgbClr val="0000FF"/>
                </a:solidFill>
                <a:latin typeface="Consolas"/>
              </a:rPr>
              <a:t>public</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srgbClr val="008000"/>
                </a:solidFill>
                <a:latin typeface="Consolas"/>
              </a:rPr>
              <a:t>// Constructors, Destructor</a:t>
            </a:r>
            <a:endParaRPr lang="en-US" dirty="0">
              <a:solidFill>
                <a:prstClr val="black"/>
              </a:solidFill>
              <a:latin typeface="Consolas"/>
            </a:endParaRPr>
          </a:p>
          <a:p>
            <a:pPr marL="109728" indent="0" algn="l" rtl="0">
              <a:buNone/>
            </a:pPr>
            <a:r>
              <a:rPr lang="en-US" dirty="0">
                <a:solidFill>
                  <a:prstClr val="black"/>
                </a:solidFill>
                <a:latin typeface="Consolas"/>
              </a:rPr>
              <a:t>    Rat() {}</a:t>
            </a:r>
          </a:p>
          <a:p>
            <a:pPr marL="109728" indent="0" algn="l" rtl="0">
              <a:buNone/>
            </a:pPr>
            <a:r>
              <a:rPr lang="en-US" dirty="0">
                <a:solidFill>
                  <a:prstClr val="black"/>
                </a:solidFill>
                <a:latin typeface="Consolas"/>
              </a:rPr>
              <a:t>    ~Rat() {}</a:t>
            </a:r>
          </a:p>
          <a:p>
            <a:pPr marL="109728" indent="0" algn="l" rtl="0">
              <a:buNone/>
            </a:pPr>
            <a:endParaRPr lang="en-US" dirty="0">
              <a:solidFill>
                <a:prstClr val="black"/>
              </a:solidFill>
              <a:latin typeface="Consolas"/>
            </a:endParaRPr>
          </a:p>
          <a:p>
            <a:pPr marL="109728" indent="0" algn="l" rtl="0">
              <a:buNone/>
            </a:pP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 noise"</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a:t>
            </a: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xmlns="" val="119289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fontScale="85000" lnSpcReduction="20000"/>
          </a:bodyPr>
          <a:lstStyle/>
          <a:p>
            <a:pPr marL="109728" indent="0" algn="l" rtl="0">
              <a:buNone/>
            </a:pPr>
            <a:r>
              <a:rPr lang="en-US" dirty="0">
                <a:solidFill>
                  <a:srgbClr val="0000FF"/>
                </a:solidFill>
                <a:latin typeface="Consolas"/>
              </a:rPr>
              <a:t>class</a:t>
            </a:r>
            <a:r>
              <a:rPr lang="en-US" dirty="0">
                <a:solidFill>
                  <a:prstClr val="black"/>
                </a:solidFill>
                <a:latin typeface="Consolas"/>
              </a:rPr>
              <a:t> Cat: </a:t>
            </a:r>
            <a:r>
              <a:rPr lang="en-US" dirty="0">
                <a:solidFill>
                  <a:srgbClr val="0000FF"/>
                </a:solidFill>
                <a:latin typeface="Consolas"/>
              </a:rPr>
              <a:t>public</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prstClr val="black"/>
                </a:solidFill>
                <a:latin typeface="Consolas"/>
              </a:rPr>
              <a:t>    Cat() {}</a:t>
            </a:r>
          </a:p>
          <a:p>
            <a:pPr marL="109728" indent="0" algn="l" rtl="0">
              <a:buNone/>
            </a:pPr>
            <a:r>
              <a:rPr lang="en-US" dirty="0">
                <a:solidFill>
                  <a:prstClr val="black"/>
                </a:solidFill>
                <a:latin typeface="Consolas"/>
              </a:rPr>
              <a:t>    ~Cat() {}</a:t>
            </a:r>
          </a:p>
          <a:p>
            <a:pPr marL="109728" indent="0" algn="l" rtl="0">
              <a:buNone/>
            </a:pP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"Meow"</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00FF"/>
                </a:solidFill>
                <a:latin typeface="Consolas"/>
              </a:rPr>
              <a:t>void</a:t>
            </a:r>
            <a:r>
              <a:rPr lang="en-US" dirty="0">
                <a:solidFill>
                  <a:prstClr val="black"/>
                </a:solidFill>
                <a:latin typeface="Consolas"/>
              </a:rPr>
              <a:t> chorus(Pet </a:t>
            </a:r>
            <a:r>
              <a:rPr lang="en-US" dirty="0" err="1">
                <a:solidFill>
                  <a:prstClr val="black"/>
                </a:solidFill>
                <a:latin typeface="Consolas"/>
              </a:rPr>
              <a:t>pt</a:t>
            </a:r>
            <a:r>
              <a:rPr lang="en-US" dirty="0">
                <a:solidFill>
                  <a:prstClr val="black"/>
                </a:solidFill>
                <a:latin typeface="Consolas"/>
              </a:rPr>
              <a:t>, Pet *</a:t>
            </a:r>
            <a:r>
              <a:rPr lang="en-US" dirty="0" err="1">
                <a:solidFill>
                  <a:prstClr val="black"/>
                </a:solidFill>
                <a:latin typeface="Consolas"/>
              </a:rPr>
              <a:t>petPtr</a:t>
            </a:r>
            <a:r>
              <a:rPr lang="en-US" dirty="0">
                <a:solidFill>
                  <a:prstClr val="black"/>
                </a:solidFill>
                <a:latin typeface="Consolas"/>
              </a:rPr>
              <a:t>, Pet &amp;</a:t>
            </a:r>
            <a:r>
              <a:rPr lang="en-US" dirty="0" err="1">
                <a:solidFill>
                  <a:prstClr val="black"/>
                </a:solidFill>
                <a:latin typeface="Consolas"/>
              </a:rPr>
              <a:t>petRef</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pt.speak</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petPtr</a:t>
            </a:r>
            <a:r>
              <a:rPr lang="en-US" dirty="0">
                <a:solidFill>
                  <a:prstClr val="black"/>
                </a:solidFill>
                <a:latin typeface="Consolas"/>
              </a:rPr>
              <a:t>-&gt;speak();</a:t>
            </a:r>
          </a:p>
          <a:p>
            <a:pPr marL="109728" indent="0" algn="l" rtl="0">
              <a:buNone/>
            </a:pPr>
            <a:r>
              <a:rPr lang="en-US" dirty="0">
                <a:solidFill>
                  <a:prstClr val="black"/>
                </a:solidFill>
                <a:latin typeface="Consolas"/>
              </a:rPr>
              <a:t>    </a:t>
            </a:r>
            <a:r>
              <a:rPr lang="en-US" dirty="0" err="1">
                <a:solidFill>
                  <a:prstClr val="black"/>
                </a:solidFill>
                <a:latin typeface="Consolas"/>
              </a:rPr>
              <a:t>petRef.speak</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endParaRPr lang="en-US" dirty="0">
              <a:solidFill>
                <a:prstClr val="black"/>
              </a:solidFill>
              <a:latin typeface="Consolas"/>
            </a:endParaRP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xmlns="" val="1659845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Autofit/>
          </a:bodyPr>
          <a:lstStyle/>
          <a:p>
            <a:pPr marL="109728" indent="0" algn="l" rtl="0">
              <a:buNone/>
            </a:pPr>
            <a:r>
              <a:rPr lang="en-US" sz="1400" dirty="0">
                <a:solidFill>
                  <a:srgbClr val="0000FF"/>
                </a:solidFill>
                <a:latin typeface="Consolas"/>
              </a:rPr>
              <a:t>void</a:t>
            </a:r>
            <a:r>
              <a:rPr lang="en-US" sz="1400" dirty="0">
                <a:solidFill>
                  <a:prstClr val="black"/>
                </a:solidFill>
                <a:latin typeface="Consolas"/>
              </a:rPr>
              <a:t>  main()</a:t>
            </a:r>
          </a:p>
          <a:p>
            <a:pPr marL="109728" indent="0" algn="l" rtl="0">
              <a:buNone/>
            </a:pPr>
            <a:r>
              <a:rPr lang="en-US" sz="1400" dirty="0" smtClean="0">
                <a:solidFill>
                  <a:prstClr val="black"/>
                </a:solidFill>
                <a:latin typeface="Consolas"/>
              </a:rPr>
              <a:t>{    </a:t>
            </a:r>
            <a:r>
              <a:rPr lang="en-US" sz="1400" dirty="0">
                <a:solidFill>
                  <a:prstClr val="black"/>
                </a:solidFill>
                <a:latin typeface="Consolas"/>
              </a:rPr>
              <a:t>Pet *</a:t>
            </a:r>
            <a:r>
              <a:rPr lang="en-US" sz="1400" dirty="0" err="1">
                <a:solidFill>
                  <a:prstClr val="black"/>
                </a:solidFill>
                <a:latin typeface="Consolas"/>
              </a:rPr>
              <a:t>ptr</a:t>
            </a:r>
            <a:r>
              <a:rPr lang="en-US" sz="1400" dirty="0">
                <a:solidFill>
                  <a:prstClr val="black"/>
                </a:solidFill>
                <a:latin typeface="Consolas"/>
              </a:rPr>
              <a:t>; </a:t>
            </a:r>
            <a:r>
              <a:rPr lang="en-US" sz="1400" dirty="0">
                <a:solidFill>
                  <a:srgbClr val="008000"/>
                </a:solidFill>
                <a:latin typeface="Consolas"/>
              </a:rPr>
              <a:t>//Pointer to base class</a:t>
            </a:r>
            <a:endParaRPr lang="en-US" sz="1400" dirty="0">
              <a:solidFill>
                <a:prstClr val="black"/>
              </a:solidFill>
              <a:latin typeface="Consolas"/>
            </a:endParaRP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Pet;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"Pet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"Pets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srgbClr val="008000"/>
                </a:solidFill>
                <a:latin typeface="Consolas"/>
              </a:rPr>
              <a:t>///////////////////////////////////////</a:t>
            </a:r>
            <a:endParaRPr lang="en-US" sz="1400" dirty="0">
              <a:solidFill>
                <a:prstClr val="black"/>
              </a:solidFill>
              <a:latin typeface="Consolas"/>
            </a:endParaRP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Rat;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"Rat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"Rats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srgbClr val="008000"/>
                </a:solidFill>
                <a:latin typeface="Consolas"/>
              </a:rPr>
              <a:t>//////////////////////////////////////////</a:t>
            </a:r>
            <a:endParaRPr lang="en-US" sz="1400" dirty="0">
              <a:solidFill>
                <a:prstClr val="black"/>
              </a:solidFill>
              <a:latin typeface="Consolas"/>
            </a:endParaRPr>
          </a:p>
          <a:p>
            <a:pPr marL="109728" indent="0" algn="l" rtl="0">
              <a:buNone/>
            </a:pP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Cat;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"Cat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"Cats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endParaRPr lang="en-US" sz="1400" dirty="0">
              <a:solidFill>
                <a:prstClr val="black"/>
              </a:solidFill>
              <a:latin typeface="Consolas"/>
            </a:endParaRPr>
          </a:p>
          <a:p>
            <a:pPr marL="109728" indent="0" algn="l" rtl="0">
              <a:buNone/>
            </a:pPr>
            <a:r>
              <a:rPr lang="en-US" sz="1400" dirty="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prstClr val="black"/>
                </a:solidFill>
                <a:latin typeface="Consolas"/>
              </a:rPr>
              <a:t>}</a:t>
            </a: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xmlns="" val="1931267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39" y="548680"/>
            <a:ext cx="5519625" cy="59766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17024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1800200"/>
          </a:xfrm>
        </p:spPr>
        <p:txBody>
          <a:bodyPr>
            <a:noAutofit/>
          </a:bodyPr>
          <a:lstStyle/>
          <a:p>
            <a:pPr lvl="0" algn="l" rtl="0"/>
            <a:r>
              <a:rPr lang="en-GB" sz="3600" dirty="0"/>
              <a:t>Convert </a:t>
            </a:r>
            <a:r>
              <a:rPr lang="en-GB" sz="3600" dirty="0">
                <a:solidFill>
                  <a:srgbClr val="0070C0"/>
                </a:solidFill>
              </a:rPr>
              <a:t>Speak() </a:t>
            </a:r>
            <a:r>
              <a:rPr lang="en-GB" sz="3600" dirty="0"/>
              <a:t>function to </a:t>
            </a:r>
            <a:r>
              <a:rPr lang="en-GB" sz="3600" dirty="0">
                <a:solidFill>
                  <a:srgbClr val="0070C0"/>
                </a:solidFill>
              </a:rPr>
              <a:t>virtual</a:t>
            </a:r>
            <a:r>
              <a:rPr lang="en-GB" sz="3600" dirty="0"/>
              <a:t> function then trace the program again</a:t>
            </a:r>
            <a:r>
              <a:rPr lang="en-GB" sz="3600" dirty="0" smtClean="0"/>
              <a:t>.</a:t>
            </a:r>
          </a:p>
          <a:p>
            <a:pPr lvl="0" algn="l" rtl="0"/>
            <a:endParaRPr lang="en-US" sz="3600" dirty="0"/>
          </a:p>
          <a:p>
            <a:pPr marL="109728" indent="0" algn="l" rtl="0">
              <a:buNone/>
            </a:pPr>
            <a:endParaRPr lang="en-US" sz="3600" dirty="0">
              <a:solidFill>
                <a:prstClr val="black"/>
              </a:solidFill>
              <a:latin typeface="Consolas"/>
            </a:endParaRPr>
          </a:p>
        </p:txBody>
      </p:sp>
      <p:sp>
        <p:nvSpPr>
          <p:cNvPr id="2" name="TextBox 1"/>
          <p:cNvSpPr txBox="1"/>
          <p:nvPr/>
        </p:nvSpPr>
        <p:spPr>
          <a:xfrm>
            <a:off x="755576" y="2996952"/>
            <a:ext cx="7848872" cy="2585323"/>
          </a:xfrm>
          <a:prstGeom prst="rect">
            <a:avLst/>
          </a:prstGeom>
          <a:noFill/>
        </p:spPr>
        <p:txBody>
          <a:bodyPr wrap="square" rtlCol="0">
            <a:spAutoFit/>
          </a:bodyPr>
          <a:lstStyle/>
          <a:p>
            <a:r>
              <a:rPr lang="en-US" dirty="0">
                <a:solidFill>
                  <a:srgbClr val="0000FF"/>
                </a:solidFill>
                <a:latin typeface="Consolas"/>
              </a:rPr>
              <a:t>class</a:t>
            </a:r>
            <a:r>
              <a:rPr lang="en-US" dirty="0">
                <a:solidFill>
                  <a:prstClr val="black"/>
                </a:solidFill>
                <a:latin typeface="Consolas"/>
              </a:rPr>
              <a:t> Pet</a:t>
            </a:r>
          </a:p>
          <a:p>
            <a:r>
              <a:rPr lang="en-US" dirty="0">
                <a:solidFill>
                  <a:prstClr val="black"/>
                </a:solidFill>
                <a:latin typeface="Consolas"/>
              </a:rPr>
              <a:t>{</a:t>
            </a:r>
          </a:p>
          <a:p>
            <a:r>
              <a:rPr lang="en-US" dirty="0">
                <a:solidFill>
                  <a:srgbClr val="0000FF"/>
                </a:solidFill>
                <a:latin typeface="Consolas"/>
              </a:rPr>
              <a:t>public</a:t>
            </a:r>
            <a:r>
              <a:rPr lang="en-US" dirty="0">
                <a:solidFill>
                  <a:prstClr val="black"/>
                </a:solidFill>
                <a:latin typeface="Consolas"/>
              </a:rPr>
              <a:t>:</a:t>
            </a:r>
          </a:p>
          <a:p>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r>
              <a:rPr lang="en-US" dirty="0">
                <a:solidFill>
                  <a:prstClr val="black"/>
                </a:solidFill>
                <a:latin typeface="Consolas"/>
              </a:rPr>
              <a:t>  ~Pet() {}</a:t>
            </a: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virtual</a:t>
            </a: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"Growl"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r>
              <a:rPr lang="en-US" dirty="0">
                <a:solidFill>
                  <a:prstClr val="black"/>
                </a:solidFill>
                <a:latin typeface="Consolas"/>
              </a:rPr>
              <a:t>};</a:t>
            </a:r>
          </a:p>
          <a:p>
            <a:endParaRPr lang="en-US" dirty="0"/>
          </a:p>
        </p:txBody>
      </p:sp>
    </p:spTree>
    <p:extLst>
      <p:ext uri="{BB962C8B-B14F-4D97-AF65-F5344CB8AC3E}">
        <p14:creationId xmlns:p14="http://schemas.microsoft.com/office/powerpoint/2010/main" xmlns="" val="242048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29600" cy="648072"/>
          </a:xfrm>
        </p:spPr>
        <p:txBody>
          <a:bodyPr>
            <a:normAutofit fontScale="90000"/>
          </a:bodyPr>
          <a:lstStyle/>
          <a:p>
            <a:r>
              <a:rPr lang="en-US" sz="2000" dirty="0" smtClean="0"/>
              <a:t>Define function create() to create array dynamically with size as global variables</a:t>
            </a:r>
            <a:endParaRPr lang="en-US" sz="20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052736"/>
            <a:ext cx="5581985" cy="58052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984" y="1328068"/>
            <a:ext cx="4461924" cy="25202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4742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7" y="620688"/>
            <a:ext cx="5295031" cy="59046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77919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1296144"/>
          </a:xfrm>
        </p:spPr>
        <p:txBody>
          <a:bodyPr/>
          <a:lstStyle/>
          <a:p>
            <a:pPr lvl="0" algn="l" rtl="0"/>
            <a:endParaRPr lang="en-US" dirty="0"/>
          </a:p>
          <a:p>
            <a:pPr lvl="0" algn="l" rtl="0"/>
            <a:r>
              <a:rPr lang="en-GB" dirty="0" smtClean="0"/>
              <a:t>Change class pet to be an abstract pet.</a:t>
            </a:r>
            <a:endParaRPr lang="en-US" dirty="0"/>
          </a:p>
        </p:txBody>
      </p:sp>
      <p:sp>
        <p:nvSpPr>
          <p:cNvPr id="4" name="TextBox 3"/>
          <p:cNvSpPr txBox="1"/>
          <p:nvPr/>
        </p:nvSpPr>
        <p:spPr>
          <a:xfrm>
            <a:off x="611560" y="1844824"/>
            <a:ext cx="6048672" cy="2585323"/>
          </a:xfrm>
          <a:prstGeom prst="rect">
            <a:avLst/>
          </a:prstGeom>
          <a:noFill/>
        </p:spPr>
        <p:txBody>
          <a:bodyPr wrap="square" rtlCol="0">
            <a:spAutoFit/>
          </a:bodyPr>
          <a:lstStyle/>
          <a:p>
            <a:r>
              <a:rPr lang="en-US" dirty="0">
                <a:solidFill>
                  <a:srgbClr val="0000FF"/>
                </a:solidFill>
                <a:latin typeface="Consolas"/>
              </a:rPr>
              <a:t>class</a:t>
            </a:r>
            <a:r>
              <a:rPr lang="en-US" dirty="0">
                <a:solidFill>
                  <a:prstClr val="black"/>
                </a:solidFill>
                <a:latin typeface="Consolas"/>
              </a:rPr>
              <a:t> Pet</a:t>
            </a:r>
          </a:p>
          <a:p>
            <a:r>
              <a:rPr lang="en-US" dirty="0">
                <a:solidFill>
                  <a:prstClr val="black"/>
                </a:solidFill>
                <a:latin typeface="Consolas"/>
              </a:rPr>
              <a:t>{</a:t>
            </a:r>
          </a:p>
          <a:p>
            <a:r>
              <a:rPr lang="en-US" dirty="0">
                <a:solidFill>
                  <a:srgbClr val="0000FF"/>
                </a:solidFill>
                <a:latin typeface="Consolas"/>
              </a:rPr>
              <a:t>public</a:t>
            </a:r>
            <a:r>
              <a:rPr lang="en-US" dirty="0">
                <a:solidFill>
                  <a:prstClr val="black"/>
                </a:solidFill>
                <a:latin typeface="Consolas"/>
              </a:rPr>
              <a:t>:</a:t>
            </a:r>
          </a:p>
          <a:p>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r>
              <a:rPr lang="en-US" dirty="0">
                <a:solidFill>
                  <a:prstClr val="black"/>
                </a:solidFill>
                <a:latin typeface="Consolas"/>
              </a:rPr>
              <a:t>  ~Pet() {}</a:t>
            </a: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virtual</a:t>
            </a: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speak()=0;</a:t>
            </a:r>
          </a:p>
          <a:p>
            <a:r>
              <a:rPr lang="en-US" dirty="0">
                <a:solidFill>
                  <a:prstClr val="black"/>
                </a:solidFill>
                <a:latin typeface="Consolas"/>
              </a:rPr>
              <a:t>};</a:t>
            </a:r>
          </a:p>
          <a:p>
            <a:endParaRPr lang="en-US" dirty="0"/>
          </a:p>
        </p:txBody>
      </p:sp>
    </p:spTree>
    <p:extLst>
      <p:ext uri="{BB962C8B-B14F-4D97-AF65-F5344CB8AC3E}">
        <p14:creationId xmlns:p14="http://schemas.microsoft.com/office/powerpoint/2010/main" xmlns="" val="381050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fontScale="47500" lnSpcReduction="20000"/>
          </a:bodyPr>
          <a:lstStyle/>
          <a:p>
            <a:pPr marL="109728" indent="0" algn="l" rtl="0">
              <a:buNone/>
            </a:pPr>
            <a:r>
              <a:rPr lang="en-US" dirty="0">
                <a:solidFill>
                  <a:srgbClr val="0000FF"/>
                </a:solidFill>
                <a:latin typeface="Consolas"/>
              </a:rPr>
              <a:t>void</a:t>
            </a:r>
            <a:r>
              <a:rPr lang="en-US" dirty="0">
                <a:solidFill>
                  <a:prstClr val="black"/>
                </a:solidFill>
                <a:latin typeface="Consolas"/>
              </a:rPr>
              <a:t>  main()</a:t>
            </a:r>
          </a:p>
          <a:p>
            <a:pPr marL="109728" indent="0" algn="l" rtl="0">
              <a:buNone/>
            </a:pPr>
            <a:r>
              <a:rPr lang="en-US" dirty="0" smtClean="0">
                <a:solidFill>
                  <a:prstClr val="black"/>
                </a:solidFill>
                <a:latin typeface="Consolas"/>
              </a:rPr>
              <a:t>{    </a:t>
            </a:r>
            <a:r>
              <a:rPr lang="en-US" dirty="0">
                <a:solidFill>
                  <a:prstClr val="black"/>
                </a:solidFill>
                <a:latin typeface="Consolas"/>
              </a:rPr>
              <a:t>Pet *</a:t>
            </a:r>
            <a:r>
              <a:rPr lang="en-US" dirty="0" err="1">
                <a:solidFill>
                  <a:prstClr val="black"/>
                </a:solidFill>
                <a:latin typeface="Consolas"/>
              </a:rPr>
              <a:t>ptr</a:t>
            </a:r>
            <a:r>
              <a:rPr lang="en-US" dirty="0">
                <a:solidFill>
                  <a:prstClr val="black"/>
                </a:solidFill>
                <a:latin typeface="Consolas"/>
              </a:rPr>
              <a:t>; </a:t>
            </a:r>
            <a:r>
              <a:rPr lang="en-US" dirty="0">
                <a:solidFill>
                  <a:srgbClr val="008000"/>
                </a:solidFill>
                <a:latin typeface="Consolas"/>
              </a:rPr>
              <a:t>//Pointer to base class</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8000"/>
                </a:solidFill>
                <a:latin typeface="Consolas"/>
              </a:rPr>
              <a:t>/* </a:t>
            </a:r>
            <a:r>
              <a:rPr lang="en-US" dirty="0" err="1">
                <a:solidFill>
                  <a:srgbClr val="008000"/>
                </a:solidFill>
                <a:latin typeface="Consolas"/>
              </a:rPr>
              <a:t>ptr</a:t>
            </a:r>
            <a:r>
              <a:rPr lang="en-US" dirty="0">
                <a:solidFill>
                  <a:srgbClr val="008000"/>
                </a:solidFill>
                <a:latin typeface="Consolas"/>
              </a:rPr>
              <a:t> = new Pet;</a:t>
            </a: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"Pet Created"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"Pets singing"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8000"/>
                </a:solidFill>
                <a:latin typeface="Consolas"/>
              </a:rPr>
              <a:t>    chorus(</a:t>
            </a:r>
            <a:r>
              <a:rPr lang="en-US" dirty="0" err="1">
                <a:solidFill>
                  <a:srgbClr val="008000"/>
                </a:solidFill>
                <a:latin typeface="Consolas"/>
              </a:rPr>
              <a:t>ptr</a:t>
            </a:r>
            <a:r>
              <a:rPr lang="en-US" dirty="0">
                <a:solidFill>
                  <a:srgbClr val="008000"/>
                </a:solidFill>
                <a:latin typeface="Consolas"/>
              </a:rPr>
              <a:t>,*</a:t>
            </a:r>
            <a:r>
              <a:rPr lang="en-US" dirty="0" err="1">
                <a:solidFill>
                  <a:srgbClr val="008000"/>
                </a:solidFill>
                <a:latin typeface="Consolas"/>
              </a:rPr>
              <a:t>ptr</a:t>
            </a: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a:t>
            </a:r>
            <a:r>
              <a:rPr lang="en-US" dirty="0" err="1">
                <a:solidFill>
                  <a:srgbClr val="008000"/>
                </a:solidFill>
                <a:latin typeface="Consolas"/>
              </a:rPr>
              <a:t>endl</a:t>
            </a:r>
            <a:r>
              <a:rPr lang="en-US" dirty="0">
                <a:solidFill>
                  <a:srgbClr val="008000"/>
                </a:solidFill>
                <a:latin typeface="Consolas"/>
              </a:rPr>
              <a:t>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8000"/>
                </a:solidFill>
                <a:latin typeface="Consolas"/>
              </a:rPr>
              <a:t>    delete </a:t>
            </a:r>
            <a:r>
              <a:rPr lang="en-US" dirty="0" err="1">
                <a:solidFill>
                  <a:srgbClr val="008000"/>
                </a:solidFill>
                <a:latin typeface="Consolas"/>
              </a:rPr>
              <a:t>ptr</a:t>
            </a:r>
            <a:r>
              <a:rPr lang="en-US" dirty="0">
                <a:solidFill>
                  <a:srgbClr val="008000"/>
                </a:solidFill>
                <a:latin typeface="Consolas"/>
              </a:rPr>
              <a:t>; */</a:t>
            </a:r>
            <a:endParaRPr lang="en-US" dirty="0">
              <a:solidFill>
                <a:prstClr val="black"/>
              </a:solidFill>
              <a:latin typeface="Consolas"/>
            </a:endParaRP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smtClean="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 </a:t>
            </a:r>
            <a:r>
              <a:rPr lang="en-US" dirty="0">
                <a:solidFill>
                  <a:srgbClr val="0000FF"/>
                </a:solidFill>
                <a:latin typeface="Consolas"/>
              </a:rPr>
              <a:t>new</a:t>
            </a:r>
            <a:r>
              <a:rPr lang="en-US" dirty="0">
                <a:solidFill>
                  <a:prstClr val="black"/>
                </a:solidFill>
                <a:latin typeface="Consolas"/>
              </a:rPr>
              <a:t> Rat;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 Created"</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"Rats singing"</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chorus(</a:t>
            </a:r>
            <a:r>
              <a:rPr lang="en-US" dirty="0" err="1">
                <a:solidFill>
                  <a:prstClr val="black"/>
                </a:solidFill>
                <a:latin typeface="Consolas"/>
              </a:rPr>
              <a:t>ptr</a:t>
            </a:r>
            <a:r>
              <a:rPr lang="en-US" dirty="0">
                <a:solidFill>
                  <a:prstClr val="black"/>
                </a:solidFill>
                <a:latin typeface="Consolas"/>
              </a:rPr>
              <a:t>,*</a:t>
            </a:r>
            <a:r>
              <a:rPr lang="en-US" dirty="0" err="1">
                <a:solidFill>
                  <a:prstClr val="black"/>
                </a:solidFill>
                <a:latin typeface="Consolas"/>
              </a:rPr>
              <a:t>ptr</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delete</a:t>
            </a: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 </a:t>
            </a:r>
            <a:r>
              <a:rPr lang="en-US" dirty="0">
                <a:solidFill>
                  <a:srgbClr val="0000FF"/>
                </a:solidFill>
                <a:latin typeface="Consolas"/>
              </a:rPr>
              <a:t>new</a:t>
            </a:r>
            <a:r>
              <a:rPr lang="en-US" dirty="0">
                <a:solidFill>
                  <a:prstClr val="black"/>
                </a:solidFill>
                <a:latin typeface="Consolas"/>
              </a:rPr>
              <a:t> Cat;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"Cat Created"</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"Cats singing"</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chorus(</a:t>
            </a:r>
            <a:r>
              <a:rPr lang="en-US" dirty="0" err="1">
                <a:solidFill>
                  <a:prstClr val="black"/>
                </a:solidFill>
                <a:latin typeface="Consolas"/>
              </a:rPr>
              <a:t>ptr</a:t>
            </a:r>
            <a:r>
              <a:rPr lang="en-US" dirty="0">
                <a:solidFill>
                  <a:prstClr val="black"/>
                </a:solidFill>
                <a:latin typeface="Consolas"/>
              </a:rPr>
              <a:t>,*</a:t>
            </a:r>
            <a:r>
              <a:rPr lang="en-US" dirty="0" err="1">
                <a:solidFill>
                  <a:prstClr val="black"/>
                </a:solidFill>
                <a:latin typeface="Consolas"/>
              </a:rPr>
              <a:t>ptr</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delete</a:t>
            </a: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a:t>
            </a:r>
          </a:p>
          <a:p>
            <a:pPr marL="109728" indent="0" algn="l" rtl="0">
              <a:buNone/>
            </a:pPr>
            <a:r>
              <a:rPr lang="en-US" dirty="0" smtClean="0">
                <a:solidFill>
                  <a:prstClr val="black"/>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endParaRPr lang="en-US" dirty="0"/>
          </a:p>
        </p:txBody>
      </p:sp>
    </p:spTree>
    <p:extLst>
      <p:ext uri="{BB962C8B-B14F-4D97-AF65-F5344CB8AC3E}">
        <p14:creationId xmlns:p14="http://schemas.microsoft.com/office/powerpoint/2010/main" xmlns="" val="1518752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052736"/>
            <a:ext cx="6624736" cy="498517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62851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564904"/>
            <a:ext cx="4186808" cy="1066800"/>
          </a:xfrm>
        </p:spPr>
        <p:txBody>
          <a:bodyPr>
            <a:noAutofit/>
          </a:bodyPr>
          <a:lstStyle/>
          <a:p>
            <a:r>
              <a:rPr lang="en-GB" sz="2400" dirty="0"/>
              <a:t>Polymorphism allows one to declare a pointer to an object and allow it to not only point to the object the pointer was declared to point to but also point to any object that was inherited from that class. For example</a:t>
            </a:r>
            <a:r>
              <a:rPr lang="en-US" sz="2400" dirty="0"/>
              <a:t/>
            </a:r>
            <a:br>
              <a:rPr lang="en-US" sz="2400" dirty="0"/>
            </a:br>
            <a:endParaRPr lang="en-US" sz="2400" dirty="0"/>
          </a:p>
        </p:txBody>
      </p:sp>
      <p:pic>
        <p:nvPicPr>
          <p:cNvPr id="4099"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585"/>
          <a:stretch/>
        </p:blipFill>
        <p:spPr bwMode="auto">
          <a:xfrm>
            <a:off x="-180528" y="404664"/>
            <a:ext cx="4680520" cy="62881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4854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29600" cy="792088"/>
          </a:xfrm>
        </p:spPr>
        <p:txBody>
          <a:bodyPr>
            <a:noAutofit/>
          </a:bodyPr>
          <a:lstStyle/>
          <a:p>
            <a:r>
              <a:rPr lang="en-US" sz="1800" dirty="0"/>
              <a:t>Write the definition of an array called </a:t>
            </a:r>
            <a:r>
              <a:rPr lang="en-US" sz="1800" dirty="0" smtClean="0"/>
              <a:t>par1 </a:t>
            </a:r>
            <a:r>
              <a:rPr lang="en-US" sz="1800" dirty="0"/>
              <a:t>of </a:t>
            </a:r>
            <a:r>
              <a:rPr lang="en-US" sz="1800" dirty="0" smtClean="0"/>
              <a:t>3 objects </a:t>
            </a:r>
            <a:r>
              <a:rPr lang="en-US" sz="1800" dirty="0"/>
              <a:t>of class </a:t>
            </a:r>
            <a:r>
              <a:rPr lang="en-US" sz="1800" dirty="0" smtClean="0"/>
              <a:t>person </a:t>
            </a:r>
            <a:r>
              <a:rPr lang="en-US" sz="2400" dirty="0" smtClean="0"/>
              <a:t>.</a:t>
            </a: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76056" y="1412776"/>
            <a:ext cx="3619500" cy="2867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28" y="1196751"/>
            <a:ext cx="4348162" cy="308304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028" y="4279801"/>
            <a:ext cx="3312368" cy="212688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74331" y="4390744"/>
            <a:ext cx="3298877" cy="220660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3529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432048"/>
          </a:xfrm>
        </p:spPr>
        <p:txBody>
          <a:bodyPr>
            <a:noAutofit/>
          </a:bodyPr>
          <a:lstStyle/>
          <a:p>
            <a:r>
              <a:rPr lang="en-US" sz="1600" b="1" dirty="0"/>
              <a:t>Write the definition of an array </a:t>
            </a:r>
            <a:r>
              <a:rPr lang="en-US" sz="1600" b="1" dirty="0" smtClean="0"/>
              <a:t>of 3 pointers called </a:t>
            </a:r>
            <a:r>
              <a:rPr lang="en-US" sz="1600" b="1" dirty="0"/>
              <a:t>par1 </a:t>
            </a:r>
            <a:r>
              <a:rPr lang="en-US" sz="1600" b="1" dirty="0" smtClean="0"/>
              <a:t> to objects </a:t>
            </a:r>
            <a:r>
              <a:rPr lang="en-US" sz="1600" b="1" dirty="0"/>
              <a:t>of class </a:t>
            </a:r>
            <a:r>
              <a:rPr lang="en-US" sz="1600" b="1" dirty="0" smtClean="0"/>
              <a:t>person</a:t>
            </a:r>
            <a:r>
              <a:rPr lang="en-US" sz="2000" b="1" dirty="0" smtClean="0"/>
              <a:t>.</a:t>
            </a:r>
            <a:endParaRPr lang="en-US" sz="1600" b="1"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908720"/>
            <a:ext cx="4348162" cy="308304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28" y="3937533"/>
            <a:ext cx="4254008" cy="26775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60032" y="1196752"/>
            <a:ext cx="3267075" cy="3076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2961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ppt_x"/>
                                          </p:val>
                                        </p:tav>
                                        <p:tav tm="100000">
                                          <p:val>
                                            <p:strVal val="#ppt_x"/>
                                          </p:val>
                                        </p:tav>
                                      </p:tavLst>
                                    </p:anim>
                                    <p:anim calcmode="lin" valueType="num">
                                      <p:cBhvr additive="base">
                                        <p:cTn id="1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88128"/>
            <a:ext cx="8229600" cy="6169872"/>
          </a:xfrm>
        </p:spPr>
        <p:txBody>
          <a:bodyPr>
            <a:normAutofit fontScale="92500" lnSpcReduction="20000"/>
          </a:bodyPr>
          <a:lstStyle/>
          <a:p>
            <a:pPr marL="109728" indent="0" algn="l" rtl="0">
              <a:buNone/>
            </a:pPr>
            <a:r>
              <a:rPr lang="en-GB" dirty="0"/>
              <a:t>Imagine a publishing company that markets both book and audio cassette versions of its works.</a:t>
            </a:r>
            <a:endParaRPr lang="en-US" dirty="0"/>
          </a:p>
          <a:p>
            <a:pPr marL="109728" indent="0" algn="l" rtl="0">
              <a:buNone/>
            </a:pPr>
            <a:r>
              <a:rPr lang="en-GB" dirty="0"/>
              <a:t> </a:t>
            </a:r>
            <a:endParaRPr lang="en-US" dirty="0"/>
          </a:p>
          <a:p>
            <a:pPr marL="109728" lvl="0" indent="0" algn="l" rtl="0">
              <a:buNone/>
            </a:pPr>
            <a:r>
              <a:rPr lang="en-GB" dirty="0"/>
              <a:t>Create a class </a:t>
            </a:r>
            <a:r>
              <a:rPr lang="en-GB" b="1" dirty="0"/>
              <a:t>publication</a:t>
            </a:r>
            <a:r>
              <a:rPr lang="en-GB" dirty="0"/>
              <a:t> that stores the title and the price of a publication.</a:t>
            </a:r>
            <a:endParaRPr lang="en-US" dirty="0"/>
          </a:p>
          <a:p>
            <a:pPr marL="109728" indent="0" algn="l" rtl="0">
              <a:buNone/>
            </a:pPr>
            <a:r>
              <a:rPr lang="en-GB" dirty="0"/>
              <a:t> </a:t>
            </a:r>
            <a:endParaRPr lang="en-US" dirty="0"/>
          </a:p>
          <a:p>
            <a:pPr marL="109728" lvl="0" indent="0" algn="l" rtl="0">
              <a:buNone/>
            </a:pPr>
            <a:r>
              <a:rPr lang="en-GB" u="sng" dirty="0"/>
              <a:t>From this class derive two classes:</a:t>
            </a:r>
            <a:endParaRPr lang="en-US" dirty="0"/>
          </a:p>
          <a:p>
            <a:pPr marL="109728" lvl="0" indent="0" algn="l" rtl="0">
              <a:buNone/>
            </a:pPr>
            <a:r>
              <a:rPr lang="en-GB" dirty="0"/>
              <a:t>book, which adds a page count </a:t>
            </a:r>
            <a:endParaRPr lang="en-US" dirty="0"/>
          </a:p>
          <a:p>
            <a:pPr marL="109728" lvl="0" indent="0" algn="l" rtl="0">
              <a:buNone/>
            </a:pPr>
            <a:r>
              <a:rPr lang="en-GB" dirty="0"/>
              <a:t>tape, which adds a playing time in minutes</a:t>
            </a:r>
            <a:endParaRPr lang="en-US" dirty="0"/>
          </a:p>
          <a:p>
            <a:pPr marL="109728" indent="0" algn="l" rtl="0">
              <a:buNone/>
            </a:pPr>
            <a:r>
              <a:rPr lang="en-GB" dirty="0"/>
              <a:t> </a:t>
            </a:r>
            <a:endParaRPr lang="en-US" dirty="0"/>
          </a:p>
          <a:p>
            <a:pPr marL="109728" lvl="0" indent="0" algn="l" rtl="0">
              <a:buNone/>
            </a:pPr>
            <a:r>
              <a:rPr lang="en-GB" u="sng" dirty="0"/>
              <a:t>Each of these three classes should have </a:t>
            </a:r>
            <a:endParaRPr lang="en-US" dirty="0"/>
          </a:p>
          <a:p>
            <a:pPr marL="109728" lvl="0" indent="0" algn="l" rtl="0">
              <a:buNone/>
            </a:pPr>
            <a:r>
              <a:rPr lang="en-GB" b="1" dirty="0" err="1"/>
              <a:t>getdata</a:t>
            </a:r>
            <a:r>
              <a:rPr lang="en-GB" b="1" dirty="0"/>
              <a:t>()</a:t>
            </a:r>
            <a:r>
              <a:rPr lang="en-GB" dirty="0"/>
              <a:t> function to get its data from the user at the keyboard (no arguments passes ask the user inside the function ) .</a:t>
            </a:r>
            <a:endParaRPr lang="en-US" dirty="0"/>
          </a:p>
          <a:p>
            <a:pPr marL="109728" lvl="0" indent="0" algn="l" rtl="0">
              <a:buNone/>
            </a:pPr>
            <a:r>
              <a:rPr lang="en-GB" b="1" dirty="0" err="1"/>
              <a:t>putdata</a:t>
            </a:r>
            <a:r>
              <a:rPr lang="en-GB" b="1" dirty="0"/>
              <a:t>()</a:t>
            </a:r>
            <a:r>
              <a:rPr lang="en-GB" dirty="0"/>
              <a:t> function to display its data.</a:t>
            </a:r>
            <a:endParaRPr lang="en-US" dirty="0"/>
          </a:p>
          <a:p>
            <a:pPr marL="109728" indent="0" algn="l" rtl="0">
              <a:buNone/>
            </a:pPr>
            <a:r>
              <a:rPr lang="en-GB" b="1" dirty="0"/>
              <a:t> </a:t>
            </a:r>
            <a:endParaRPr lang="en-US" dirty="0"/>
          </a:p>
          <a:p>
            <a:pPr marL="109728" indent="0" algn="l" rtl="0">
              <a:buNone/>
            </a:pPr>
            <a:r>
              <a:rPr lang="en-GB" dirty="0"/>
              <a:t> </a:t>
            </a:r>
            <a:endParaRPr lang="en-US" dirty="0"/>
          </a:p>
        </p:txBody>
      </p:sp>
    </p:spTree>
    <p:extLst>
      <p:ext uri="{BB962C8B-B14F-4D97-AF65-F5344CB8AC3E}">
        <p14:creationId xmlns:p14="http://schemas.microsoft.com/office/powerpoint/2010/main" xmlns="" val="2112120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620688"/>
            <a:ext cx="6870449" cy="56166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755576" y="3212976"/>
            <a:ext cx="86409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5576" y="4569172"/>
            <a:ext cx="86409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3584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764703"/>
            <a:ext cx="7344816" cy="49354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899592" y="2830112"/>
            <a:ext cx="5904656" cy="74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592" y="4437112"/>
            <a:ext cx="5904656" cy="598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4409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764704"/>
            <a:ext cx="8122372" cy="5256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8039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229600" cy="4325112"/>
          </a:xfrm>
        </p:spPr>
        <p:txBody>
          <a:bodyPr>
            <a:normAutofit fontScale="92500" lnSpcReduction="20000"/>
          </a:bodyPr>
          <a:lstStyle/>
          <a:p>
            <a:pPr marL="109728" indent="0" algn="l" rtl="0">
              <a:buNone/>
            </a:pPr>
            <a:endParaRPr lang="en-US" dirty="0"/>
          </a:p>
          <a:p>
            <a:pPr marL="109728" indent="0" algn="l" rtl="0">
              <a:buNone/>
            </a:pPr>
            <a:r>
              <a:rPr lang="en-GB" dirty="0"/>
              <a:t>Write a </a:t>
            </a:r>
            <a:r>
              <a:rPr lang="en-GB" b="1" dirty="0"/>
              <a:t>main</a:t>
            </a:r>
            <a:r>
              <a:rPr lang="en-GB" dirty="0"/>
              <a:t>() program that creates an </a:t>
            </a:r>
            <a:r>
              <a:rPr lang="en-GB" b="1" u="sng" dirty="0"/>
              <a:t>array of pointers to publication</a:t>
            </a:r>
            <a:r>
              <a:rPr lang="en-GB" dirty="0"/>
              <a:t>. </a:t>
            </a:r>
            <a:endParaRPr lang="en-US" dirty="0"/>
          </a:p>
          <a:p>
            <a:pPr marL="109728" indent="0" algn="l" rtl="0">
              <a:buNone/>
            </a:pPr>
            <a:r>
              <a:rPr lang="en-GB" dirty="0"/>
              <a:t>In a loop, ask the user for data about a particular book or tape, and use </a:t>
            </a:r>
            <a:r>
              <a:rPr lang="en-GB" b="1" dirty="0"/>
              <a:t>new</a:t>
            </a:r>
            <a:r>
              <a:rPr lang="en-GB" dirty="0"/>
              <a:t> to create an object of type book or tape to hold the data.</a:t>
            </a:r>
            <a:endParaRPr lang="en-US" dirty="0"/>
          </a:p>
          <a:p>
            <a:pPr marL="109728" indent="0" algn="l" rtl="0">
              <a:buNone/>
            </a:pPr>
            <a:r>
              <a:rPr lang="en-GB" dirty="0"/>
              <a:t>When the user has finished entering the data for all books and tapes, display the resulting data for all the books and tapes entered, using a</a:t>
            </a:r>
            <a:endParaRPr lang="en-US" dirty="0"/>
          </a:p>
          <a:p>
            <a:pPr marL="109728" indent="0" algn="l" rtl="0">
              <a:buNone/>
            </a:pPr>
            <a:r>
              <a:rPr lang="en-GB" dirty="0"/>
              <a:t>for loop and a single statement such as</a:t>
            </a:r>
            <a:endParaRPr lang="en-US" dirty="0"/>
          </a:p>
          <a:p>
            <a:pPr marL="109728" indent="0" algn="l" rtl="0">
              <a:buNone/>
            </a:pPr>
            <a:r>
              <a:rPr lang="en-GB" b="1" dirty="0" err="1"/>
              <a:t>pubarr</a:t>
            </a:r>
            <a:r>
              <a:rPr lang="en-GB" b="1" dirty="0"/>
              <a:t>[j]-&gt;</a:t>
            </a:r>
            <a:r>
              <a:rPr lang="en-GB" b="1" dirty="0" err="1"/>
              <a:t>putdata</a:t>
            </a:r>
            <a:r>
              <a:rPr lang="en-GB" b="1" dirty="0"/>
              <a:t>();</a:t>
            </a:r>
            <a:endParaRPr lang="en-US" dirty="0"/>
          </a:p>
          <a:p>
            <a:pPr marL="109728" indent="0" algn="l" rtl="0">
              <a:buNone/>
            </a:pPr>
            <a:r>
              <a:rPr lang="en-GB" dirty="0"/>
              <a:t>to display the data from each object in the array.</a:t>
            </a:r>
            <a:endParaRPr lang="en-US" dirty="0"/>
          </a:p>
          <a:p>
            <a:endParaRPr lang="en-US" dirty="0"/>
          </a:p>
        </p:txBody>
      </p:sp>
    </p:spTree>
    <p:extLst>
      <p:ext uri="{BB962C8B-B14F-4D97-AF65-F5344CB8AC3E}">
        <p14:creationId xmlns:p14="http://schemas.microsoft.com/office/powerpoint/2010/main" xmlns="" val="2828814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F46B5E3-FD2B-4C9F-9EF0-46ADE7C5B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8267EC-C6A0-4EF5-BC76-B31F31545DB2}">
  <ds:schemaRefs>
    <ds:schemaRef ds:uri="http://schemas.microsoft.com/sharepoint/v3/contenttype/forms"/>
  </ds:schemaRefs>
</ds:datastoreItem>
</file>

<file path=customXml/itemProps3.xml><?xml version="1.0" encoding="utf-8"?>
<ds:datastoreItem xmlns:ds="http://schemas.openxmlformats.org/officeDocument/2006/customXml" ds:itemID="{FF271824-0AC4-48CA-B813-D29EDD74AD55}">
  <ds:schemaRefs>
    <ds:schemaRef ds:uri="http://schemas.microsoft.com/office/infopath/2007/PartnerControls"/>
    <ds:schemaRef ds:uri="http://schemas.microsoft.com/office/2006/documentManagement/types"/>
    <ds:schemaRef ds:uri="http://www.w3.org/XML/1998/namespace"/>
    <ds:schemaRef ds:uri="http://purl.org/dc/terms/"/>
    <ds:schemaRef ds:uri="http://schemas.microsoft.com/sharepoint/v3"/>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Urban</Template>
  <TotalTime>906</TotalTime>
  <Words>723</Words>
  <Application>Microsoft Office PowerPoint</Application>
  <PresentationFormat>On-screen Show (4:3)</PresentationFormat>
  <Paragraphs>140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Array of objects</vt:lpstr>
      <vt:lpstr>Define function create() to create array dynamically with size as global variables</vt:lpstr>
      <vt:lpstr>Write the definition of an array called par1 of 3 objects of class person .</vt:lpstr>
      <vt:lpstr>Write the definition of an array of 3 pointers called par1  to objects of class person.</vt:lpstr>
      <vt:lpstr>Slide 5</vt:lpstr>
      <vt:lpstr>Slide 6</vt:lpstr>
      <vt:lpstr>Slide 7</vt:lpstr>
      <vt:lpstr>Slide 8</vt:lpstr>
      <vt:lpstr>Slide 9</vt:lpstr>
      <vt:lpstr>Slide 10</vt:lpstr>
      <vt:lpstr>Slide 11</vt:lpstr>
      <vt:lpstr>Slide 12</vt:lpstr>
      <vt:lpstr>Slide 13</vt:lpstr>
      <vt:lpstr>Extra Examples</vt:lpstr>
      <vt:lpstr>Slide 15</vt:lpstr>
      <vt:lpstr>Slide 16</vt:lpstr>
      <vt:lpstr>Slide 17</vt:lpstr>
      <vt:lpstr>Slide 18</vt:lpstr>
      <vt:lpstr>Slide 19</vt:lpstr>
      <vt:lpstr>Slide 20</vt:lpstr>
      <vt:lpstr>Slide 21</vt:lpstr>
      <vt:lpstr>Slide 22</vt:lpstr>
      <vt:lpstr>Slide 23</vt:lpstr>
      <vt:lpstr>Polymorphism allows one to declare a pointer to an object and allow it to not only point to the object the pointer was declared to point to but also point to any object that was inherited from that class. For example </vt:lpstr>
    </vt:vector>
  </TitlesOfParts>
  <Company>DALHOUSIE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I/O in C++</dc:title>
  <dc:creator>JIANTAO LU</dc:creator>
  <cp:lastModifiedBy>balqrashi</cp:lastModifiedBy>
  <cp:revision>161</cp:revision>
  <dcterms:created xsi:type="dcterms:W3CDTF">2006-11-09T18:59:26Z</dcterms:created>
  <dcterms:modified xsi:type="dcterms:W3CDTF">2018-09-03T07:27:02Z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