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sldIdLst>
    <p:sldId id="256" r:id="rId5"/>
    <p:sldId id="301" r:id="rId6"/>
    <p:sldId id="302" r:id="rId7"/>
    <p:sldId id="303" r:id="rId8"/>
    <p:sldId id="297" r:id="rId9"/>
    <p:sldId id="304" r:id="rId10"/>
    <p:sldId id="305" r:id="rId11"/>
    <p:sldId id="298" r:id="rId12"/>
    <p:sldId id="299" r:id="rId13"/>
    <p:sldId id="300" r:id="rId14"/>
    <p:sldId id="307" r:id="rId15"/>
    <p:sldId id="308" r:id="rId16"/>
    <p:sldId id="30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72575"/>
    <a:srgbClr val="E7CBE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595" autoAdjust="0"/>
  </p:normalViewPr>
  <p:slideViewPr>
    <p:cSldViewPr>
      <p:cViewPr>
        <p:scale>
          <a:sx n="75" d="100"/>
          <a:sy n="75" d="100"/>
        </p:scale>
        <p:origin x="-1422" y="-336"/>
      </p:cViewPr>
      <p:guideLst>
        <p:guide orient="horz" pos="2160"/>
        <p:guide pos="2880"/>
      </p:guideLst>
    </p:cSldViewPr>
  </p:slideViewPr>
  <p:outlineViewPr>
    <p:cViewPr>
      <p:scale>
        <a:sx n="33" d="100"/>
        <a:sy n="33" d="100"/>
      </p:scale>
      <p:origin x="0" y="1795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9BB5457-DA10-487D-BFD8-78E090332A3E}" type="datetimeFigureOut">
              <a:rPr lang="en-GB" smtClean="0"/>
              <a:pPr/>
              <a:t>06/09/2018</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6DB94E5-D865-4B06-8462-FC3C7BB1F31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BB5457-DA10-487D-BFD8-78E090332A3E}" type="datetimeFigureOut">
              <a:rPr lang="en-GB" smtClean="0"/>
              <a:pPr/>
              <a:t>06/09/2018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DB94E5-D865-4B06-8462-FC3C7BB1F31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BB5457-DA10-487D-BFD8-78E090332A3E}" type="datetimeFigureOut">
              <a:rPr lang="en-GB" smtClean="0"/>
              <a:pPr/>
              <a:t>06/09/2018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DB94E5-D865-4B06-8462-FC3C7BB1F31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BB5457-DA10-487D-BFD8-78E090332A3E}" type="datetimeFigureOut">
              <a:rPr lang="en-GB" smtClean="0"/>
              <a:pPr/>
              <a:t>06/09/2018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DB94E5-D865-4B06-8462-FC3C7BB1F31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BB5457-DA10-487D-BFD8-78E090332A3E}" type="datetimeFigureOut">
              <a:rPr lang="en-GB" smtClean="0"/>
              <a:pPr/>
              <a:t>06/09/2018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DB94E5-D865-4B06-8462-FC3C7BB1F31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BB5457-DA10-487D-BFD8-78E090332A3E}" type="datetimeFigureOut">
              <a:rPr lang="en-GB" smtClean="0"/>
              <a:pPr/>
              <a:t>06/09/2018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DB94E5-D865-4B06-8462-FC3C7BB1F31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9BB5457-DA10-487D-BFD8-78E090332A3E}" type="datetimeFigureOut">
              <a:rPr lang="en-GB" smtClean="0"/>
              <a:pPr/>
              <a:t>06/09/2018</a:t>
            </a:fld>
            <a:endParaRPr lang="en-GB"/>
          </a:p>
        </p:txBody>
      </p:sp>
      <p:sp>
        <p:nvSpPr>
          <p:cNvPr id="27" name="Slide Number Placeholder 26"/>
          <p:cNvSpPr>
            <a:spLocks noGrp="1"/>
          </p:cNvSpPr>
          <p:nvPr>
            <p:ph type="sldNum" sz="quarter" idx="11"/>
          </p:nvPr>
        </p:nvSpPr>
        <p:spPr/>
        <p:txBody>
          <a:bodyPr rtlCol="0"/>
          <a:lstStyle/>
          <a:p>
            <a:fld id="{C6DB94E5-D865-4B06-8462-FC3C7BB1F316}" type="slidenum">
              <a:rPr lang="en-GB" smtClean="0"/>
              <a:pPr/>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9BB5457-DA10-487D-BFD8-78E090332A3E}" type="datetimeFigureOut">
              <a:rPr lang="en-GB" smtClean="0"/>
              <a:pPr/>
              <a:t>06/09/2018</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C6DB94E5-D865-4B06-8462-FC3C7BB1F31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5457-DA10-487D-BFD8-78E090332A3E}" type="datetimeFigureOut">
              <a:rPr lang="en-GB" smtClean="0"/>
              <a:pPr/>
              <a:t>06/09/2018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DB94E5-D865-4B06-8462-FC3C7BB1F31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BB5457-DA10-487D-BFD8-78E090332A3E}" type="datetimeFigureOut">
              <a:rPr lang="en-GB" smtClean="0"/>
              <a:pPr/>
              <a:t>06/09/2018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DB94E5-D865-4B06-8462-FC3C7BB1F31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BB5457-DA10-487D-BFD8-78E090332A3E}" type="datetimeFigureOut">
              <a:rPr lang="en-GB" smtClean="0"/>
              <a:pPr/>
              <a:t>06/09/2018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DB94E5-D865-4B06-8462-FC3C7BB1F31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9BB5457-DA10-487D-BFD8-78E090332A3E}" type="datetimeFigureOut">
              <a:rPr lang="en-GB" smtClean="0"/>
              <a:pPr/>
              <a:t>06/09/2018</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6DB94E5-D865-4B06-8462-FC3C7BB1F31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77072"/>
            <a:ext cx="8458200" cy="1470025"/>
          </a:xfrm>
        </p:spPr>
        <p:txBody>
          <a:bodyPr/>
          <a:lstStyle/>
          <a:p>
            <a:pPr rtl="0"/>
            <a:r>
              <a:rPr lang="en-GB" dirty="0" smtClean="0">
                <a:solidFill>
                  <a:schemeClr val="accent6">
                    <a:lumMod val="50000"/>
                  </a:schemeClr>
                </a:solidFill>
              </a:rPr>
              <a:t>Dynamic Arrays</a:t>
            </a:r>
            <a:endParaRPr lang="en-GB" dirty="0">
              <a:solidFill>
                <a:schemeClr val="accent6">
                  <a:lumMod val="50000"/>
                </a:schemeClr>
              </a:solidFill>
            </a:endParaRPr>
          </a:p>
        </p:txBody>
      </p:sp>
      <p:sp>
        <p:nvSpPr>
          <p:cNvPr id="3" name="Subtitle 2"/>
          <p:cNvSpPr>
            <a:spLocks noGrp="1"/>
          </p:cNvSpPr>
          <p:nvPr>
            <p:ph type="subTitle" idx="1"/>
          </p:nvPr>
        </p:nvSpPr>
        <p:spPr>
          <a:xfrm>
            <a:off x="323528" y="620688"/>
            <a:ext cx="7560840" cy="1752600"/>
          </a:xfrm>
        </p:spPr>
        <p:txBody>
          <a:bodyPr>
            <a:noAutofit/>
          </a:bodyPr>
          <a:lstStyle/>
          <a:p>
            <a:pPr marL="457200" indent="-457200" algn="l" rtl="0"/>
            <a:r>
              <a:rPr lang="en-GB" sz="4000" dirty="0" smtClean="0">
                <a:solidFill>
                  <a:schemeClr val="bg1"/>
                </a:solidFill>
                <a:latin typeface="Times New Roman" pitchFamily="18" charset="0"/>
                <a:cs typeface="Times New Roman" pitchFamily="18" charset="0"/>
              </a:rPr>
              <a:t>CS1201:</a:t>
            </a:r>
            <a:br>
              <a:rPr lang="en-GB" sz="4000" dirty="0" smtClean="0">
                <a:solidFill>
                  <a:schemeClr val="bg1"/>
                </a:solidFill>
                <a:latin typeface="Times New Roman" pitchFamily="18" charset="0"/>
                <a:cs typeface="Times New Roman" pitchFamily="18" charset="0"/>
              </a:rPr>
            </a:br>
            <a:r>
              <a:rPr lang="en-GB" sz="4000" dirty="0" smtClean="0">
                <a:solidFill>
                  <a:schemeClr val="bg1"/>
                </a:solidFill>
                <a:latin typeface="Times New Roman" pitchFamily="18" charset="0"/>
                <a:cs typeface="Times New Roman" pitchFamily="18" charset="0"/>
              </a:rPr>
              <a:t> Programming Language 2</a:t>
            </a:r>
            <a:endParaRPr lang="en-GB" sz="4000" dirty="0">
              <a:solidFill>
                <a:schemeClr val="bg1"/>
              </a:solidFill>
            </a:endParaRPr>
          </a:p>
        </p:txBody>
      </p:sp>
      <p:sp>
        <p:nvSpPr>
          <p:cNvPr id="4" name="TextBox 3"/>
          <p:cNvSpPr txBox="1"/>
          <p:nvPr/>
        </p:nvSpPr>
        <p:spPr>
          <a:xfrm>
            <a:off x="323528" y="2708920"/>
            <a:ext cx="3276600" cy="646331"/>
          </a:xfrm>
          <a:prstGeom prst="rect">
            <a:avLst/>
          </a:prstGeom>
          <a:noFill/>
        </p:spPr>
        <p:txBody>
          <a:bodyPr wrap="square" rtlCol="0">
            <a:spAutoFit/>
          </a:bodyPr>
          <a:lstStyle/>
          <a:p>
            <a:pPr algn="l"/>
            <a:r>
              <a:rPr lang="en-US" dirty="0" smtClean="0">
                <a:solidFill>
                  <a:schemeClr val="bg1"/>
                </a:solidFill>
              </a:rPr>
              <a:t>By:</a:t>
            </a:r>
            <a:r>
              <a:rPr lang="en-GB" dirty="0" err="1">
                <a:solidFill>
                  <a:schemeClr val="bg1"/>
                </a:solidFill>
                <a:latin typeface="Times New Roman" pitchFamily="18" charset="0"/>
              </a:rPr>
              <a:t>Nouf</a:t>
            </a:r>
            <a:r>
              <a:rPr lang="en-GB" dirty="0">
                <a:solidFill>
                  <a:schemeClr val="bg1"/>
                </a:solidFill>
                <a:latin typeface="Times New Roman" pitchFamily="18" charset="0"/>
              </a:rPr>
              <a:t> </a:t>
            </a:r>
            <a:r>
              <a:rPr lang="en-GB" dirty="0" smtClean="0">
                <a:solidFill>
                  <a:schemeClr val="bg1"/>
                </a:solidFill>
                <a:latin typeface="Times New Roman" pitchFamily="18" charset="0"/>
              </a:rPr>
              <a:t> </a:t>
            </a:r>
            <a:r>
              <a:rPr lang="en-GB" dirty="0" err="1" smtClean="0">
                <a:solidFill>
                  <a:schemeClr val="bg1"/>
                </a:solidFill>
                <a:latin typeface="Times New Roman" pitchFamily="18" charset="0"/>
              </a:rPr>
              <a:t>Aljaffan</a:t>
            </a:r>
            <a:endParaRPr lang="en-GB" dirty="0">
              <a:solidFill>
                <a:schemeClr val="bg1"/>
              </a:solidFill>
              <a:latin typeface="Times New Roman" pitchFamily="18" charset="0"/>
            </a:endParaRPr>
          </a:p>
          <a:p>
            <a:pPr algn="l"/>
            <a:r>
              <a:rPr lang="en-US" b="1" dirty="0">
                <a:solidFill>
                  <a:schemeClr val="bg1"/>
                </a:solidFill>
              </a:rPr>
              <a:t>Edited</a:t>
            </a:r>
            <a:r>
              <a:rPr lang="en-US" b="1" dirty="0"/>
              <a:t> </a:t>
            </a:r>
            <a:r>
              <a:rPr lang="en-US" dirty="0" smtClean="0">
                <a:solidFill>
                  <a:schemeClr val="bg1"/>
                </a:solidFill>
              </a:rPr>
              <a:t>by : </a:t>
            </a:r>
            <a:r>
              <a:rPr lang="en-US" dirty="0" err="1" smtClean="0">
                <a:solidFill>
                  <a:schemeClr val="bg1"/>
                </a:solidFill>
              </a:rPr>
              <a:t>Nouf</a:t>
            </a:r>
            <a:r>
              <a:rPr lang="en-US" dirty="0" smtClean="0">
                <a:solidFill>
                  <a:schemeClr val="bg1"/>
                </a:solidFill>
              </a:rPr>
              <a:t>  </a:t>
            </a:r>
            <a:r>
              <a:rPr lang="en-US" dirty="0" err="1" smtClean="0">
                <a:solidFill>
                  <a:schemeClr val="bg1"/>
                </a:solidFill>
              </a:rPr>
              <a:t>Almunyif</a:t>
            </a:r>
            <a:r>
              <a:rPr lang="en-US"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xmlns="" val="3780982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8229600" cy="1066800"/>
          </a:xfrm>
        </p:spPr>
        <p:txBody>
          <a:bodyPr/>
          <a:lstStyle/>
          <a:p>
            <a:pPr algn="l" rtl="0"/>
            <a:r>
              <a:rPr lang="en-GB" dirty="0" smtClean="0"/>
              <a:t>Example</a:t>
            </a:r>
            <a:endParaRPr lang="en-GB" dirty="0"/>
          </a:p>
        </p:txBody>
      </p:sp>
      <p:sp>
        <p:nvSpPr>
          <p:cNvPr id="3" name="Content Placeholder 2"/>
          <p:cNvSpPr>
            <a:spLocks noGrp="1"/>
          </p:cNvSpPr>
          <p:nvPr>
            <p:ph idx="1"/>
          </p:nvPr>
        </p:nvSpPr>
        <p:spPr>
          <a:xfrm>
            <a:off x="457200" y="1340768"/>
            <a:ext cx="8229600" cy="5233768"/>
          </a:xfrm>
        </p:spPr>
        <p:txBody>
          <a:bodyPr>
            <a:normAutofit fontScale="47500" lnSpcReduction="20000"/>
          </a:bodyPr>
          <a:lstStyle/>
          <a:p>
            <a:pPr algn="l" rtl="0">
              <a:buNone/>
            </a:pPr>
            <a:r>
              <a:rPr lang="en-GB" dirty="0" smtClean="0">
                <a:solidFill>
                  <a:srgbClr val="0000FF"/>
                </a:solidFill>
                <a:latin typeface="Courier New"/>
              </a:rPr>
              <a:t>#include </a:t>
            </a:r>
            <a:r>
              <a:rPr lang="en-GB" dirty="0" smtClean="0">
                <a:solidFill>
                  <a:srgbClr val="A31515"/>
                </a:solidFill>
                <a:latin typeface="Courier New"/>
              </a:rPr>
              <a:t>&lt;</a:t>
            </a:r>
            <a:r>
              <a:rPr lang="en-GB" dirty="0" err="1" smtClean="0">
                <a:solidFill>
                  <a:srgbClr val="A31515"/>
                </a:solidFill>
                <a:latin typeface="Courier New"/>
              </a:rPr>
              <a:t>iostream</a:t>
            </a:r>
            <a:r>
              <a:rPr lang="en-GB" dirty="0" smtClean="0">
                <a:solidFill>
                  <a:srgbClr val="A31515"/>
                </a:solidFill>
                <a:latin typeface="Courier New"/>
              </a:rPr>
              <a:t>&gt;</a:t>
            </a:r>
          </a:p>
          <a:p>
            <a:pPr algn="l" rtl="0">
              <a:buNone/>
            </a:pPr>
            <a:r>
              <a:rPr lang="en-GB" dirty="0" smtClean="0">
                <a:solidFill>
                  <a:srgbClr val="0000FF"/>
                </a:solidFill>
                <a:latin typeface="Courier New"/>
              </a:rPr>
              <a:t>using namespace std;</a:t>
            </a:r>
          </a:p>
          <a:p>
            <a:pPr algn="l" rtl="0">
              <a:buNone/>
            </a:pPr>
            <a:endParaRPr lang="en-GB" dirty="0" smtClean="0">
              <a:solidFill>
                <a:srgbClr val="0000FF"/>
              </a:solidFill>
              <a:latin typeface="Courier New"/>
            </a:endParaRPr>
          </a:p>
          <a:p>
            <a:pPr algn="l" rtl="0">
              <a:buNone/>
            </a:pPr>
            <a:r>
              <a:rPr lang="en-GB" dirty="0" smtClean="0">
                <a:solidFill>
                  <a:srgbClr val="0000FF"/>
                </a:solidFill>
                <a:latin typeface="Courier New"/>
              </a:rPr>
              <a:t>void </a:t>
            </a:r>
            <a:r>
              <a:rPr lang="en-GB" dirty="0" smtClean="0">
                <a:latin typeface="Courier New"/>
              </a:rPr>
              <a:t>fill</a:t>
            </a:r>
            <a:r>
              <a:rPr lang="en-GB" dirty="0" smtClean="0">
                <a:solidFill>
                  <a:srgbClr val="0000FF"/>
                </a:solidFill>
                <a:latin typeface="Courier New"/>
              </a:rPr>
              <a:t> (</a:t>
            </a:r>
            <a:r>
              <a:rPr lang="en-GB" dirty="0" err="1" smtClean="0">
                <a:solidFill>
                  <a:srgbClr val="0000FF"/>
                </a:solidFill>
                <a:latin typeface="Courier New"/>
              </a:rPr>
              <a:t>int</a:t>
            </a:r>
            <a:r>
              <a:rPr lang="en-GB" dirty="0" smtClean="0">
                <a:solidFill>
                  <a:srgbClr val="0000FF"/>
                </a:solidFill>
                <a:latin typeface="Courier New"/>
              </a:rPr>
              <a:t> **p, </a:t>
            </a:r>
            <a:r>
              <a:rPr lang="en-GB" dirty="0" err="1" smtClean="0">
                <a:solidFill>
                  <a:srgbClr val="0000FF"/>
                </a:solidFill>
                <a:latin typeface="Courier New"/>
              </a:rPr>
              <a:t>int</a:t>
            </a:r>
            <a:r>
              <a:rPr lang="en-GB" dirty="0" smtClean="0">
                <a:solidFill>
                  <a:srgbClr val="0000FF"/>
                </a:solidFill>
                <a:latin typeface="Courier New"/>
              </a:rPr>
              <a:t> row ,</a:t>
            </a:r>
            <a:r>
              <a:rPr lang="en-GB" dirty="0" err="1" smtClean="0">
                <a:solidFill>
                  <a:srgbClr val="0000FF"/>
                </a:solidFill>
                <a:latin typeface="Courier New"/>
              </a:rPr>
              <a:t>int</a:t>
            </a:r>
            <a:r>
              <a:rPr lang="en-GB" dirty="0" smtClean="0">
                <a:solidFill>
                  <a:srgbClr val="0000FF"/>
                </a:solidFill>
                <a:latin typeface="Courier New"/>
              </a:rPr>
              <a:t> column);</a:t>
            </a:r>
          </a:p>
          <a:p>
            <a:pPr algn="l" rtl="0">
              <a:buNone/>
            </a:pPr>
            <a:r>
              <a:rPr lang="en-GB" dirty="0" smtClean="0">
                <a:solidFill>
                  <a:srgbClr val="0000FF"/>
                </a:solidFill>
                <a:latin typeface="Courier New"/>
              </a:rPr>
              <a:t>void </a:t>
            </a:r>
            <a:r>
              <a:rPr lang="en-GB" dirty="0" smtClean="0">
                <a:latin typeface="Courier New"/>
              </a:rPr>
              <a:t>print</a:t>
            </a:r>
            <a:r>
              <a:rPr lang="en-GB" dirty="0" smtClean="0">
                <a:solidFill>
                  <a:srgbClr val="0000FF"/>
                </a:solidFill>
                <a:latin typeface="Courier New"/>
              </a:rPr>
              <a:t> (</a:t>
            </a:r>
            <a:r>
              <a:rPr lang="en-GB" dirty="0" err="1" smtClean="0">
                <a:solidFill>
                  <a:srgbClr val="0000FF"/>
                </a:solidFill>
                <a:latin typeface="Courier New"/>
              </a:rPr>
              <a:t>int</a:t>
            </a:r>
            <a:r>
              <a:rPr lang="en-GB" dirty="0" smtClean="0">
                <a:solidFill>
                  <a:srgbClr val="0000FF"/>
                </a:solidFill>
                <a:latin typeface="Courier New"/>
              </a:rPr>
              <a:t> **p, </a:t>
            </a:r>
            <a:r>
              <a:rPr lang="en-GB" dirty="0" err="1" smtClean="0">
                <a:solidFill>
                  <a:srgbClr val="0000FF"/>
                </a:solidFill>
                <a:latin typeface="Courier New"/>
              </a:rPr>
              <a:t>int</a:t>
            </a:r>
            <a:r>
              <a:rPr lang="en-GB" dirty="0" smtClean="0">
                <a:solidFill>
                  <a:srgbClr val="0000FF"/>
                </a:solidFill>
                <a:latin typeface="Courier New"/>
              </a:rPr>
              <a:t> row ,</a:t>
            </a:r>
            <a:r>
              <a:rPr lang="en-GB" dirty="0" err="1" smtClean="0">
                <a:solidFill>
                  <a:srgbClr val="0000FF"/>
                </a:solidFill>
                <a:latin typeface="Courier New"/>
              </a:rPr>
              <a:t>int</a:t>
            </a:r>
            <a:r>
              <a:rPr lang="en-GB" dirty="0" smtClean="0">
                <a:solidFill>
                  <a:srgbClr val="0000FF"/>
                </a:solidFill>
                <a:latin typeface="Courier New"/>
              </a:rPr>
              <a:t> column);</a:t>
            </a:r>
          </a:p>
          <a:p>
            <a:pPr algn="l" rtl="0">
              <a:buNone/>
            </a:pPr>
            <a:endParaRPr lang="en-GB" dirty="0" smtClean="0">
              <a:solidFill>
                <a:srgbClr val="0000FF"/>
              </a:solidFill>
              <a:latin typeface="Courier New"/>
            </a:endParaRPr>
          </a:p>
          <a:p>
            <a:pPr algn="l" rtl="0">
              <a:buNone/>
            </a:pPr>
            <a:endParaRPr lang="en-GB" dirty="0" smtClean="0">
              <a:solidFill>
                <a:srgbClr val="0000FF"/>
              </a:solidFill>
              <a:latin typeface="Courier New"/>
            </a:endParaRPr>
          </a:p>
          <a:p>
            <a:pPr algn="l" rtl="0">
              <a:buNone/>
            </a:pPr>
            <a:r>
              <a:rPr lang="en-GB" dirty="0" smtClean="0">
                <a:solidFill>
                  <a:srgbClr val="0000FF"/>
                </a:solidFill>
                <a:latin typeface="Courier New"/>
              </a:rPr>
              <a:t>void main(){</a:t>
            </a:r>
          </a:p>
          <a:p>
            <a:pPr algn="l" rtl="0">
              <a:buNone/>
            </a:pPr>
            <a:endParaRPr lang="en-GB" dirty="0" smtClean="0">
              <a:solidFill>
                <a:srgbClr val="0000FF"/>
              </a:solidFill>
              <a:latin typeface="Courier New"/>
            </a:endParaRPr>
          </a:p>
          <a:p>
            <a:pPr algn="l" rtl="0">
              <a:buNone/>
            </a:pPr>
            <a:r>
              <a:rPr lang="en-GB" dirty="0" err="1" smtClean="0">
                <a:solidFill>
                  <a:srgbClr val="0000FF"/>
                </a:solidFill>
                <a:latin typeface="Courier New"/>
              </a:rPr>
              <a:t>int</a:t>
            </a:r>
            <a:r>
              <a:rPr lang="en-GB" dirty="0" smtClean="0">
                <a:solidFill>
                  <a:srgbClr val="0000FF"/>
                </a:solidFill>
                <a:latin typeface="Courier New"/>
              </a:rPr>
              <a:t> ** board;</a:t>
            </a:r>
          </a:p>
          <a:p>
            <a:pPr algn="l" rtl="0">
              <a:buNone/>
            </a:pPr>
            <a:r>
              <a:rPr lang="en-GB" dirty="0" err="1" smtClean="0">
                <a:solidFill>
                  <a:srgbClr val="0000FF"/>
                </a:solidFill>
                <a:latin typeface="Courier New"/>
              </a:rPr>
              <a:t>int</a:t>
            </a:r>
            <a:r>
              <a:rPr lang="en-GB" dirty="0" smtClean="0">
                <a:solidFill>
                  <a:srgbClr val="0000FF"/>
                </a:solidFill>
                <a:latin typeface="Courier New"/>
              </a:rPr>
              <a:t> R, C;</a:t>
            </a:r>
          </a:p>
          <a:p>
            <a:pPr algn="l" rtl="0">
              <a:buNone/>
            </a:pPr>
            <a:endParaRPr lang="en-GB" dirty="0" smtClean="0">
              <a:solidFill>
                <a:srgbClr val="0000FF"/>
              </a:solidFill>
              <a:latin typeface="Courier New"/>
            </a:endParaRPr>
          </a:p>
          <a:p>
            <a:pPr algn="l" rtl="0">
              <a:buNone/>
            </a:pPr>
            <a:r>
              <a:rPr lang="en-GB" dirty="0" err="1" smtClean="0">
                <a:solidFill>
                  <a:srgbClr val="0000FF"/>
                </a:solidFill>
                <a:latin typeface="Courier New"/>
              </a:rPr>
              <a:t>cout</a:t>
            </a:r>
            <a:r>
              <a:rPr lang="en-GB" dirty="0" smtClean="0">
                <a:solidFill>
                  <a:srgbClr val="0000FF"/>
                </a:solidFill>
                <a:latin typeface="Courier New"/>
              </a:rPr>
              <a:t>&lt;&lt;</a:t>
            </a:r>
            <a:r>
              <a:rPr lang="en-GB" dirty="0" smtClean="0">
                <a:solidFill>
                  <a:srgbClr val="A31515"/>
                </a:solidFill>
                <a:latin typeface="Courier New"/>
              </a:rPr>
              <a:t>"enter the array size :" &lt;&lt;</a:t>
            </a:r>
            <a:r>
              <a:rPr lang="en-GB" dirty="0" err="1" smtClean="0">
                <a:solidFill>
                  <a:srgbClr val="A31515"/>
                </a:solidFill>
                <a:latin typeface="Courier New"/>
              </a:rPr>
              <a:t>endl</a:t>
            </a:r>
            <a:r>
              <a:rPr lang="en-GB" dirty="0" smtClean="0">
                <a:solidFill>
                  <a:srgbClr val="A31515"/>
                </a:solidFill>
                <a:latin typeface="Courier New"/>
              </a:rPr>
              <a:t>;</a:t>
            </a:r>
          </a:p>
          <a:p>
            <a:pPr algn="l" rtl="0">
              <a:buNone/>
            </a:pPr>
            <a:r>
              <a:rPr lang="en-GB" dirty="0" err="1" smtClean="0">
                <a:solidFill>
                  <a:srgbClr val="A31515"/>
                </a:solidFill>
                <a:latin typeface="Courier New"/>
              </a:rPr>
              <a:t>cout</a:t>
            </a:r>
            <a:r>
              <a:rPr lang="en-GB" dirty="0" smtClean="0">
                <a:solidFill>
                  <a:srgbClr val="A31515"/>
                </a:solidFill>
                <a:latin typeface="Courier New"/>
              </a:rPr>
              <a:t> &lt;&lt; "number of rows : " &lt;&lt;</a:t>
            </a:r>
            <a:r>
              <a:rPr lang="en-GB" dirty="0" err="1" smtClean="0">
                <a:solidFill>
                  <a:srgbClr val="A31515"/>
                </a:solidFill>
                <a:latin typeface="Courier New"/>
              </a:rPr>
              <a:t>endl;cin</a:t>
            </a:r>
            <a:r>
              <a:rPr lang="en-GB" dirty="0" smtClean="0">
                <a:solidFill>
                  <a:srgbClr val="A31515"/>
                </a:solidFill>
                <a:latin typeface="Courier New"/>
              </a:rPr>
              <a:t> &gt;&gt;R;</a:t>
            </a:r>
          </a:p>
          <a:p>
            <a:pPr algn="l" rtl="0">
              <a:buNone/>
            </a:pPr>
            <a:r>
              <a:rPr lang="en-GB" dirty="0" err="1" smtClean="0">
                <a:solidFill>
                  <a:srgbClr val="A31515"/>
                </a:solidFill>
                <a:latin typeface="Courier New"/>
              </a:rPr>
              <a:t>cout</a:t>
            </a:r>
            <a:r>
              <a:rPr lang="en-GB" dirty="0" smtClean="0">
                <a:solidFill>
                  <a:srgbClr val="A31515"/>
                </a:solidFill>
                <a:latin typeface="Courier New"/>
              </a:rPr>
              <a:t>&lt;&lt;"number of columns : " &lt;&lt;</a:t>
            </a:r>
            <a:r>
              <a:rPr lang="en-GB" dirty="0" err="1" smtClean="0">
                <a:solidFill>
                  <a:srgbClr val="A31515"/>
                </a:solidFill>
                <a:latin typeface="Courier New"/>
              </a:rPr>
              <a:t>endl;cin</a:t>
            </a:r>
            <a:r>
              <a:rPr lang="en-GB" dirty="0" smtClean="0">
                <a:solidFill>
                  <a:srgbClr val="A31515"/>
                </a:solidFill>
                <a:latin typeface="Courier New"/>
              </a:rPr>
              <a:t> &gt;&gt; C;</a:t>
            </a:r>
          </a:p>
          <a:p>
            <a:pPr algn="l" rtl="0">
              <a:buNone/>
            </a:pPr>
            <a:r>
              <a:rPr lang="en-GB" dirty="0" err="1" smtClean="0">
                <a:solidFill>
                  <a:srgbClr val="A31515"/>
                </a:solidFill>
                <a:latin typeface="Courier New"/>
              </a:rPr>
              <a:t>cout</a:t>
            </a:r>
            <a:r>
              <a:rPr lang="en-GB" dirty="0" smtClean="0">
                <a:solidFill>
                  <a:srgbClr val="A31515"/>
                </a:solidFill>
                <a:latin typeface="Courier New"/>
              </a:rPr>
              <a:t> &lt;&lt;" *************************" &lt;&lt;</a:t>
            </a:r>
            <a:r>
              <a:rPr lang="en-GB" dirty="0" err="1" smtClean="0">
                <a:solidFill>
                  <a:srgbClr val="A31515"/>
                </a:solidFill>
                <a:latin typeface="Courier New"/>
              </a:rPr>
              <a:t>endl</a:t>
            </a:r>
            <a:r>
              <a:rPr lang="en-GB" dirty="0" smtClean="0">
                <a:solidFill>
                  <a:srgbClr val="A31515"/>
                </a:solidFill>
                <a:latin typeface="Courier New"/>
              </a:rPr>
              <a:t>;</a:t>
            </a:r>
          </a:p>
          <a:p>
            <a:pPr algn="l" rtl="0">
              <a:buNone/>
            </a:pPr>
            <a:endParaRPr lang="en-GB" dirty="0" smtClean="0">
              <a:solidFill>
                <a:srgbClr val="A31515"/>
              </a:solidFill>
              <a:latin typeface="Courier New"/>
            </a:endParaRPr>
          </a:p>
          <a:p>
            <a:pPr algn="l" rtl="0">
              <a:buNone/>
            </a:pPr>
            <a:r>
              <a:rPr lang="en-GB" dirty="0" smtClean="0">
                <a:solidFill>
                  <a:srgbClr val="A31515"/>
                </a:solidFill>
                <a:latin typeface="Courier New"/>
              </a:rPr>
              <a:t>board = </a:t>
            </a:r>
            <a:r>
              <a:rPr lang="en-GB" dirty="0" smtClean="0">
                <a:solidFill>
                  <a:srgbClr val="0000FF"/>
                </a:solidFill>
                <a:latin typeface="Courier New"/>
              </a:rPr>
              <a:t>new </a:t>
            </a:r>
            <a:r>
              <a:rPr lang="en-GB" dirty="0" err="1" smtClean="0">
                <a:solidFill>
                  <a:srgbClr val="0000FF"/>
                </a:solidFill>
                <a:latin typeface="Courier New"/>
              </a:rPr>
              <a:t>int</a:t>
            </a:r>
            <a:r>
              <a:rPr lang="en-GB" dirty="0" smtClean="0">
                <a:solidFill>
                  <a:srgbClr val="0000FF"/>
                </a:solidFill>
                <a:latin typeface="Courier New"/>
              </a:rPr>
              <a:t>*[R];</a:t>
            </a:r>
          </a:p>
          <a:p>
            <a:pPr algn="l" rtl="0">
              <a:buNone/>
            </a:pPr>
            <a:endParaRPr lang="en-GB" dirty="0" smtClean="0">
              <a:solidFill>
                <a:srgbClr val="0000FF"/>
              </a:solidFill>
              <a:latin typeface="Courier New"/>
            </a:endParaRPr>
          </a:p>
          <a:p>
            <a:pPr algn="l" rtl="0">
              <a:buNone/>
            </a:pPr>
            <a:r>
              <a:rPr lang="en-GB" dirty="0" smtClean="0">
                <a:solidFill>
                  <a:srgbClr val="0000FF"/>
                </a:solidFill>
                <a:latin typeface="Courier New"/>
              </a:rPr>
              <a:t>for ( </a:t>
            </a:r>
            <a:r>
              <a:rPr lang="en-GB" dirty="0" err="1" smtClean="0">
                <a:solidFill>
                  <a:srgbClr val="0000FF"/>
                </a:solidFill>
                <a:latin typeface="Courier New"/>
              </a:rPr>
              <a:t>int</a:t>
            </a:r>
            <a:r>
              <a:rPr lang="en-GB" dirty="0" smtClean="0">
                <a:solidFill>
                  <a:srgbClr val="0000FF"/>
                </a:solidFill>
                <a:latin typeface="Courier New"/>
              </a:rPr>
              <a:t> </a:t>
            </a:r>
            <a:r>
              <a:rPr lang="en-GB" dirty="0" err="1" smtClean="0">
                <a:solidFill>
                  <a:srgbClr val="0000FF"/>
                </a:solidFill>
                <a:latin typeface="Courier New"/>
              </a:rPr>
              <a:t>i</a:t>
            </a:r>
            <a:r>
              <a:rPr lang="en-GB" dirty="0" smtClean="0">
                <a:solidFill>
                  <a:srgbClr val="0000FF"/>
                </a:solidFill>
                <a:latin typeface="Courier New"/>
              </a:rPr>
              <a:t>=0;i&lt;</a:t>
            </a:r>
            <a:r>
              <a:rPr lang="en-GB" dirty="0" err="1" smtClean="0">
                <a:solidFill>
                  <a:srgbClr val="0000FF"/>
                </a:solidFill>
                <a:latin typeface="Courier New"/>
              </a:rPr>
              <a:t>R;i</a:t>
            </a:r>
            <a:r>
              <a:rPr lang="en-GB" dirty="0" smtClean="0">
                <a:solidFill>
                  <a:srgbClr val="0000FF"/>
                </a:solidFill>
                <a:latin typeface="Courier New"/>
              </a:rPr>
              <a:t>++)</a:t>
            </a:r>
          </a:p>
          <a:p>
            <a:pPr algn="l" rtl="0">
              <a:buNone/>
            </a:pPr>
            <a:r>
              <a:rPr lang="en-GB" dirty="0" smtClean="0">
                <a:solidFill>
                  <a:srgbClr val="0000FF"/>
                </a:solidFill>
                <a:latin typeface="Courier New"/>
              </a:rPr>
              <a:t>board[</a:t>
            </a:r>
            <a:r>
              <a:rPr lang="en-GB" dirty="0" err="1" smtClean="0">
                <a:solidFill>
                  <a:srgbClr val="0000FF"/>
                </a:solidFill>
                <a:latin typeface="Courier New"/>
              </a:rPr>
              <a:t>i</a:t>
            </a:r>
            <a:r>
              <a:rPr lang="en-GB" dirty="0" smtClean="0">
                <a:solidFill>
                  <a:srgbClr val="0000FF"/>
                </a:solidFill>
                <a:latin typeface="Courier New"/>
              </a:rPr>
              <a:t>]= new </a:t>
            </a:r>
            <a:r>
              <a:rPr lang="en-GB" dirty="0" err="1" smtClean="0">
                <a:solidFill>
                  <a:srgbClr val="0000FF"/>
                </a:solidFill>
                <a:latin typeface="Courier New"/>
              </a:rPr>
              <a:t>int</a:t>
            </a:r>
            <a:r>
              <a:rPr lang="en-GB" dirty="0" smtClean="0">
                <a:solidFill>
                  <a:srgbClr val="0000FF"/>
                </a:solidFill>
                <a:latin typeface="Courier New"/>
              </a:rPr>
              <a:t>[C];</a:t>
            </a:r>
          </a:p>
          <a:p>
            <a:pPr algn="l" rtl="0">
              <a:buNone/>
            </a:pPr>
            <a:endParaRPr lang="en-GB" dirty="0" smtClean="0">
              <a:solidFill>
                <a:srgbClr val="0000FF"/>
              </a:solidFill>
              <a:latin typeface="Courier New"/>
            </a:endParaRPr>
          </a:p>
          <a:p>
            <a:pPr algn="l" rtl="0">
              <a:buNone/>
            </a:pPr>
            <a:r>
              <a:rPr lang="en-GB" dirty="0" smtClean="0">
                <a:solidFill>
                  <a:srgbClr val="0000FF"/>
                </a:solidFill>
                <a:latin typeface="Courier New"/>
              </a:rPr>
              <a:t>fill (</a:t>
            </a:r>
            <a:r>
              <a:rPr lang="en-GB" dirty="0" err="1" smtClean="0">
                <a:solidFill>
                  <a:srgbClr val="0000FF"/>
                </a:solidFill>
                <a:latin typeface="Courier New"/>
              </a:rPr>
              <a:t>board,R,C</a:t>
            </a:r>
            <a:r>
              <a:rPr lang="en-GB" dirty="0" smtClean="0">
                <a:solidFill>
                  <a:srgbClr val="0000FF"/>
                </a:solidFill>
                <a:latin typeface="Courier New"/>
              </a:rPr>
              <a:t>);</a:t>
            </a:r>
          </a:p>
          <a:p>
            <a:pPr algn="l" rtl="0">
              <a:buNone/>
            </a:pPr>
            <a:endParaRPr lang="en-GB" dirty="0" smtClean="0">
              <a:solidFill>
                <a:srgbClr val="0000FF"/>
              </a:solidFill>
              <a:latin typeface="Courier New"/>
            </a:endParaRPr>
          </a:p>
          <a:p>
            <a:pPr algn="l" rtl="0">
              <a:buNone/>
            </a:pPr>
            <a:r>
              <a:rPr lang="en-GB" dirty="0" smtClean="0">
                <a:solidFill>
                  <a:srgbClr val="0000FF"/>
                </a:solidFill>
                <a:latin typeface="Courier New"/>
              </a:rPr>
              <a:t>print(board ,R,C);</a:t>
            </a:r>
          </a:p>
          <a:p>
            <a:pPr algn="l" rtl="0">
              <a:buNone/>
            </a:pPr>
            <a:r>
              <a:rPr lang="en-GB" dirty="0" smtClean="0">
                <a:solidFill>
                  <a:srgbClr val="0000FF"/>
                </a:solidFill>
                <a:latin typeface="Courier New"/>
              </a:rPr>
              <a:t>}</a:t>
            </a:r>
          </a:p>
        </p:txBody>
      </p:sp>
    </p:spTree>
    <p:extLst>
      <p:ext uri="{BB962C8B-B14F-4D97-AF65-F5344CB8AC3E}">
        <p14:creationId xmlns:p14="http://schemas.microsoft.com/office/powerpoint/2010/main" xmlns="" val="1592402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229600" cy="1066800"/>
          </a:xfrm>
        </p:spPr>
        <p:txBody>
          <a:bodyPr/>
          <a:lstStyle/>
          <a:p>
            <a:r>
              <a:rPr lang="en-GB" dirty="0" smtClean="0"/>
              <a:t>Example</a:t>
            </a:r>
            <a:endParaRPr lang="en-GB" dirty="0"/>
          </a:p>
        </p:txBody>
      </p:sp>
      <p:sp>
        <p:nvSpPr>
          <p:cNvPr id="3" name="Content Placeholder 2"/>
          <p:cNvSpPr>
            <a:spLocks noGrp="1"/>
          </p:cNvSpPr>
          <p:nvPr>
            <p:ph idx="1"/>
          </p:nvPr>
        </p:nvSpPr>
        <p:spPr>
          <a:xfrm>
            <a:off x="457200" y="1412776"/>
            <a:ext cx="8229600" cy="5161760"/>
          </a:xfrm>
        </p:spPr>
        <p:txBody>
          <a:bodyPr>
            <a:normAutofit fontScale="92500" lnSpcReduction="20000"/>
          </a:bodyPr>
          <a:lstStyle/>
          <a:p>
            <a:pPr algn="l" rtl="0">
              <a:buNone/>
            </a:pPr>
            <a:endParaRPr lang="en-GB" dirty="0" smtClean="0">
              <a:latin typeface="Courier New"/>
            </a:endParaRPr>
          </a:p>
          <a:p>
            <a:pPr algn="l" rtl="0">
              <a:buNone/>
            </a:pPr>
            <a:r>
              <a:rPr lang="en-GB" dirty="0" smtClean="0">
                <a:solidFill>
                  <a:srgbClr val="0000FF"/>
                </a:solidFill>
                <a:latin typeface="Courier New"/>
              </a:rPr>
              <a:t>void fill (</a:t>
            </a:r>
            <a:r>
              <a:rPr lang="en-GB" dirty="0" err="1" smtClean="0">
                <a:solidFill>
                  <a:srgbClr val="0000FF"/>
                </a:solidFill>
                <a:latin typeface="Courier New"/>
              </a:rPr>
              <a:t>int</a:t>
            </a:r>
            <a:r>
              <a:rPr lang="en-GB" dirty="0" smtClean="0">
                <a:solidFill>
                  <a:srgbClr val="0000FF"/>
                </a:solidFill>
                <a:latin typeface="Courier New"/>
              </a:rPr>
              <a:t> **p, </a:t>
            </a:r>
            <a:r>
              <a:rPr lang="en-GB" dirty="0" err="1" smtClean="0">
                <a:solidFill>
                  <a:srgbClr val="0000FF"/>
                </a:solidFill>
                <a:latin typeface="Courier New"/>
              </a:rPr>
              <a:t>int</a:t>
            </a:r>
            <a:r>
              <a:rPr lang="en-GB" dirty="0" smtClean="0">
                <a:solidFill>
                  <a:srgbClr val="0000FF"/>
                </a:solidFill>
                <a:latin typeface="Courier New"/>
              </a:rPr>
              <a:t> row ,</a:t>
            </a:r>
            <a:r>
              <a:rPr lang="en-GB" dirty="0" err="1" smtClean="0">
                <a:solidFill>
                  <a:srgbClr val="0000FF"/>
                </a:solidFill>
                <a:latin typeface="Courier New"/>
              </a:rPr>
              <a:t>int</a:t>
            </a:r>
            <a:r>
              <a:rPr lang="en-GB" dirty="0" smtClean="0">
                <a:solidFill>
                  <a:srgbClr val="0000FF"/>
                </a:solidFill>
                <a:latin typeface="Courier New"/>
              </a:rPr>
              <a:t> column)</a:t>
            </a:r>
          </a:p>
          <a:p>
            <a:pPr algn="l" rtl="0">
              <a:buNone/>
            </a:pPr>
            <a:r>
              <a:rPr lang="en-GB" dirty="0" smtClean="0">
                <a:solidFill>
                  <a:srgbClr val="0000FF"/>
                </a:solidFill>
                <a:latin typeface="Courier New"/>
              </a:rPr>
              <a:t>{</a:t>
            </a:r>
          </a:p>
          <a:p>
            <a:pPr algn="l" rtl="0">
              <a:buNone/>
            </a:pPr>
            <a:r>
              <a:rPr lang="en-GB" dirty="0" smtClean="0">
                <a:solidFill>
                  <a:srgbClr val="0000FF"/>
                </a:solidFill>
                <a:latin typeface="Courier New"/>
              </a:rPr>
              <a:t>for ( </a:t>
            </a:r>
            <a:r>
              <a:rPr lang="en-GB" dirty="0" err="1" smtClean="0">
                <a:solidFill>
                  <a:srgbClr val="0000FF"/>
                </a:solidFill>
                <a:latin typeface="Courier New"/>
              </a:rPr>
              <a:t>int</a:t>
            </a:r>
            <a:r>
              <a:rPr lang="en-GB" dirty="0" smtClean="0">
                <a:solidFill>
                  <a:srgbClr val="0000FF"/>
                </a:solidFill>
                <a:latin typeface="Courier New"/>
              </a:rPr>
              <a:t> </a:t>
            </a:r>
            <a:r>
              <a:rPr lang="en-GB" dirty="0" err="1" smtClean="0">
                <a:solidFill>
                  <a:srgbClr val="0000FF"/>
                </a:solidFill>
                <a:latin typeface="Courier New"/>
              </a:rPr>
              <a:t>i</a:t>
            </a:r>
            <a:r>
              <a:rPr lang="en-GB" dirty="0" smtClean="0">
                <a:solidFill>
                  <a:srgbClr val="0000FF"/>
                </a:solidFill>
                <a:latin typeface="Courier New"/>
              </a:rPr>
              <a:t>=0;i&lt;</a:t>
            </a:r>
            <a:r>
              <a:rPr lang="en-GB" dirty="0" err="1" smtClean="0">
                <a:solidFill>
                  <a:srgbClr val="0000FF"/>
                </a:solidFill>
                <a:latin typeface="Courier New"/>
              </a:rPr>
              <a:t>row;i</a:t>
            </a:r>
            <a:r>
              <a:rPr lang="en-GB" dirty="0" smtClean="0">
                <a:solidFill>
                  <a:srgbClr val="0000FF"/>
                </a:solidFill>
                <a:latin typeface="Courier New"/>
              </a:rPr>
              <a:t>++)</a:t>
            </a:r>
          </a:p>
          <a:p>
            <a:pPr algn="l" rtl="0">
              <a:buNone/>
            </a:pPr>
            <a:r>
              <a:rPr lang="en-GB" dirty="0" smtClean="0">
                <a:solidFill>
                  <a:srgbClr val="0000FF"/>
                </a:solidFill>
                <a:latin typeface="Courier New"/>
              </a:rPr>
              <a:t>{</a:t>
            </a:r>
          </a:p>
          <a:p>
            <a:pPr algn="l" rtl="0">
              <a:buNone/>
            </a:pPr>
            <a:r>
              <a:rPr lang="en-GB" dirty="0" err="1" smtClean="0">
                <a:solidFill>
                  <a:srgbClr val="0000FF"/>
                </a:solidFill>
                <a:latin typeface="Courier New"/>
              </a:rPr>
              <a:t>cout</a:t>
            </a:r>
            <a:r>
              <a:rPr lang="en-GB" dirty="0" smtClean="0">
                <a:solidFill>
                  <a:srgbClr val="0000FF"/>
                </a:solidFill>
                <a:latin typeface="Courier New"/>
              </a:rPr>
              <a:t> &lt;&lt;</a:t>
            </a:r>
            <a:r>
              <a:rPr lang="en-GB" dirty="0" smtClean="0">
                <a:solidFill>
                  <a:srgbClr val="A31515"/>
                </a:solidFill>
                <a:latin typeface="Courier New"/>
              </a:rPr>
              <a:t>" enter  "&lt;&lt;column&lt;&lt;"  numbers to fill row number "</a:t>
            </a:r>
          </a:p>
          <a:p>
            <a:pPr algn="l" rtl="0">
              <a:buNone/>
            </a:pPr>
            <a:r>
              <a:rPr lang="en-GB" dirty="0" smtClean="0">
                <a:solidFill>
                  <a:srgbClr val="A31515"/>
                </a:solidFill>
                <a:latin typeface="Courier New"/>
              </a:rPr>
              <a:t>&lt;&lt; </a:t>
            </a:r>
            <a:r>
              <a:rPr lang="en-GB" dirty="0" err="1" smtClean="0">
                <a:solidFill>
                  <a:srgbClr val="A31515"/>
                </a:solidFill>
                <a:latin typeface="Courier New"/>
              </a:rPr>
              <a:t>i</a:t>
            </a:r>
            <a:r>
              <a:rPr lang="en-GB" dirty="0" smtClean="0">
                <a:solidFill>
                  <a:srgbClr val="A31515"/>
                </a:solidFill>
                <a:latin typeface="Courier New"/>
              </a:rPr>
              <a:t>&lt;&lt;</a:t>
            </a:r>
            <a:r>
              <a:rPr lang="en-GB" dirty="0" err="1" smtClean="0">
                <a:solidFill>
                  <a:srgbClr val="A31515"/>
                </a:solidFill>
                <a:latin typeface="Courier New"/>
              </a:rPr>
              <a:t>endl</a:t>
            </a:r>
            <a:r>
              <a:rPr lang="en-GB" dirty="0" smtClean="0">
                <a:solidFill>
                  <a:srgbClr val="A31515"/>
                </a:solidFill>
                <a:latin typeface="Courier New"/>
              </a:rPr>
              <a:t>;</a:t>
            </a:r>
          </a:p>
          <a:p>
            <a:pPr algn="l" rtl="0">
              <a:buNone/>
            </a:pPr>
            <a:r>
              <a:rPr lang="en-GB" dirty="0" smtClean="0">
                <a:solidFill>
                  <a:srgbClr val="0000FF"/>
                </a:solidFill>
                <a:latin typeface="Courier New"/>
              </a:rPr>
              <a:t>for (</a:t>
            </a:r>
            <a:r>
              <a:rPr lang="en-GB" dirty="0" err="1" smtClean="0">
                <a:solidFill>
                  <a:srgbClr val="0000FF"/>
                </a:solidFill>
                <a:latin typeface="Courier New"/>
              </a:rPr>
              <a:t>int</a:t>
            </a:r>
            <a:r>
              <a:rPr lang="en-GB" dirty="0" smtClean="0">
                <a:solidFill>
                  <a:srgbClr val="0000FF"/>
                </a:solidFill>
                <a:latin typeface="Courier New"/>
              </a:rPr>
              <a:t> j=0;j&lt;column ;j++)</a:t>
            </a:r>
          </a:p>
          <a:p>
            <a:pPr algn="l" rtl="0">
              <a:buNone/>
            </a:pPr>
            <a:r>
              <a:rPr lang="en-GB" dirty="0" err="1" smtClean="0">
                <a:solidFill>
                  <a:srgbClr val="0000FF"/>
                </a:solidFill>
                <a:latin typeface="Courier New"/>
              </a:rPr>
              <a:t>cin</a:t>
            </a:r>
            <a:r>
              <a:rPr lang="en-GB" dirty="0" smtClean="0">
                <a:solidFill>
                  <a:srgbClr val="0000FF"/>
                </a:solidFill>
                <a:latin typeface="Courier New"/>
              </a:rPr>
              <a:t>&gt;&gt;p[</a:t>
            </a:r>
            <a:r>
              <a:rPr lang="en-GB" dirty="0" err="1" smtClean="0">
                <a:solidFill>
                  <a:srgbClr val="0000FF"/>
                </a:solidFill>
                <a:latin typeface="Courier New"/>
              </a:rPr>
              <a:t>i</a:t>
            </a:r>
            <a:r>
              <a:rPr lang="en-GB" dirty="0" smtClean="0">
                <a:solidFill>
                  <a:srgbClr val="0000FF"/>
                </a:solidFill>
                <a:latin typeface="Courier New"/>
              </a:rPr>
              <a:t>][j];</a:t>
            </a:r>
          </a:p>
          <a:p>
            <a:pPr algn="l" rtl="0">
              <a:buNone/>
            </a:pPr>
            <a:r>
              <a:rPr lang="en-GB" dirty="0" err="1" smtClean="0">
                <a:solidFill>
                  <a:srgbClr val="0000FF"/>
                </a:solidFill>
                <a:latin typeface="Courier New"/>
              </a:rPr>
              <a:t>cout</a:t>
            </a:r>
            <a:r>
              <a:rPr lang="en-GB" dirty="0" smtClean="0">
                <a:solidFill>
                  <a:srgbClr val="0000FF"/>
                </a:solidFill>
                <a:latin typeface="Courier New"/>
              </a:rPr>
              <a:t>&lt;&lt;</a:t>
            </a:r>
            <a:r>
              <a:rPr lang="en-GB" dirty="0" err="1" smtClean="0">
                <a:solidFill>
                  <a:srgbClr val="0000FF"/>
                </a:solidFill>
                <a:latin typeface="Courier New"/>
              </a:rPr>
              <a:t>endl</a:t>
            </a:r>
            <a:r>
              <a:rPr lang="en-GB" dirty="0" smtClean="0">
                <a:solidFill>
                  <a:srgbClr val="0000FF"/>
                </a:solidFill>
                <a:latin typeface="Courier New"/>
              </a:rPr>
              <a:t>;}</a:t>
            </a:r>
          </a:p>
          <a:p>
            <a:pPr algn="l" rtl="0">
              <a:buNone/>
            </a:pPr>
            <a:endParaRPr lang="en-GB" dirty="0" smtClean="0">
              <a:solidFill>
                <a:srgbClr val="0000FF"/>
              </a:solidFill>
              <a:latin typeface="Courier New"/>
            </a:endParaRPr>
          </a:p>
          <a:p>
            <a:pPr algn="l" rtl="0">
              <a:buNone/>
            </a:pPr>
            <a:r>
              <a:rPr lang="en-GB" dirty="0" smtClean="0">
                <a:solidFill>
                  <a:srgbClr val="0000FF"/>
                </a:solidFill>
                <a:latin typeface="Courier New"/>
              </a:rPr>
              <a:t>}</a:t>
            </a:r>
          </a:p>
          <a:p>
            <a:pPr algn="l" rtl="0">
              <a:buNone/>
            </a:pPr>
            <a:endParaRPr lang="en-GB" dirty="0" smtClean="0">
              <a:solidFill>
                <a:srgbClr val="0000FF"/>
              </a:solidFill>
              <a:latin typeface="Courier New"/>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066800"/>
          </a:xfrm>
        </p:spPr>
        <p:txBody>
          <a:bodyPr/>
          <a:lstStyle/>
          <a:p>
            <a:r>
              <a:rPr lang="en-GB" dirty="0" smtClean="0"/>
              <a:t>Example</a:t>
            </a:r>
            <a:endParaRPr lang="en-GB" dirty="0"/>
          </a:p>
        </p:txBody>
      </p:sp>
      <p:sp>
        <p:nvSpPr>
          <p:cNvPr id="3" name="Content Placeholder 2"/>
          <p:cNvSpPr>
            <a:spLocks noGrp="1"/>
          </p:cNvSpPr>
          <p:nvPr>
            <p:ph idx="1"/>
          </p:nvPr>
        </p:nvSpPr>
        <p:spPr>
          <a:xfrm>
            <a:off x="457200" y="1628800"/>
            <a:ext cx="8686800" cy="4945736"/>
          </a:xfrm>
        </p:spPr>
        <p:txBody>
          <a:bodyPr>
            <a:normAutofit fontScale="92500"/>
          </a:bodyPr>
          <a:lstStyle/>
          <a:p>
            <a:pPr algn="l" rtl="0">
              <a:buNone/>
            </a:pPr>
            <a:endParaRPr lang="en-GB" dirty="0" smtClean="0">
              <a:latin typeface="Courier New"/>
            </a:endParaRPr>
          </a:p>
          <a:p>
            <a:pPr algn="l" rtl="0">
              <a:buNone/>
            </a:pPr>
            <a:r>
              <a:rPr lang="en-GB" dirty="0" smtClean="0">
                <a:solidFill>
                  <a:srgbClr val="0000FF"/>
                </a:solidFill>
                <a:latin typeface="Courier New"/>
              </a:rPr>
              <a:t>void print(</a:t>
            </a:r>
            <a:r>
              <a:rPr lang="en-GB" dirty="0" err="1" smtClean="0">
                <a:solidFill>
                  <a:srgbClr val="0000FF"/>
                </a:solidFill>
                <a:latin typeface="Courier New"/>
              </a:rPr>
              <a:t>int</a:t>
            </a:r>
            <a:r>
              <a:rPr lang="en-GB" dirty="0" smtClean="0">
                <a:solidFill>
                  <a:srgbClr val="0000FF"/>
                </a:solidFill>
                <a:latin typeface="Courier New"/>
              </a:rPr>
              <a:t> **p, </a:t>
            </a:r>
            <a:r>
              <a:rPr lang="en-GB" dirty="0" err="1" smtClean="0">
                <a:solidFill>
                  <a:srgbClr val="0000FF"/>
                </a:solidFill>
                <a:latin typeface="Courier New"/>
              </a:rPr>
              <a:t>int</a:t>
            </a:r>
            <a:r>
              <a:rPr lang="en-GB" dirty="0" smtClean="0">
                <a:solidFill>
                  <a:srgbClr val="0000FF"/>
                </a:solidFill>
                <a:latin typeface="Courier New"/>
              </a:rPr>
              <a:t> row ,</a:t>
            </a:r>
            <a:r>
              <a:rPr lang="en-GB" dirty="0" err="1" smtClean="0">
                <a:solidFill>
                  <a:srgbClr val="0000FF"/>
                </a:solidFill>
                <a:latin typeface="Courier New"/>
              </a:rPr>
              <a:t>int</a:t>
            </a:r>
            <a:r>
              <a:rPr lang="en-GB" dirty="0" smtClean="0">
                <a:solidFill>
                  <a:srgbClr val="0000FF"/>
                </a:solidFill>
                <a:latin typeface="Courier New"/>
              </a:rPr>
              <a:t> column)</a:t>
            </a:r>
          </a:p>
          <a:p>
            <a:pPr algn="l" rtl="0">
              <a:buNone/>
            </a:pPr>
            <a:r>
              <a:rPr lang="en-GB" dirty="0" smtClean="0">
                <a:solidFill>
                  <a:srgbClr val="0000FF"/>
                </a:solidFill>
                <a:latin typeface="Courier New"/>
              </a:rPr>
              <a:t>{</a:t>
            </a:r>
          </a:p>
          <a:p>
            <a:pPr algn="l" rtl="0">
              <a:buNone/>
            </a:pPr>
            <a:r>
              <a:rPr lang="en-GB" dirty="0" err="1" smtClean="0">
                <a:solidFill>
                  <a:srgbClr val="0000FF"/>
                </a:solidFill>
                <a:latin typeface="Courier New"/>
              </a:rPr>
              <a:t>cout</a:t>
            </a:r>
            <a:r>
              <a:rPr lang="en-GB" dirty="0" smtClean="0">
                <a:solidFill>
                  <a:srgbClr val="0000FF"/>
                </a:solidFill>
                <a:latin typeface="Courier New"/>
              </a:rPr>
              <a:t> &lt;&lt; </a:t>
            </a:r>
            <a:r>
              <a:rPr lang="en-GB" dirty="0" smtClean="0">
                <a:solidFill>
                  <a:srgbClr val="A31515"/>
                </a:solidFill>
                <a:latin typeface="Courier New"/>
              </a:rPr>
              <a:t>" the board is : "&lt;&lt;</a:t>
            </a:r>
            <a:r>
              <a:rPr lang="en-GB" dirty="0" err="1" smtClean="0">
                <a:solidFill>
                  <a:srgbClr val="A31515"/>
                </a:solidFill>
                <a:latin typeface="Courier New"/>
              </a:rPr>
              <a:t>endl</a:t>
            </a:r>
            <a:r>
              <a:rPr lang="en-GB" dirty="0" smtClean="0">
                <a:solidFill>
                  <a:srgbClr val="A31515"/>
                </a:solidFill>
                <a:latin typeface="Courier New"/>
              </a:rPr>
              <a:t>;</a:t>
            </a:r>
          </a:p>
          <a:p>
            <a:pPr algn="l" rtl="0">
              <a:buNone/>
            </a:pPr>
            <a:r>
              <a:rPr lang="en-GB" dirty="0" smtClean="0">
                <a:solidFill>
                  <a:srgbClr val="0000FF"/>
                </a:solidFill>
                <a:latin typeface="Courier New"/>
              </a:rPr>
              <a:t>for (</a:t>
            </a:r>
            <a:r>
              <a:rPr lang="en-GB" dirty="0" err="1" smtClean="0">
                <a:solidFill>
                  <a:srgbClr val="0000FF"/>
                </a:solidFill>
                <a:latin typeface="Courier New"/>
              </a:rPr>
              <a:t>int</a:t>
            </a:r>
            <a:r>
              <a:rPr lang="en-GB" dirty="0" smtClean="0">
                <a:solidFill>
                  <a:srgbClr val="0000FF"/>
                </a:solidFill>
                <a:latin typeface="Courier New"/>
              </a:rPr>
              <a:t> </a:t>
            </a:r>
            <a:r>
              <a:rPr lang="en-GB" dirty="0" err="1" smtClean="0">
                <a:solidFill>
                  <a:srgbClr val="0000FF"/>
                </a:solidFill>
                <a:latin typeface="Courier New"/>
              </a:rPr>
              <a:t>i</a:t>
            </a:r>
            <a:r>
              <a:rPr lang="en-GB" dirty="0" smtClean="0">
                <a:solidFill>
                  <a:srgbClr val="0000FF"/>
                </a:solidFill>
                <a:latin typeface="Courier New"/>
              </a:rPr>
              <a:t>=0;i&lt;</a:t>
            </a:r>
            <a:r>
              <a:rPr lang="en-GB" dirty="0" err="1" smtClean="0">
                <a:solidFill>
                  <a:srgbClr val="0000FF"/>
                </a:solidFill>
                <a:latin typeface="Courier New"/>
              </a:rPr>
              <a:t>row;i</a:t>
            </a:r>
            <a:r>
              <a:rPr lang="en-GB" dirty="0" smtClean="0">
                <a:solidFill>
                  <a:srgbClr val="0000FF"/>
                </a:solidFill>
                <a:latin typeface="Courier New"/>
              </a:rPr>
              <a:t>++)</a:t>
            </a:r>
          </a:p>
          <a:p>
            <a:pPr algn="l" rtl="0">
              <a:buNone/>
            </a:pPr>
            <a:r>
              <a:rPr lang="en-GB" dirty="0" smtClean="0">
                <a:solidFill>
                  <a:srgbClr val="0000FF"/>
                </a:solidFill>
                <a:latin typeface="Courier New"/>
              </a:rPr>
              <a:t>	{	for (</a:t>
            </a:r>
            <a:r>
              <a:rPr lang="en-GB" dirty="0" err="1" smtClean="0">
                <a:solidFill>
                  <a:srgbClr val="0000FF"/>
                </a:solidFill>
                <a:latin typeface="Courier New"/>
              </a:rPr>
              <a:t>int</a:t>
            </a:r>
            <a:r>
              <a:rPr lang="en-GB" dirty="0" smtClean="0">
                <a:solidFill>
                  <a:srgbClr val="0000FF"/>
                </a:solidFill>
                <a:latin typeface="Courier New"/>
              </a:rPr>
              <a:t> j=0;j&lt;column ;j++)</a:t>
            </a:r>
          </a:p>
          <a:p>
            <a:pPr algn="l" rtl="0">
              <a:buNone/>
            </a:pPr>
            <a:r>
              <a:rPr lang="en-GB" dirty="0" smtClean="0">
                <a:solidFill>
                  <a:srgbClr val="0000FF"/>
                </a:solidFill>
                <a:latin typeface="Courier New"/>
              </a:rPr>
              <a:t>			</a:t>
            </a:r>
            <a:r>
              <a:rPr lang="en-GB" dirty="0" err="1" smtClean="0">
                <a:solidFill>
                  <a:srgbClr val="0000FF"/>
                </a:solidFill>
                <a:latin typeface="Courier New"/>
              </a:rPr>
              <a:t>cout</a:t>
            </a:r>
            <a:r>
              <a:rPr lang="en-GB" dirty="0" smtClean="0">
                <a:solidFill>
                  <a:srgbClr val="0000FF"/>
                </a:solidFill>
                <a:latin typeface="Courier New"/>
              </a:rPr>
              <a:t> &lt;&lt; p[</a:t>
            </a:r>
            <a:r>
              <a:rPr lang="en-GB" dirty="0" err="1" smtClean="0">
                <a:solidFill>
                  <a:srgbClr val="0000FF"/>
                </a:solidFill>
                <a:latin typeface="Courier New"/>
              </a:rPr>
              <a:t>i</a:t>
            </a:r>
            <a:r>
              <a:rPr lang="en-GB" dirty="0" smtClean="0">
                <a:solidFill>
                  <a:srgbClr val="0000FF"/>
                </a:solidFill>
                <a:latin typeface="Courier New"/>
              </a:rPr>
              <a:t>][j]&lt;&lt; </a:t>
            </a:r>
            <a:r>
              <a:rPr lang="en-GB" dirty="0" smtClean="0">
                <a:solidFill>
                  <a:srgbClr val="A31515"/>
                </a:solidFill>
                <a:latin typeface="Courier New"/>
              </a:rPr>
              <a:t>"  ";</a:t>
            </a:r>
          </a:p>
          <a:p>
            <a:pPr algn="l" rtl="0">
              <a:buNone/>
            </a:pPr>
            <a:r>
              <a:rPr lang="en-GB" dirty="0" smtClean="0">
                <a:solidFill>
                  <a:srgbClr val="A31515"/>
                </a:solidFill>
                <a:latin typeface="Courier New"/>
              </a:rPr>
              <a:t>		</a:t>
            </a:r>
            <a:r>
              <a:rPr lang="en-GB" dirty="0" err="1" smtClean="0">
                <a:solidFill>
                  <a:srgbClr val="A31515"/>
                </a:solidFill>
                <a:latin typeface="Courier New"/>
              </a:rPr>
              <a:t>cout</a:t>
            </a:r>
            <a:r>
              <a:rPr lang="en-GB" dirty="0" smtClean="0">
                <a:solidFill>
                  <a:srgbClr val="A31515"/>
                </a:solidFill>
                <a:latin typeface="Courier New"/>
              </a:rPr>
              <a:t>&lt;&lt; </a:t>
            </a:r>
            <a:r>
              <a:rPr lang="en-GB" dirty="0" err="1" smtClean="0">
                <a:solidFill>
                  <a:srgbClr val="A31515"/>
                </a:solidFill>
                <a:latin typeface="Courier New"/>
              </a:rPr>
              <a:t>endl</a:t>
            </a:r>
            <a:r>
              <a:rPr lang="en-GB" dirty="0" smtClean="0">
                <a:solidFill>
                  <a:srgbClr val="A31515"/>
                </a:solidFill>
                <a:latin typeface="Courier New"/>
              </a:rPr>
              <a:t>;</a:t>
            </a:r>
          </a:p>
          <a:p>
            <a:pPr algn="l" rtl="0">
              <a:buNone/>
            </a:pPr>
            <a:r>
              <a:rPr lang="en-GB" dirty="0" smtClean="0">
                <a:solidFill>
                  <a:srgbClr val="A31515"/>
                </a:solidFill>
                <a:latin typeface="Courier New"/>
              </a:rPr>
              <a:t>	}</a:t>
            </a:r>
          </a:p>
          <a:p>
            <a:pPr algn="l" rtl="0">
              <a:buNone/>
            </a:pPr>
            <a:endParaRPr lang="en-GB" dirty="0" smtClean="0">
              <a:solidFill>
                <a:srgbClr val="A31515"/>
              </a:solidFill>
              <a:latin typeface="Courier New"/>
            </a:endParaRPr>
          </a:p>
          <a:p>
            <a:pPr algn="l" rtl="0">
              <a:buNone/>
            </a:pPr>
            <a:r>
              <a:rPr lang="en-GB" dirty="0" smtClean="0">
                <a:solidFill>
                  <a:srgbClr val="A31515"/>
                </a:solidFill>
                <a:latin typeface="Courier New"/>
              </a:rPr>
              <a:t>}</a:t>
            </a:r>
          </a:p>
          <a:p>
            <a:pPr algn="l" rtl="0">
              <a:buNone/>
            </a:pPr>
            <a:endParaRPr lang="en-GB" dirty="0" smtClean="0">
              <a:solidFill>
                <a:srgbClr val="A31515"/>
              </a:solidFill>
              <a:latin typeface="Courier New"/>
            </a:endParaRPr>
          </a:p>
          <a:p>
            <a:pPr algn="l" rtl="0">
              <a:buNone/>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7" name="Picture 3"/>
          <p:cNvPicPr>
            <a:picLocks noChangeAspect="1" noChangeArrowheads="1"/>
          </p:cNvPicPr>
          <p:nvPr/>
        </p:nvPicPr>
        <p:blipFill>
          <a:blip r:embed="rId2" cstate="print"/>
          <a:srcRect/>
          <a:stretch>
            <a:fillRect/>
          </a:stretch>
        </p:blipFill>
        <p:spPr bwMode="auto">
          <a:xfrm>
            <a:off x="1403648" y="1412776"/>
            <a:ext cx="6233263" cy="38453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Array</a:t>
            </a:r>
            <a:endParaRPr lang="en-GB" dirty="0"/>
          </a:p>
        </p:txBody>
      </p:sp>
      <p:sp>
        <p:nvSpPr>
          <p:cNvPr id="3" name="Content Placeholder 2"/>
          <p:cNvSpPr>
            <a:spLocks noGrp="1"/>
          </p:cNvSpPr>
          <p:nvPr>
            <p:ph idx="1"/>
          </p:nvPr>
        </p:nvSpPr>
        <p:spPr/>
        <p:txBody>
          <a:bodyPr>
            <a:normAutofit/>
          </a:bodyPr>
          <a:lstStyle/>
          <a:p>
            <a:pPr algn="l" rtl="0">
              <a:buNone/>
            </a:pPr>
            <a:r>
              <a:rPr lang="en-GB" sz="2400" dirty="0" err="1" smtClean="0">
                <a:solidFill>
                  <a:srgbClr val="0000FF"/>
                </a:solidFill>
                <a:latin typeface="Courier New"/>
              </a:rPr>
              <a:t>int</a:t>
            </a:r>
            <a:r>
              <a:rPr lang="en-GB" sz="2400" dirty="0" smtClean="0">
                <a:solidFill>
                  <a:srgbClr val="0000FF"/>
                </a:solidFill>
                <a:latin typeface="Courier New"/>
              </a:rPr>
              <a:t> * </a:t>
            </a:r>
            <a:r>
              <a:rPr lang="en-GB" sz="2400" dirty="0" err="1" smtClean="0">
                <a:latin typeface="Courier New"/>
              </a:rPr>
              <a:t>arrayptr</a:t>
            </a:r>
            <a:r>
              <a:rPr lang="en-GB" sz="2400" dirty="0" smtClean="0">
                <a:solidFill>
                  <a:srgbClr val="0000FF"/>
                </a:solidFill>
                <a:latin typeface="Courier New"/>
              </a:rPr>
              <a:t>;</a:t>
            </a:r>
          </a:p>
          <a:p>
            <a:pPr algn="l" rtl="0">
              <a:buNone/>
            </a:pPr>
            <a:r>
              <a:rPr lang="en-GB" sz="2400" dirty="0" err="1" smtClean="0">
                <a:solidFill>
                  <a:srgbClr val="0000FF"/>
                </a:solidFill>
                <a:latin typeface="Courier New"/>
              </a:rPr>
              <a:t>int</a:t>
            </a:r>
            <a:r>
              <a:rPr lang="en-GB" sz="2400" dirty="0" smtClean="0">
                <a:solidFill>
                  <a:srgbClr val="0000FF"/>
                </a:solidFill>
                <a:latin typeface="Courier New"/>
              </a:rPr>
              <a:t> </a:t>
            </a:r>
            <a:r>
              <a:rPr lang="en-GB" sz="2400" dirty="0" err="1" smtClean="0">
                <a:latin typeface="Courier New"/>
              </a:rPr>
              <a:t>arraysize</a:t>
            </a:r>
            <a:r>
              <a:rPr lang="en-GB" sz="2400" dirty="0" smtClean="0">
                <a:solidFill>
                  <a:srgbClr val="0000FF"/>
                </a:solidFill>
                <a:latin typeface="Courier New"/>
              </a:rPr>
              <a:t>;</a:t>
            </a:r>
          </a:p>
          <a:p>
            <a:pPr algn="l" rtl="0">
              <a:buNone/>
            </a:pPr>
            <a:endParaRPr lang="en-GB" sz="2400" dirty="0" smtClean="0">
              <a:solidFill>
                <a:srgbClr val="0000FF"/>
              </a:solidFill>
              <a:latin typeface="Courier New"/>
            </a:endParaRPr>
          </a:p>
          <a:p>
            <a:pPr algn="l" rtl="0">
              <a:buNone/>
            </a:pPr>
            <a:r>
              <a:rPr lang="en-GB" sz="2400" dirty="0" err="1" smtClean="0">
                <a:latin typeface="Courier New"/>
              </a:rPr>
              <a:t>cout</a:t>
            </a:r>
            <a:r>
              <a:rPr lang="en-GB" sz="2400" dirty="0" smtClean="0">
                <a:solidFill>
                  <a:srgbClr val="0000FF"/>
                </a:solidFill>
                <a:latin typeface="Courier New"/>
              </a:rPr>
              <a:t>&lt;&lt;</a:t>
            </a:r>
            <a:r>
              <a:rPr lang="en-GB" sz="2400" dirty="0" smtClean="0">
                <a:solidFill>
                  <a:srgbClr val="A31515"/>
                </a:solidFill>
                <a:latin typeface="Courier New"/>
              </a:rPr>
              <a:t>"enter the array size :" &lt;&lt;</a:t>
            </a:r>
            <a:r>
              <a:rPr lang="en-GB" sz="2400" dirty="0" err="1" smtClean="0">
                <a:solidFill>
                  <a:srgbClr val="A31515"/>
                </a:solidFill>
                <a:latin typeface="Courier New"/>
              </a:rPr>
              <a:t>endl</a:t>
            </a:r>
            <a:r>
              <a:rPr lang="en-GB" sz="2400" dirty="0" smtClean="0">
                <a:solidFill>
                  <a:srgbClr val="A31515"/>
                </a:solidFill>
                <a:latin typeface="Courier New"/>
              </a:rPr>
              <a:t>;</a:t>
            </a:r>
          </a:p>
          <a:p>
            <a:pPr algn="l" rtl="0">
              <a:buNone/>
            </a:pPr>
            <a:r>
              <a:rPr lang="en-GB" sz="2400" dirty="0" err="1" smtClean="0">
                <a:latin typeface="Courier New"/>
              </a:rPr>
              <a:t>cin</a:t>
            </a:r>
            <a:r>
              <a:rPr lang="en-GB" sz="2400" dirty="0" smtClean="0">
                <a:solidFill>
                  <a:srgbClr val="A31515"/>
                </a:solidFill>
                <a:latin typeface="Courier New"/>
              </a:rPr>
              <a:t> &gt;&gt; </a:t>
            </a:r>
            <a:r>
              <a:rPr lang="en-GB" sz="2400" dirty="0" err="1" smtClean="0">
                <a:solidFill>
                  <a:srgbClr val="A31515"/>
                </a:solidFill>
                <a:latin typeface="Courier New"/>
              </a:rPr>
              <a:t>arraysize</a:t>
            </a:r>
            <a:r>
              <a:rPr lang="en-GB" sz="2400" dirty="0" smtClean="0">
                <a:solidFill>
                  <a:srgbClr val="A31515"/>
                </a:solidFill>
                <a:latin typeface="Courier New"/>
              </a:rPr>
              <a:t>;</a:t>
            </a:r>
          </a:p>
          <a:p>
            <a:pPr algn="l" rtl="0">
              <a:buNone/>
            </a:pPr>
            <a:endParaRPr lang="en-GB" sz="2400" dirty="0" smtClean="0">
              <a:solidFill>
                <a:srgbClr val="A31515"/>
              </a:solidFill>
              <a:latin typeface="Courier New"/>
            </a:endParaRPr>
          </a:p>
          <a:p>
            <a:pPr algn="l" rtl="0">
              <a:buNone/>
            </a:pPr>
            <a:r>
              <a:rPr lang="en-GB" sz="2400" dirty="0" err="1" smtClean="0">
                <a:latin typeface="Courier New"/>
              </a:rPr>
              <a:t>arrayptr</a:t>
            </a:r>
            <a:r>
              <a:rPr lang="en-GB" sz="2400" dirty="0" smtClean="0">
                <a:solidFill>
                  <a:srgbClr val="A31515"/>
                </a:solidFill>
                <a:latin typeface="Courier New"/>
              </a:rPr>
              <a:t> = </a:t>
            </a:r>
            <a:r>
              <a:rPr lang="en-GB" sz="2400" dirty="0" smtClean="0">
                <a:solidFill>
                  <a:srgbClr val="0000FF"/>
                </a:solidFill>
                <a:latin typeface="Courier New"/>
              </a:rPr>
              <a:t>new </a:t>
            </a:r>
            <a:r>
              <a:rPr lang="en-GB" sz="2400" dirty="0" err="1" smtClean="0">
                <a:solidFill>
                  <a:srgbClr val="0000FF"/>
                </a:solidFill>
                <a:latin typeface="Courier New"/>
              </a:rPr>
              <a:t>int</a:t>
            </a:r>
            <a:r>
              <a:rPr lang="en-GB" sz="2400" dirty="0" smtClean="0">
                <a:solidFill>
                  <a:srgbClr val="0000FF"/>
                </a:solidFill>
                <a:latin typeface="Courier New"/>
              </a:rPr>
              <a:t> [</a:t>
            </a:r>
            <a:r>
              <a:rPr lang="en-GB" sz="2400" dirty="0" err="1" smtClean="0">
                <a:latin typeface="Courier New"/>
              </a:rPr>
              <a:t>arraysize</a:t>
            </a:r>
            <a:r>
              <a:rPr lang="en-GB" sz="2400" dirty="0" smtClean="0">
                <a:solidFill>
                  <a:srgbClr val="0000FF"/>
                </a:solidFill>
                <a:latin typeface="Courier New"/>
              </a:rPr>
              <a:t>];</a:t>
            </a:r>
          </a:p>
          <a:p>
            <a:pPr algn="l" rtl="0">
              <a:buNone/>
            </a:pPr>
            <a:endParaRPr lang="en-GB" sz="2400" dirty="0" smtClean="0">
              <a:solidFill>
                <a:srgbClr val="0000FF"/>
              </a:solidFill>
              <a:latin typeface="Courier New"/>
            </a:endParaRPr>
          </a:p>
          <a:p>
            <a:pPr algn="l" rtl="0">
              <a:buNone/>
            </a:pPr>
            <a:endParaRPr lang="en-GB"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Two-Dimensional Arrays</a:t>
            </a:r>
            <a:endParaRPr lang="en-GB" dirty="0"/>
          </a:p>
        </p:txBody>
      </p:sp>
      <p:sp>
        <p:nvSpPr>
          <p:cNvPr id="3" name="Content Placeholder 2"/>
          <p:cNvSpPr>
            <a:spLocks noGrp="1"/>
          </p:cNvSpPr>
          <p:nvPr>
            <p:ph idx="1"/>
          </p:nvPr>
        </p:nvSpPr>
        <p:spPr/>
        <p:txBody>
          <a:bodyPr/>
          <a:lstStyle/>
          <a:p>
            <a:pPr algn="l" rtl="0">
              <a:buNone/>
            </a:pPr>
            <a:r>
              <a:rPr lang="en-GB" dirty="0" err="1" smtClean="0">
                <a:solidFill>
                  <a:srgbClr val="0070C0"/>
                </a:solidFill>
              </a:rPr>
              <a:t>int</a:t>
            </a:r>
            <a:r>
              <a:rPr lang="en-GB" dirty="0" smtClean="0"/>
              <a:t> board[4][5];</a:t>
            </a:r>
            <a:endParaRPr lang="en-GB" dirty="0"/>
          </a:p>
        </p:txBody>
      </p:sp>
      <p:graphicFrame>
        <p:nvGraphicFramePr>
          <p:cNvPr id="4" name="Table 3"/>
          <p:cNvGraphicFramePr>
            <a:graphicFrameLocks noGrp="1"/>
          </p:cNvGraphicFramePr>
          <p:nvPr/>
        </p:nvGraphicFramePr>
        <p:xfrm>
          <a:off x="1691680" y="3068960"/>
          <a:ext cx="6096000" cy="148336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en-US" dirty="0" smtClean="0"/>
                        <a:t>1</a:t>
                      </a:r>
                      <a:endParaRPr lang="en-GB" dirty="0"/>
                    </a:p>
                  </a:txBody>
                  <a:tcPr/>
                </a:tc>
                <a:tc>
                  <a:txBody>
                    <a:bodyPr/>
                    <a:lstStyle/>
                    <a:p>
                      <a:r>
                        <a:rPr lang="en-US" dirty="0" smtClean="0"/>
                        <a:t>2</a:t>
                      </a:r>
                      <a:endParaRPr lang="en-GB" dirty="0"/>
                    </a:p>
                  </a:txBody>
                  <a:tcPr/>
                </a:tc>
                <a:tc>
                  <a:txBody>
                    <a:bodyPr/>
                    <a:lstStyle/>
                    <a:p>
                      <a:r>
                        <a:rPr lang="en-US" dirty="0" smtClean="0"/>
                        <a:t>3</a:t>
                      </a:r>
                      <a:endParaRPr lang="en-GB" dirty="0"/>
                    </a:p>
                  </a:txBody>
                  <a:tcPr/>
                </a:tc>
                <a:tc>
                  <a:txBody>
                    <a:bodyPr/>
                    <a:lstStyle/>
                    <a:p>
                      <a:r>
                        <a:rPr lang="en-US" dirty="0" smtClean="0"/>
                        <a:t>4</a:t>
                      </a:r>
                      <a:endParaRPr lang="en-GB" dirty="0"/>
                    </a:p>
                  </a:txBody>
                  <a:tcPr/>
                </a:tc>
                <a:tc>
                  <a:txBody>
                    <a:bodyPr/>
                    <a:lstStyle/>
                    <a:p>
                      <a:r>
                        <a:rPr lang="en-US" dirty="0" smtClean="0"/>
                        <a:t>5</a:t>
                      </a:r>
                      <a:endParaRPr lang="en-GB" dirty="0"/>
                    </a:p>
                  </a:txBody>
                  <a:tcPr/>
                </a:tc>
              </a:tr>
              <a:tr h="370840">
                <a:tc>
                  <a:txBody>
                    <a:bodyPr/>
                    <a:lstStyle/>
                    <a:p>
                      <a:r>
                        <a:rPr lang="en-US" dirty="0" smtClean="0"/>
                        <a:t>2</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US" dirty="0" smtClean="0"/>
                        <a:t>3</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US" dirty="0" smtClean="0"/>
                        <a:t>4</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066800"/>
          </a:xfrm>
        </p:spPr>
        <p:txBody>
          <a:bodyPr>
            <a:normAutofit fontScale="90000"/>
          </a:bodyPr>
          <a:lstStyle/>
          <a:p>
            <a:r>
              <a:rPr lang="en-GB" dirty="0" smtClean="0"/>
              <a:t>Dynamic Two-Dimensional Arrays (1)</a:t>
            </a:r>
            <a:endParaRPr lang="en-GB" dirty="0"/>
          </a:p>
        </p:txBody>
      </p:sp>
      <p:sp>
        <p:nvSpPr>
          <p:cNvPr id="3" name="Content Placeholder 2"/>
          <p:cNvSpPr>
            <a:spLocks noGrp="1"/>
          </p:cNvSpPr>
          <p:nvPr>
            <p:ph idx="1"/>
          </p:nvPr>
        </p:nvSpPr>
        <p:spPr/>
        <p:txBody>
          <a:bodyPr/>
          <a:lstStyle/>
          <a:p>
            <a:pPr algn="l" rtl="0">
              <a:buNone/>
            </a:pPr>
            <a:r>
              <a:rPr lang="en-US" dirty="0" err="1" smtClean="0"/>
              <a:t>int</a:t>
            </a:r>
            <a:r>
              <a:rPr lang="en-US" dirty="0" smtClean="0"/>
              <a:t>  x ;</a:t>
            </a:r>
          </a:p>
          <a:p>
            <a:pPr algn="l" rtl="0">
              <a:buNone/>
            </a:pPr>
            <a:endParaRPr lang="en-US" dirty="0" smtClean="0"/>
          </a:p>
          <a:p>
            <a:pPr algn="l" rtl="0">
              <a:buNone/>
            </a:pPr>
            <a:r>
              <a:rPr lang="en-US" dirty="0" err="1" smtClean="0"/>
              <a:t>int</a:t>
            </a:r>
            <a:r>
              <a:rPr lang="en-US" dirty="0" smtClean="0"/>
              <a:t> *p ;</a:t>
            </a:r>
          </a:p>
          <a:p>
            <a:pPr algn="l" rtl="0">
              <a:buNone/>
            </a:pPr>
            <a:endParaRPr lang="en-US" dirty="0" smtClean="0"/>
          </a:p>
          <a:p>
            <a:pPr algn="l" rtl="0">
              <a:buNone/>
            </a:pPr>
            <a:r>
              <a:rPr lang="en-US" dirty="0" err="1" smtClean="0"/>
              <a:t>int</a:t>
            </a:r>
            <a:r>
              <a:rPr lang="en-US" dirty="0" smtClean="0"/>
              <a:t> x[4] </a:t>
            </a:r>
          </a:p>
          <a:p>
            <a:pPr algn="l" rtl="0">
              <a:buNone/>
            </a:pPr>
            <a:endParaRPr lang="en-US" dirty="0" smtClean="0"/>
          </a:p>
          <a:p>
            <a:pPr algn="l" rtl="0">
              <a:buNone/>
            </a:pPr>
            <a:r>
              <a:rPr lang="en-US" dirty="0" smtClean="0"/>
              <a:t> </a:t>
            </a:r>
            <a:endParaRPr lang="en-GB" dirty="0"/>
          </a:p>
        </p:txBody>
      </p:sp>
      <p:sp>
        <p:nvSpPr>
          <p:cNvPr id="4" name="Rectangle 3"/>
          <p:cNvSpPr/>
          <p:nvPr/>
        </p:nvSpPr>
        <p:spPr>
          <a:xfrm>
            <a:off x="2483768" y="2348880"/>
            <a:ext cx="50405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483768" y="1988840"/>
            <a:ext cx="504056" cy="369332"/>
          </a:xfrm>
          <a:prstGeom prst="rect">
            <a:avLst/>
          </a:prstGeom>
          <a:noFill/>
        </p:spPr>
        <p:txBody>
          <a:bodyPr wrap="square" rtlCol="0">
            <a:spAutoFit/>
          </a:bodyPr>
          <a:lstStyle/>
          <a:p>
            <a:pPr algn="ctr"/>
            <a:r>
              <a:rPr lang="en-US" dirty="0" smtClean="0"/>
              <a:t>X</a:t>
            </a:r>
            <a:endParaRPr lang="en-GB" dirty="0"/>
          </a:p>
        </p:txBody>
      </p:sp>
      <p:sp>
        <p:nvSpPr>
          <p:cNvPr id="6" name="Rectangle 5"/>
          <p:cNvSpPr/>
          <p:nvPr/>
        </p:nvSpPr>
        <p:spPr>
          <a:xfrm>
            <a:off x="3203848" y="3284984"/>
            <a:ext cx="5040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203848" y="2924944"/>
            <a:ext cx="504056" cy="369332"/>
          </a:xfrm>
          <a:prstGeom prst="rect">
            <a:avLst/>
          </a:prstGeom>
          <a:noFill/>
        </p:spPr>
        <p:txBody>
          <a:bodyPr wrap="square" rtlCol="0">
            <a:spAutoFit/>
          </a:bodyPr>
          <a:lstStyle/>
          <a:p>
            <a:pPr algn="ctr"/>
            <a:r>
              <a:rPr lang="en-US" dirty="0" smtClean="0"/>
              <a:t>P</a:t>
            </a:r>
            <a:endParaRPr lang="en-GB" dirty="0"/>
          </a:p>
        </p:txBody>
      </p:sp>
      <p:cxnSp>
        <p:nvCxnSpPr>
          <p:cNvPr id="9" name="Straight Arrow Connector 8"/>
          <p:cNvCxnSpPr/>
          <p:nvPr/>
        </p:nvCxnSpPr>
        <p:spPr>
          <a:xfrm>
            <a:off x="3563888" y="3501008"/>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915816" y="4221088"/>
            <a:ext cx="50405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2915816" y="4653136"/>
            <a:ext cx="50405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915816" y="5085184"/>
            <a:ext cx="50405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2915816" y="3861048"/>
            <a:ext cx="504056" cy="369332"/>
          </a:xfrm>
          <a:prstGeom prst="rect">
            <a:avLst/>
          </a:prstGeom>
          <a:noFill/>
        </p:spPr>
        <p:txBody>
          <a:bodyPr wrap="square" rtlCol="0">
            <a:spAutoFit/>
          </a:bodyPr>
          <a:lstStyle/>
          <a:p>
            <a:pPr algn="ctr"/>
            <a:r>
              <a:rPr lang="en-US" dirty="0" smtClean="0"/>
              <a:t>X</a:t>
            </a:r>
            <a:endParaRPr lang="en-GB" dirty="0"/>
          </a:p>
        </p:txBody>
      </p:sp>
      <p:sp>
        <p:nvSpPr>
          <p:cNvPr id="14" name="Rectangle 13"/>
          <p:cNvSpPr/>
          <p:nvPr/>
        </p:nvSpPr>
        <p:spPr>
          <a:xfrm>
            <a:off x="2915816" y="5517232"/>
            <a:ext cx="50405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heckerboard(across)">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ox(in)">
                                      <p:cBhvr>
                                        <p:cTn id="25" dur="500"/>
                                        <p:tgtEl>
                                          <p:spTgt spid="7"/>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ox(in)">
                                      <p:cBhvr>
                                        <p:cTn id="28" dur="500"/>
                                        <p:tgtEl>
                                          <p:spTgt spid="6"/>
                                        </p:tgtEl>
                                      </p:cBhvr>
                                    </p:animEffect>
                                  </p:childTnLst>
                                </p:cTn>
                              </p:par>
                              <p:par>
                                <p:cTn id="29" presetID="4" presetClass="entr" presetSubtype="16"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ox(in)">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blinds(horizontal)">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500" fill="hold"/>
                                        <p:tgtEl>
                                          <p:spTgt spid="10"/>
                                        </p:tgtEl>
                                        <p:attrNameLst>
                                          <p:attrName>ppt_x</p:attrName>
                                        </p:attrNameLst>
                                      </p:cBhvr>
                                      <p:tavLst>
                                        <p:tav tm="0">
                                          <p:val>
                                            <p:strVal val="#ppt_x"/>
                                          </p:val>
                                        </p:tav>
                                        <p:tav tm="100000">
                                          <p:val>
                                            <p:strVal val="#ppt_x"/>
                                          </p:val>
                                        </p:tav>
                                      </p:tavLst>
                                    </p:anim>
                                    <p:anim calcmode="lin" valueType="num">
                                      <p:cBhvr additive="base">
                                        <p:cTn id="46" dur="500" fill="hold"/>
                                        <p:tgtEl>
                                          <p:spTgt spid="10"/>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ppt_x"/>
                                          </p:val>
                                        </p:tav>
                                        <p:tav tm="100000">
                                          <p:val>
                                            <p:strVal val="#ppt_x"/>
                                          </p:val>
                                        </p:tav>
                                      </p:tavLst>
                                    </p:anim>
                                    <p:anim calcmode="lin" valueType="num">
                                      <p:cBhvr additive="base">
                                        <p:cTn id="5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10" grpId="0" animBg="1"/>
      <p:bldP spid="11" grpId="0" animBg="1"/>
      <p:bldP spid="12" grpId="0" animBg="1"/>
      <p:bldP spid="13" grpId="0"/>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92696"/>
            <a:ext cx="8229600" cy="1066800"/>
          </a:xfrm>
        </p:spPr>
        <p:txBody>
          <a:bodyPr>
            <a:normAutofit fontScale="90000"/>
          </a:bodyPr>
          <a:lstStyle/>
          <a:p>
            <a:pPr algn="l" rtl="0"/>
            <a:r>
              <a:rPr lang="en-GB" dirty="0"/>
              <a:t>Dynamic Two-Dimensional </a:t>
            </a:r>
            <a:r>
              <a:rPr lang="en-GB" dirty="0" smtClean="0"/>
              <a:t>Arrays (1)</a:t>
            </a:r>
            <a:endParaRPr lang="en-GB" dirty="0"/>
          </a:p>
        </p:txBody>
      </p:sp>
      <p:sp>
        <p:nvSpPr>
          <p:cNvPr id="3" name="Content Placeholder 2"/>
          <p:cNvSpPr>
            <a:spLocks noGrp="1"/>
          </p:cNvSpPr>
          <p:nvPr>
            <p:ph idx="1"/>
          </p:nvPr>
        </p:nvSpPr>
        <p:spPr>
          <a:xfrm>
            <a:off x="457200" y="1628800"/>
            <a:ext cx="8229600" cy="4945736"/>
          </a:xfrm>
        </p:spPr>
        <p:txBody>
          <a:bodyPr>
            <a:normAutofit/>
          </a:bodyPr>
          <a:lstStyle/>
          <a:p>
            <a:pPr algn="l" rtl="0"/>
            <a:r>
              <a:rPr lang="en-GB" dirty="0"/>
              <a:t>There are various ways you can create dynamic dimensional arrays. </a:t>
            </a:r>
            <a:r>
              <a:rPr lang="en-GB" dirty="0">
                <a:effectLst>
                  <a:outerShdw blurRad="38100" dist="38100" dir="2700000" algn="tl">
                    <a:srgbClr val="000000">
                      <a:alpha val="43137"/>
                    </a:srgbClr>
                  </a:outerShdw>
                </a:effectLst>
              </a:rPr>
              <a:t>One way is as follows</a:t>
            </a:r>
            <a:r>
              <a:rPr lang="en-GB" dirty="0" smtClean="0">
                <a:effectLst>
                  <a:outerShdw blurRad="38100" dist="38100" dir="2700000" algn="tl">
                    <a:srgbClr val="000000">
                      <a:alpha val="43137"/>
                    </a:srgbClr>
                  </a:outerShdw>
                </a:effectLst>
              </a:rPr>
              <a:t>.</a:t>
            </a:r>
          </a:p>
          <a:p>
            <a:pPr algn="l" rtl="0"/>
            <a:endParaRPr lang="en-GB" dirty="0"/>
          </a:p>
          <a:p>
            <a:pPr marL="0" indent="0" algn="l" rtl="0">
              <a:buNone/>
            </a:pPr>
            <a:r>
              <a:rPr lang="en-GB" b="1" dirty="0" smtClean="0"/>
              <a:t>	</a:t>
            </a:r>
            <a:r>
              <a:rPr lang="en-GB" b="1" dirty="0" err="1" smtClean="0">
                <a:solidFill>
                  <a:srgbClr val="0070C0"/>
                </a:solidFill>
                <a:effectLst>
                  <a:outerShdw blurRad="38100" dist="38100" dir="2700000" algn="tl">
                    <a:srgbClr val="000000">
                      <a:alpha val="43137"/>
                    </a:srgbClr>
                  </a:outerShdw>
                </a:effectLst>
              </a:rPr>
              <a:t>int</a:t>
            </a:r>
            <a:r>
              <a:rPr lang="en-GB" b="1" dirty="0" smtClean="0">
                <a:solidFill>
                  <a:schemeClr val="tx1"/>
                </a:solidFill>
                <a:effectLst>
                  <a:outerShdw blurRad="38100" dist="38100" dir="2700000" algn="tl">
                    <a:srgbClr val="000000">
                      <a:alpha val="43137"/>
                    </a:srgbClr>
                  </a:outerShdw>
                </a:effectLst>
              </a:rPr>
              <a:t> *p[4];  </a:t>
            </a:r>
          </a:p>
          <a:p>
            <a:pPr marL="0" indent="0" algn="l" rtl="0">
              <a:buNone/>
            </a:pPr>
            <a:r>
              <a:rPr lang="en-GB" b="1" dirty="0" smtClean="0">
                <a:solidFill>
                  <a:schemeClr val="tx1"/>
                </a:solidFill>
                <a:effectLst>
                  <a:outerShdw blurRad="38100" dist="38100" dir="2700000" algn="tl">
                    <a:srgbClr val="000000">
                      <a:alpha val="43137"/>
                    </a:srgbClr>
                  </a:outerShdw>
                </a:effectLst>
              </a:rPr>
              <a:t>//</a:t>
            </a:r>
            <a:r>
              <a:rPr lang="en-GB" dirty="0" smtClean="0">
                <a:solidFill>
                  <a:schemeClr val="tx1"/>
                </a:solidFill>
                <a:effectLst>
                  <a:outerShdw blurRad="38100" dist="38100" dir="2700000" algn="tl">
                    <a:srgbClr val="000000">
                      <a:alpha val="43137"/>
                    </a:srgbClr>
                  </a:outerShdw>
                </a:effectLst>
              </a:rPr>
              <a:t> declares an array of four pointers. </a:t>
            </a:r>
          </a:p>
          <a:p>
            <a:pPr marL="0" indent="0" algn="l" rtl="0">
              <a:buNone/>
            </a:pPr>
            <a:endParaRPr lang="en-GB" dirty="0" smtClean="0">
              <a:solidFill>
                <a:schemeClr val="tx1"/>
              </a:solidFill>
            </a:endParaRPr>
          </a:p>
        </p:txBody>
      </p:sp>
      <p:sp>
        <p:nvSpPr>
          <p:cNvPr id="4" name="Rectangle 3"/>
          <p:cNvSpPr/>
          <p:nvPr/>
        </p:nvSpPr>
        <p:spPr>
          <a:xfrm>
            <a:off x="6516216" y="4365104"/>
            <a:ext cx="50405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6516216" y="4725144"/>
            <a:ext cx="50405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6516216" y="5085184"/>
            <a:ext cx="50405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6516216" y="5445224"/>
            <a:ext cx="50405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Arrow Connector 12"/>
          <p:cNvCxnSpPr>
            <a:stCxn id="4" idx="3"/>
          </p:cNvCxnSpPr>
          <p:nvPr/>
        </p:nvCxnSpPr>
        <p:spPr>
          <a:xfrm flipV="1">
            <a:off x="7020272" y="4509120"/>
            <a:ext cx="504056"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7020272" y="4869160"/>
            <a:ext cx="504056"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7020272" y="5301208"/>
            <a:ext cx="504056"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7020272" y="5589240"/>
            <a:ext cx="504056"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88224" y="3933056"/>
            <a:ext cx="360040" cy="369332"/>
          </a:xfrm>
          <a:prstGeom prst="rect">
            <a:avLst/>
          </a:prstGeom>
          <a:noFill/>
        </p:spPr>
        <p:txBody>
          <a:bodyPr wrap="square" rtlCol="0">
            <a:spAutoFit/>
          </a:bodyPr>
          <a:lstStyle/>
          <a:p>
            <a:r>
              <a:rPr lang="en-US" dirty="0" smtClean="0"/>
              <a:t>P</a:t>
            </a:r>
            <a:endParaRPr lang="en-GB" dirty="0"/>
          </a:p>
        </p:txBody>
      </p:sp>
    </p:spTree>
    <p:extLst>
      <p:ext uri="{BB962C8B-B14F-4D97-AF65-F5344CB8AC3E}">
        <p14:creationId xmlns:p14="http://schemas.microsoft.com/office/powerpoint/2010/main" xmlns="" val="388286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ox(in)">
                                      <p:cBhvr>
                                        <p:cTn id="10" dur="500"/>
                                        <p:tgtEl>
                                          <p:spTgt spid="4"/>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500"/>
                                        <p:tgtEl>
                                          <p:spTgt spid="6"/>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ox(in)">
                                      <p:cBhvr>
                                        <p:cTn id="19" dur="500"/>
                                        <p:tgtEl>
                                          <p:spTgt spid="7"/>
                                        </p:tgtEl>
                                      </p:cBhvr>
                                    </p:animEffect>
                                  </p:childTnLst>
                                </p:cTn>
                              </p:par>
                              <p:par>
                                <p:cTn id="20" presetID="4"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ox(in)">
                                      <p:cBhvr>
                                        <p:cTn id="22" dur="500"/>
                                        <p:tgtEl>
                                          <p:spTgt spid="16"/>
                                        </p:tgtEl>
                                      </p:cBhvr>
                                    </p:animEffect>
                                  </p:childTnLst>
                                </p:cTn>
                              </p:par>
                              <p:par>
                                <p:cTn id="23" presetID="4" presetClass="entr" presetSubtype="16"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ox(in)">
                                      <p:cBhvr>
                                        <p:cTn id="25" dur="500"/>
                                        <p:tgtEl>
                                          <p:spTgt spid="15"/>
                                        </p:tgtEl>
                                      </p:cBhvr>
                                    </p:animEffect>
                                  </p:childTnLst>
                                </p:cTn>
                              </p:par>
                              <p:par>
                                <p:cTn id="26" presetID="4" presetClass="entr" presetSubtype="16"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ox(in)">
                                      <p:cBhvr>
                                        <p:cTn id="28" dur="500"/>
                                        <p:tgtEl>
                                          <p:spTgt spid="14"/>
                                        </p:tgtEl>
                                      </p:cBhvr>
                                    </p:animEffect>
                                  </p:childTnLst>
                                </p:cTn>
                              </p:par>
                              <p:par>
                                <p:cTn id="29" presetID="4" presetClass="entr" presetSubtype="16"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ox(in)">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229600" cy="1066800"/>
          </a:xfrm>
        </p:spPr>
        <p:txBody>
          <a:bodyPr>
            <a:normAutofit fontScale="90000"/>
          </a:bodyPr>
          <a:lstStyle/>
          <a:p>
            <a:r>
              <a:rPr lang="en-GB" dirty="0" smtClean="0"/>
              <a:t>Dynamic Two-Dimensional Arrays (1)</a:t>
            </a:r>
            <a:endParaRPr lang="en-GB" dirty="0"/>
          </a:p>
        </p:txBody>
      </p:sp>
      <p:sp>
        <p:nvSpPr>
          <p:cNvPr id="3" name="Content Placeholder 2"/>
          <p:cNvSpPr>
            <a:spLocks noGrp="1"/>
          </p:cNvSpPr>
          <p:nvPr>
            <p:ph idx="1"/>
          </p:nvPr>
        </p:nvSpPr>
        <p:spPr>
          <a:xfrm>
            <a:off x="457200" y="1556792"/>
            <a:ext cx="8229600" cy="5017744"/>
          </a:xfrm>
        </p:spPr>
        <p:txBody>
          <a:bodyPr/>
          <a:lstStyle/>
          <a:p>
            <a:pPr algn="l" rtl="0"/>
            <a:r>
              <a:rPr lang="en-US" dirty="0" smtClean="0"/>
              <a:t>Suppose that we want to draw a 4X6 </a:t>
            </a:r>
            <a:r>
              <a:rPr lang="en-US" dirty="0" err="1" smtClean="0"/>
              <a:t>bord</a:t>
            </a:r>
            <a:endParaRPr lang="en-US" dirty="0" smtClean="0"/>
          </a:p>
          <a:p>
            <a:pPr algn="l" rtl="0">
              <a:buNone/>
            </a:pPr>
            <a:r>
              <a:rPr lang="en-US" dirty="0" smtClean="0"/>
              <a:t>How can we do that ?</a:t>
            </a:r>
          </a:p>
          <a:p>
            <a:pPr algn="l" rtl="0">
              <a:buNone/>
            </a:pPr>
            <a:r>
              <a:rPr lang="en-US" dirty="0" err="1" smtClean="0">
                <a:solidFill>
                  <a:srgbClr val="0070C0"/>
                </a:solidFill>
              </a:rPr>
              <a:t>int</a:t>
            </a:r>
            <a:r>
              <a:rPr lang="en-US" dirty="0" smtClean="0"/>
              <a:t> *board[4];</a:t>
            </a:r>
          </a:p>
          <a:p>
            <a:pPr algn="l" rtl="0">
              <a:buNone/>
            </a:pPr>
            <a:endParaRPr lang="en-GB" dirty="0" smtClean="0"/>
          </a:p>
          <a:p>
            <a:pPr algn="l" rtl="0"/>
            <a:r>
              <a:rPr lang="en-GB" dirty="0" smtClean="0"/>
              <a:t>You can now use these pointers to create the rows of board. Suppose that each row of board has six columns. Then, the following for loop creates the rows of board.</a:t>
            </a:r>
          </a:p>
          <a:p>
            <a:pPr marL="274320" lvl="1" indent="0" algn="l" rtl="0">
              <a:buNone/>
            </a:pPr>
            <a:r>
              <a:rPr lang="en-GB" sz="2400" b="1" dirty="0" smtClean="0">
                <a:solidFill>
                  <a:srgbClr val="0070C0"/>
                </a:solidFill>
              </a:rPr>
              <a:t>for</a:t>
            </a:r>
            <a:r>
              <a:rPr lang="en-GB" sz="2400" b="1" dirty="0" smtClean="0"/>
              <a:t> (</a:t>
            </a:r>
            <a:r>
              <a:rPr lang="en-GB" sz="2400" b="1" dirty="0" err="1" smtClean="0">
                <a:solidFill>
                  <a:srgbClr val="0070C0"/>
                </a:solidFill>
              </a:rPr>
              <a:t>int</a:t>
            </a:r>
            <a:r>
              <a:rPr lang="en-GB" sz="2400" b="1" dirty="0" smtClean="0"/>
              <a:t> row = 0; row &lt; 4; row++)</a:t>
            </a:r>
          </a:p>
          <a:p>
            <a:pPr marL="274320" lvl="1" indent="0" algn="l" rtl="0">
              <a:buNone/>
            </a:pPr>
            <a:r>
              <a:rPr lang="en-GB" sz="2400" b="1" dirty="0" smtClean="0"/>
              <a:t>	board[row] = new </a:t>
            </a:r>
            <a:r>
              <a:rPr lang="en-GB" sz="2400" b="1" dirty="0" err="1" smtClean="0"/>
              <a:t>int</a:t>
            </a:r>
            <a:r>
              <a:rPr lang="en-GB" sz="2400" b="1" dirty="0" smtClean="0"/>
              <a:t>[6];</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517104"/>
          </a:xfrm>
        </p:spPr>
        <p:txBody>
          <a:bodyPr>
            <a:noAutofit/>
          </a:bodyPr>
          <a:lstStyle/>
          <a:p>
            <a:r>
              <a:rPr lang="en-GB" sz="2400" dirty="0" err="1" smtClean="0">
                <a:solidFill>
                  <a:srgbClr val="0000FF"/>
                </a:solidFill>
                <a:latin typeface="Courier New"/>
              </a:rPr>
              <a:t>int</a:t>
            </a:r>
            <a:r>
              <a:rPr lang="en-GB" sz="2400" dirty="0" smtClean="0">
                <a:solidFill>
                  <a:srgbClr val="0000FF"/>
                </a:solidFill>
                <a:latin typeface="Courier New"/>
              </a:rPr>
              <a:t> </a:t>
            </a:r>
            <a:r>
              <a:rPr lang="en-GB" sz="2400" dirty="0" smtClean="0">
                <a:solidFill>
                  <a:schemeClr val="tx1"/>
                </a:solidFill>
                <a:latin typeface="Courier New"/>
              </a:rPr>
              <a:t>*board[4];</a:t>
            </a:r>
            <a:r>
              <a:rPr lang="en-GB" sz="2400" dirty="0" smtClean="0">
                <a:solidFill>
                  <a:srgbClr val="0000FF"/>
                </a:solidFill>
                <a:latin typeface="Courier New"/>
              </a:rPr>
              <a:t/>
            </a:r>
            <a:br>
              <a:rPr lang="en-GB" sz="2400" dirty="0" smtClean="0">
                <a:solidFill>
                  <a:srgbClr val="0000FF"/>
                </a:solidFill>
                <a:latin typeface="Courier New"/>
              </a:rPr>
            </a:br>
            <a:r>
              <a:rPr lang="en-GB" sz="2400" dirty="0" smtClean="0">
                <a:solidFill>
                  <a:srgbClr val="0000FF"/>
                </a:solidFill>
                <a:latin typeface="Courier New"/>
              </a:rPr>
              <a:t>for (</a:t>
            </a:r>
            <a:r>
              <a:rPr lang="en-GB" sz="2400" dirty="0" err="1" smtClean="0">
                <a:solidFill>
                  <a:srgbClr val="0000FF"/>
                </a:solidFill>
                <a:latin typeface="Courier New"/>
              </a:rPr>
              <a:t>int</a:t>
            </a:r>
            <a:r>
              <a:rPr lang="en-GB" sz="2400" dirty="0" smtClean="0">
                <a:solidFill>
                  <a:srgbClr val="0000FF"/>
                </a:solidFill>
                <a:latin typeface="Courier New"/>
              </a:rPr>
              <a:t> </a:t>
            </a:r>
            <a:r>
              <a:rPr lang="en-GB" sz="2400" dirty="0" smtClean="0">
                <a:solidFill>
                  <a:schemeClr val="tx1"/>
                </a:solidFill>
                <a:latin typeface="Courier New"/>
              </a:rPr>
              <a:t>row = 0; row &lt; 4; row++)</a:t>
            </a:r>
            <a:r>
              <a:rPr lang="en-GB" sz="2400" dirty="0" smtClean="0">
                <a:solidFill>
                  <a:srgbClr val="0000FF"/>
                </a:solidFill>
                <a:latin typeface="Courier New"/>
              </a:rPr>
              <a:t/>
            </a:r>
            <a:br>
              <a:rPr lang="en-GB" sz="2400" dirty="0" smtClean="0">
                <a:solidFill>
                  <a:srgbClr val="0000FF"/>
                </a:solidFill>
                <a:latin typeface="Courier New"/>
              </a:rPr>
            </a:br>
            <a:r>
              <a:rPr lang="en-GB" sz="2400" dirty="0" smtClean="0">
                <a:solidFill>
                  <a:srgbClr val="0000FF"/>
                </a:solidFill>
                <a:latin typeface="Courier New"/>
              </a:rPr>
              <a:t> </a:t>
            </a:r>
            <a:r>
              <a:rPr lang="en-GB" sz="2400" dirty="0" smtClean="0">
                <a:solidFill>
                  <a:schemeClr val="tx1"/>
                </a:solidFill>
                <a:latin typeface="Courier New"/>
              </a:rPr>
              <a:t>board[row] = </a:t>
            </a:r>
            <a:r>
              <a:rPr lang="en-GB" sz="2400" dirty="0" smtClean="0">
                <a:solidFill>
                  <a:srgbClr val="0000FF"/>
                </a:solidFill>
                <a:latin typeface="Courier New"/>
              </a:rPr>
              <a:t>new </a:t>
            </a:r>
            <a:r>
              <a:rPr lang="en-GB" sz="2400" dirty="0" err="1" smtClean="0">
                <a:solidFill>
                  <a:srgbClr val="0000FF"/>
                </a:solidFill>
                <a:latin typeface="Courier New"/>
              </a:rPr>
              <a:t>int</a:t>
            </a:r>
            <a:r>
              <a:rPr lang="en-GB" sz="2400" dirty="0" smtClean="0">
                <a:solidFill>
                  <a:schemeClr val="tx1"/>
                </a:solidFill>
                <a:latin typeface="Courier New"/>
              </a:rPr>
              <a:t>[6];</a:t>
            </a:r>
          </a:p>
        </p:txBody>
      </p:sp>
      <p:sp>
        <p:nvSpPr>
          <p:cNvPr id="3" name="Content Placeholder 2"/>
          <p:cNvSpPr>
            <a:spLocks noGrp="1"/>
          </p:cNvSpPr>
          <p:nvPr>
            <p:ph idx="1"/>
          </p:nvPr>
        </p:nvSpPr>
        <p:spPr/>
        <p:txBody>
          <a:bodyPr/>
          <a:lstStyle/>
          <a:p>
            <a:pPr algn="l" rtl="0"/>
            <a:r>
              <a:rPr lang="en-US" dirty="0" smtClean="0"/>
              <a:t>Row = </a:t>
            </a:r>
            <a:endParaRPr lang="en-GB" dirty="0"/>
          </a:p>
        </p:txBody>
      </p:sp>
      <p:sp>
        <p:nvSpPr>
          <p:cNvPr id="4" name="Rectangle 3"/>
          <p:cNvSpPr/>
          <p:nvPr/>
        </p:nvSpPr>
        <p:spPr>
          <a:xfrm>
            <a:off x="1259632" y="3573016"/>
            <a:ext cx="50405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259632" y="3933056"/>
            <a:ext cx="50405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259632" y="4293096"/>
            <a:ext cx="50405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259632" y="4653136"/>
            <a:ext cx="50405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p:cNvCxnSpPr>
            <a:stCxn id="4" idx="3"/>
          </p:cNvCxnSpPr>
          <p:nvPr/>
        </p:nvCxnSpPr>
        <p:spPr>
          <a:xfrm flipV="1">
            <a:off x="1763688" y="3717032"/>
            <a:ext cx="504056"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763688" y="4077072"/>
            <a:ext cx="504056"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763688" y="4509120"/>
            <a:ext cx="504056"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763688" y="4797152"/>
            <a:ext cx="504056"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187624" y="3140968"/>
            <a:ext cx="1296144" cy="369332"/>
          </a:xfrm>
          <a:prstGeom prst="rect">
            <a:avLst/>
          </a:prstGeom>
          <a:noFill/>
        </p:spPr>
        <p:txBody>
          <a:bodyPr wrap="square" rtlCol="0">
            <a:spAutoFit/>
          </a:bodyPr>
          <a:lstStyle/>
          <a:p>
            <a:r>
              <a:rPr lang="en-US" dirty="0" smtClean="0"/>
              <a:t>board</a:t>
            </a:r>
            <a:endParaRPr lang="en-GB" dirty="0"/>
          </a:p>
        </p:txBody>
      </p:sp>
      <p:sp>
        <p:nvSpPr>
          <p:cNvPr id="13" name="Rectangle 12"/>
          <p:cNvSpPr/>
          <p:nvPr/>
        </p:nvSpPr>
        <p:spPr>
          <a:xfrm>
            <a:off x="2123728" y="2348880"/>
            <a:ext cx="648072"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GB" dirty="0">
              <a:solidFill>
                <a:schemeClr val="tx1"/>
              </a:solidFill>
            </a:endParaRPr>
          </a:p>
        </p:txBody>
      </p:sp>
      <p:sp>
        <p:nvSpPr>
          <p:cNvPr id="14" name="Rectangle 13"/>
          <p:cNvSpPr/>
          <p:nvPr/>
        </p:nvSpPr>
        <p:spPr>
          <a:xfrm>
            <a:off x="1259632" y="3573016"/>
            <a:ext cx="504056" cy="36004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3347864" y="2276872"/>
            <a:ext cx="3960440" cy="523220"/>
          </a:xfrm>
          <a:prstGeom prst="rect">
            <a:avLst/>
          </a:prstGeom>
          <a:noFill/>
        </p:spPr>
        <p:txBody>
          <a:bodyPr wrap="square" rtlCol="0">
            <a:spAutoFit/>
          </a:bodyPr>
          <a:lstStyle/>
          <a:p>
            <a:r>
              <a:rPr lang="en-US" sz="2800" dirty="0" smtClean="0"/>
              <a:t>Board[0] = </a:t>
            </a:r>
            <a:r>
              <a:rPr lang="en-US" sz="2800" dirty="0" smtClean="0">
                <a:solidFill>
                  <a:srgbClr val="0070C0"/>
                </a:solidFill>
              </a:rPr>
              <a:t>new</a:t>
            </a:r>
            <a:r>
              <a:rPr lang="en-US" sz="2800" dirty="0" smtClean="0"/>
              <a:t> </a:t>
            </a:r>
            <a:r>
              <a:rPr lang="en-US" sz="2800" dirty="0" err="1" smtClean="0">
                <a:solidFill>
                  <a:srgbClr val="0070C0"/>
                </a:solidFill>
              </a:rPr>
              <a:t>int</a:t>
            </a:r>
            <a:r>
              <a:rPr lang="en-US" sz="2800" dirty="0" smtClean="0"/>
              <a:t> [6]</a:t>
            </a:r>
            <a:endParaRPr lang="en-GB" sz="2800" dirty="0"/>
          </a:p>
        </p:txBody>
      </p:sp>
      <p:graphicFrame>
        <p:nvGraphicFramePr>
          <p:cNvPr id="20" name="Table 19"/>
          <p:cNvGraphicFramePr>
            <a:graphicFrameLocks noGrp="1"/>
          </p:cNvGraphicFramePr>
          <p:nvPr/>
        </p:nvGraphicFramePr>
        <p:xfrm>
          <a:off x="2339752" y="3284984"/>
          <a:ext cx="6096000" cy="370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
        <p:nvSpPr>
          <p:cNvPr id="21" name="Rectangle 20"/>
          <p:cNvSpPr/>
          <p:nvPr/>
        </p:nvSpPr>
        <p:spPr>
          <a:xfrm>
            <a:off x="2123728" y="2348880"/>
            <a:ext cx="648072"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GB" dirty="0">
              <a:solidFill>
                <a:schemeClr val="tx1"/>
              </a:solidFill>
            </a:endParaRPr>
          </a:p>
        </p:txBody>
      </p:sp>
      <p:sp>
        <p:nvSpPr>
          <p:cNvPr id="24" name="Rectangle 23"/>
          <p:cNvSpPr/>
          <p:nvPr/>
        </p:nvSpPr>
        <p:spPr>
          <a:xfrm>
            <a:off x="3419872" y="2348880"/>
            <a:ext cx="3528392"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Board[1] =</a:t>
            </a:r>
            <a:r>
              <a:rPr lang="en-US" sz="2400" dirty="0" smtClean="0">
                <a:solidFill>
                  <a:srgbClr val="0070C0"/>
                </a:solidFill>
              </a:rPr>
              <a:t>new </a:t>
            </a:r>
            <a:r>
              <a:rPr lang="en-US" sz="2400" dirty="0" err="1" smtClean="0">
                <a:solidFill>
                  <a:srgbClr val="0070C0"/>
                </a:solidFill>
              </a:rPr>
              <a:t>int</a:t>
            </a:r>
            <a:r>
              <a:rPr lang="en-US" sz="2400" dirty="0" smtClean="0">
                <a:solidFill>
                  <a:srgbClr val="0070C0"/>
                </a:solidFill>
              </a:rPr>
              <a:t> </a:t>
            </a:r>
            <a:r>
              <a:rPr lang="en-US" sz="2400" dirty="0" smtClean="0">
                <a:solidFill>
                  <a:schemeClr val="tx1"/>
                </a:solidFill>
              </a:rPr>
              <a:t>[6]</a:t>
            </a:r>
            <a:endParaRPr lang="en-GB" sz="2400" dirty="0">
              <a:solidFill>
                <a:schemeClr val="tx1"/>
              </a:solidFill>
            </a:endParaRPr>
          </a:p>
        </p:txBody>
      </p:sp>
      <p:sp>
        <p:nvSpPr>
          <p:cNvPr id="26" name="Rectangle 25"/>
          <p:cNvSpPr/>
          <p:nvPr/>
        </p:nvSpPr>
        <p:spPr>
          <a:xfrm>
            <a:off x="1259632" y="3933056"/>
            <a:ext cx="504056" cy="36004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7" name="Table 26"/>
          <p:cNvGraphicFramePr>
            <a:graphicFrameLocks noGrp="1"/>
          </p:cNvGraphicFramePr>
          <p:nvPr/>
        </p:nvGraphicFramePr>
        <p:xfrm>
          <a:off x="2339752" y="3789040"/>
          <a:ext cx="6096000" cy="370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
        <p:nvSpPr>
          <p:cNvPr id="28" name="Rectangle 27"/>
          <p:cNvSpPr/>
          <p:nvPr/>
        </p:nvSpPr>
        <p:spPr>
          <a:xfrm>
            <a:off x="2123728" y="2348880"/>
            <a:ext cx="648072"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GB" dirty="0">
              <a:solidFill>
                <a:schemeClr val="tx1"/>
              </a:solidFill>
            </a:endParaRPr>
          </a:p>
        </p:txBody>
      </p:sp>
      <p:sp>
        <p:nvSpPr>
          <p:cNvPr id="29" name="Rectangle 28"/>
          <p:cNvSpPr/>
          <p:nvPr/>
        </p:nvSpPr>
        <p:spPr>
          <a:xfrm>
            <a:off x="3419872" y="2348880"/>
            <a:ext cx="3528392"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Board[2] =</a:t>
            </a:r>
            <a:r>
              <a:rPr lang="en-US" sz="2400" dirty="0" smtClean="0">
                <a:solidFill>
                  <a:srgbClr val="0070C0"/>
                </a:solidFill>
              </a:rPr>
              <a:t>new </a:t>
            </a:r>
            <a:r>
              <a:rPr lang="en-US" sz="2400" dirty="0" err="1" smtClean="0">
                <a:solidFill>
                  <a:srgbClr val="0070C0"/>
                </a:solidFill>
              </a:rPr>
              <a:t>int</a:t>
            </a:r>
            <a:r>
              <a:rPr lang="en-US" sz="2400" dirty="0" smtClean="0">
                <a:solidFill>
                  <a:srgbClr val="0070C0"/>
                </a:solidFill>
              </a:rPr>
              <a:t> </a:t>
            </a:r>
            <a:r>
              <a:rPr lang="en-US" sz="2400" dirty="0" smtClean="0">
                <a:solidFill>
                  <a:schemeClr val="tx1"/>
                </a:solidFill>
              </a:rPr>
              <a:t>[6]</a:t>
            </a:r>
            <a:endParaRPr lang="en-GB" sz="2400" dirty="0">
              <a:solidFill>
                <a:schemeClr val="tx1"/>
              </a:solidFill>
            </a:endParaRPr>
          </a:p>
        </p:txBody>
      </p:sp>
      <p:sp>
        <p:nvSpPr>
          <p:cNvPr id="30" name="Rectangle 29"/>
          <p:cNvSpPr/>
          <p:nvPr/>
        </p:nvSpPr>
        <p:spPr>
          <a:xfrm>
            <a:off x="1259632" y="4293096"/>
            <a:ext cx="504056" cy="36004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1" name="Table 30"/>
          <p:cNvGraphicFramePr>
            <a:graphicFrameLocks noGrp="1"/>
          </p:cNvGraphicFramePr>
          <p:nvPr/>
        </p:nvGraphicFramePr>
        <p:xfrm>
          <a:off x="2339752" y="4293096"/>
          <a:ext cx="6096000" cy="370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
        <p:nvSpPr>
          <p:cNvPr id="32" name="Rectangle 31"/>
          <p:cNvSpPr/>
          <p:nvPr/>
        </p:nvSpPr>
        <p:spPr>
          <a:xfrm>
            <a:off x="2123728" y="2348880"/>
            <a:ext cx="648072"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n-GB" dirty="0">
              <a:solidFill>
                <a:schemeClr val="tx1"/>
              </a:solidFill>
            </a:endParaRPr>
          </a:p>
        </p:txBody>
      </p:sp>
      <p:sp>
        <p:nvSpPr>
          <p:cNvPr id="33" name="Rectangle 32"/>
          <p:cNvSpPr/>
          <p:nvPr/>
        </p:nvSpPr>
        <p:spPr>
          <a:xfrm>
            <a:off x="3419872" y="2348880"/>
            <a:ext cx="3528392"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Board[3] = </a:t>
            </a:r>
            <a:r>
              <a:rPr lang="en-US" sz="2400" dirty="0" smtClean="0">
                <a:solidFill>
                  <a:srgbClr val="0070C0"/>
                </a:solidFill>
              </a:rPr>
              <a:t>new </a:t>
            </a:r>
            <a:r>
              <a:rPr lang="en-US" sz="2400" dirty="0" err="1" smtClean="0">
                <a:solidFill>
                  <a:srgbClr val="0070C0"/>
                </a:solidFill>
              </a:rPr>
              <a:t>int</a:t>
            </a:r>
            <a:r>
              <a:rPr lang="en-US" sz="2400" dirty="0" smtClean="0">
                <a:solidFill>
                  <a:srgbClr val="0070C0"/>
                </a:solidFill>
              </a:rPr>
              <a:t> </a:t>
            </a:r>
            <a:r>
              <a:rPr lang="en-US" sz="2400" dirty="0" smtClean="0">
                <a:solidFill>
                  <a:schemeClr val="tx1"/>
                </a:solidFill>
              </a:rPr>
              <a:t>[6]</a:t>
            </a:r>
            <a:endParaRPr lang="en-GB" sz="2400" dirty="0">
              <a:solidFill>
                <a:schemeClr val="tx1"/>
              </a:solidFill>
            </a:endParaRPr>
          </a:p>
        </p:txBody>
      </p:sp>
      <p:sp>
        <p:nvSpPr>
          <p:cNvPr id="34" name="Rectangle 33"/>
          <p:cNvSpPr/>
          <p:nvPr/>
        </p:nvSpPr>
        <p:spPr>
          <a:xfrm>
            <a:off x="1259632" y="4653136"/>
            <a:ext cx="504056" cy="36004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5" name="Table 34"/>
          <p:cNvGraphicFramePr>
            <a:graphicFrameLocks noGrp="1"/>
          </p:cNvGraphicFramePr>
          <p:nvPr/>
        </p:nvGraphicFramePr>
        <p:xfrm>
          <a:off x="2339752" y="4797152"/>
          <a:ext cx="6096000" cy="370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
        <p:nvSpPr>
          <p:cNvPr id="36" name="Rectangle 35"/>
          <p:cNvSpPr/>
          <p:nvPr/>
        </p:nvSpPr>
        <p:spPr>
          <a:xfrm>
            <a:off x="2123728" y="2348880"/>
            <a:ext cx="648072"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t>
            </a:r>
            <a:endParaRPr lang="en-GB"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par>
                                <p:cTn id="20" presetID="3" presetClass="entr" presetSubtype="1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par>
                                <p:cTn id="23" presetID="3" presetClass="entr" presetSubtype="1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linds(horizontal)">
                                      <p:cBhvr>
                                        <p:cTn id="25" dur="500"/>
                                        <p:tgtEl>
                                          <p:spTgt spid="9"/>
                                        </p:tgtEl>
                                      </p:cBhvr>
                                    </p:animEffect>
                                  </p:childTnLst>
                                </p:cTn>
                              </p:par>
                              <p:par>
                                <p:cTn id="26" presetID="3" presetClass="entr" presetSubtype="1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linds(horizontal)">
                                      <p:cBhvr>
                                        <p:cTn id="28" dur="500"/>
                                        <p:tgtEl>
                                          <p:spTgt spid="10"/>
                                        </p:tgtEl>
                                      </p:cBhvr>
                                    </p:animEffect>
                                  </p:childTnLst>
                                </p:cTn>
                              </p:par>
                              <p:par>
                                <p:cTn id="29" presetID="3" presetClass="entr" presetSubtype="1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linds(horizontal)">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Effect transition="in" filter="blinds(horizontal)">
                                      <p:cBhvr>
                                        <p:cTn id="36" dur="500"/>
                                        <p:tgtEl>
                                          <p:spTgt spid="3">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linds(horizontal)">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nodeType="clickEffect">
                                  <p:stCondLst>
                                    <p:cond delay="0"/>
                                  </p:stCondLst>
                                  <p:childTnLst>
                                    <p:set>
                                      <p:cBhvr>
                                        <p:cTn id="45" dur="1" fill="hold">
                                          <p:stCondLst>
                                            <p:cond delay="0"/>
                                          </p:stCondLst>
                                        </p:cTn>
                                        <p:tgtEl>
                                          <p:spTgt spid="15">
                                            <p:txEl>
                                              <p:pRg st="0" end="0"/>
                                            </p:txEl>
                                          </p:spTgt>
                                        </p:tgtEl>
                                        <p:attrNameLst>
                                          <p:attrName>style.visibility</p:attrName>
                                        </p:attrNameLst>
                                      </p:cBhvr>
                                      <p:to>
                                        <p:strVal val="visible"/>
                                      </p:to>
                                    </p:set>
                                    <p:animEffect transition="in" filter="box(in)">
                                      <p:cBhvr>
                                        <p:cTn id="46" dur="500"/>
                                        <p:tgtEl>
                                          <p:spTgt spid="15">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blinds(horizontal)">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4" presetClass="entr" presetSubtype="16" fill="hold"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box(in)">
                                      <p:cBhvr>
                                        <p:cTn id="56" dur="500"/>
                                        <p:tgtEl>
                                          <p:spTgt spid="20"/>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blinds(horizontal)">
                                      <p:cBhvr>
                                        <p:cTn id="61" dur="500"/>
                                        <p:tgtEl>
                                          <p:spTgt spid="21"/>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additive="base">
                                        <p:cTn id="66" dur="500" fill="hold"/>
                                        <p:tgtEl>
                                          <p:spTgt spid="24"/>
                                        </p:tgtEl>
                                        <p:attrNameLst>
                                          <p:attrName>ppt_x</p:attrName>
                                        </p:attrNameLst>
                                      </p:cBhvr>
                                      <p:tavLst>
                                        <p:tav tm="0">
                                          <p:val>
                                            <p:strVal val="#ppt_x"/>
                                          </p:val>
                                        </p:tav>
                                        <p:tav tm="100000">
                                          <p:val>
                                            <p:strVal val="#ppt_x"/>
                                          </p:val>
                                        </p:tav>
                                      </p:tavLst>
                                    </p:anim>
                                    <p:anim calcmode="lin" valueType="num">
                                      <p:cBhvr additive="base">
                                        <p:cTn id="6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blinds(horizontal)">
                                      <p:cBhvr>
                                        <p:cTn id="72" dur="500"/>
                                        <p:tgtEl>
                                          <p:spTgt spid="26"/>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box(in)">
                                      <p:cBhvr>
                                        <p:cTn id="77" dur="500"/>
                                        <p:tgtEl>
                                          <p:spTgt spid="27"/>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blinds(horizontal)">
                                      <p:cBhvr>
                                        <p:cTn id="82" dur="500"/>
                                        <p:tgtEl>
                                          <p:spTgt spid="28"/>
                                        </p:tgtEl>
                                      </p:cBhvr>
                                    </p:animEffec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additive="base">
                                        <p:cTn id="87" dur="500" fill="hold"/>
                                        <p:tgtEl>
                                          <p:spTgt spid="29"/>
                                        </p:tgtEl>
                                        <p:attrNameLst>
                                          <p:attrName>ppt_x</p:attrName>
                                        </p:attrNameLst>
                                      </p:cBhvr>
                                      <p:tavLst>
                                        <p:tav tm="0">
                                          <p:val>
                                            <p:strVal val="#ppt_x"/>
                                          </p:val>
                                        </p:tav>
                                        <p:tav tm="100000">
                                          <p:val>
                                            <p:strVal val="#ppt_x"/>
                                          </p:val>
                                        </p:tav>
                                      </p:tavLst>
                                    </p:anim>
                                    <p:anim calcmode="lin" valueType="num">
                                      <p:cBhvr additive="base">
                                        <p:cTn id="8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blinds(horizontal)">
                                      <p:cBhvr>
                                        <p:cTn id="93" dur="500"/>
                                        <p:tgtEl>
                                          <p:spTgt spid="30"/>
                                        </p:tgtEl>
                                      </p:cBhvr>
                                    </p:animEffect>
                                  </p:childTnLst>
                                </p:cTn>
                              </p:par>
                            </p:childTnLst>
                          </p:cTn>
                        </p:par>
                      </p:childTnLst>
                    </p:cTn>
                  </p:par>
                  <p:par>
                    <p:cTn id="94" fill="hold">
                      <p:stCondLst>
                        <p:cond delay="indefinite"/>
                      </p:stCondLst>
                      <p:childTnLst>
                        <p:par>
                          <p:cTn id="95" fill="hold">
                            <p:stCondLst>
                              <p:cond delay="0"/>
                            </p:stCondLst>
                            <p:childTnLst>
                              <p:par>
                                <p:cTn id="96" presetID="4" presetClass="entr" presetSubtype="16" fill="hold" nodeType="clickEffect">
                                  <p:stCondLst>
                                    <p:cond delay="0"/>
                                  </p:stCondLst>
                                  <p:childTnLst>
                                    <p:set>
                                      <p:cBhvr>
                                        <p:cTn id="97" dur="1" fill="hold">
                                          <p:stCondLst>
                                            <p:cond delay="0"/>
                                          </p:stCondLst>
                                        </p:cTn>
                                        <p:tgtEl>
                                          <p:spTgt spid="31"/>
                                        </p:tgtEl>
                                        <p:attrNameLst>
                                          <p:attrName>style.visibility</p:attrName>
                                        </p:attrNameLst>
                                      </p:cBhvr>
                                      <p:to>
                                        <p:strVal val="visible"/>
                                      </p:to>
                                    </p:set>
                                    <p:animEffect transition="in" filter="box(in)">
                                      <p:cBhvr>
                                        <p:cTn id="98" dur="500"/>
                                        <p:tgtEl>
                                          <p:spTgt spid="31"/>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32"/>
                                        </p:tgtEl>
                                        <p:attrNameLst>
                                          <p:attrName>style.visibility</p:attrName>
                                        </p:attrNameLst>
                                      </p:cBhvr>
                                      <p:to>
                                        <p:strVal val="visible"/>
                                      </p:to>
                                    </p:set>
                                    <p:animEffect transition="in" filter="blinds(horizontal)">
                                      <p:cBhvr>
                                        <p:cTn id="103" dur="500"/>
                                        <p:tgtEl>
                                          <p:spTgt spid="32"/>
                                        </p:tgtEl>
                                      </p:cBhvr>
                                    </p:animEffect>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33"/>
                                        </p:tgtEl>
                                        <p:attrNameLst>
                                          <p:attrName>style.visibility</p:attrName>
                                        </p:attrNameLst>
                                      </p:cBhvr>
                                      <p:to>
                                        <p:strVal val="visible"/>
                                      </p:to>
                                    </p:set>
                                    <p:anim calcmode="lin" valueType="num">
                                      <p:cBhvr additive="base">
                                        <p:cTn id="108" dur="500" fill="hold"/>
                                        <p:tgtEl>
                                          <p:spTgt spid="33"/>
                                        </p:tgtEl>
                                        <p:attrNameLst>
                                          <p:attrName>ppt_x</p:attrName>
                                        </p:attrNameLst>
                                      </p:cBhvr>
                                      <p:tavLst>
                                        <p:tav tm="0">
                                          <p:val>
                                            <p:strVal val="#ppt_x"/>
                                          </p:val>
                                        </p:tav>
                                        <p:tav tm="100000">
                                          <p:val>
                                            <p:strVal val="#ppt_x"/>
                                          </p:val>
                                        </p:tav>
                                      </p:tavLst>
                                    </p:anim>
                                    <p:anim calcmode="lin" valueType="num">
                                      <p:cBhvr additive="base">
                                        <p:cTn id="109"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34"/>
                                        </p:tgtEl>
                                        <p:attrNameLst>
                                          <p:attrName>style.visibility</p:attrName>
                                        </p:attrNameLst>
                                      </p:cBhvr>
                                      <p:to>
                                        <p:strVal val="visible"/>
                                      </p:to>
                                    </p:set>
                                    <p:animEffect transition="in" filter="blinds(horizontal)">
                                      <p:cBhvr>
                                        <p:cTn id="114" dur="500"/>
                                        <p:tgtEl>
                                          <p:spTgt spid="34"/>
                                        </p:tgtEl>
                                      </p:cBhvr>
                                    </p:animEffect>
                                  </p:childTnLst>
                                </p:cTn>
                              </p:par>
                            </p:childTnLst>
                          </p:cTn>
                        </p:par>
                      </p:childTnLst>
                    </p:cTn>
                  </p:par>
                  <p:par>
                    <p:cTn id="115" fill="hold">
                      <p:stCondLst>
                        <p:cond delay="indefinite"/>
                      </p:stCondLst>
                      <p:childTnLst>
                        <p:par>
                          <p:cTn id="116" fill="hold">
                            <p:stCondLst>
                              <p:cond delay="0"/>
                            </p:stCondLst>
                            <p:childTnLst>
                              <p:par>
                                <p:cTn id="117" presetID="4" presetClass="entr" presetSubtype="16" fill="hold" nodeType="clickEffect">
                                  <p:stCondLst>
                                    <p:cond delay="0"/>
                                  </p:stCondLst>
                                  <p:childTnLst>
                                    <p:set>
                                      <p:cBhvr>
                                        <p:cTn id="118" dur="1" fill="hold">
                                          <p:stCondLst>
                                            <p:cond delay="0"/>
                                          </p:stCondLst>
                                        </p:cTn>
                                        <p:tgtEl>
                                          <p:spTgt spid="35"/>
                                        </p:tgtEl>
                                        <p:attrNameLst>
                                          <p:attrName>style.visibility</p:attrName>
                                        </p:attrNameLst>
                                      </p:cBhvr>
                                      <p:to>
                                        <p:strVal val="visible"/>
                                      </p:to>
                                    </p:set>
                                    <p:animEffect transition="in" filter="box(in)">
                                      <p:cBhvr>
                                        <p:cTn id="119" dur="500"/>
                                        <p:tgtEl>
                                          <p:spTgt spid="35"/>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36"/>
                                        </p:tgtEl>
                                        <p:attrNameLst>
                                          <p:attrName>style.visibility</p:attrName>
                                        </p:attrNameLst>
                                      </p:cBhvr>
                                      <p:to>
                                        <p:strVal val="visible"/>
                                      </p:to>
                                    </p:set>
                                    <p:animEffect transition="in" filter="blinds(horizontal)">
                                      <p:cBhvr>
                                        <p:cTn id="12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2" grpId="0"/>
      <p:bldP spid="13" grpId="0" animBg="1"/>
      <p:bldP spid="14" grpId="0" animBg="1"/>
      <p:bldP spid="21" grpId="0" animBg="1"/>
      <p:bldP spid="24" grpId="0" animBg="1"/>
      <p:bldP spid="26" grpId="0" animBg="1"/>
      <p:bldP spid="28" grpId="0" animBg="1"/>
      <p:bldP spid="29" grpId="0" animBg="1"/>
      <p:bldP spid="30" grpId="0" animBg="1"/>
      <p:bldP spid="32" grpId="0" animBg="1"/>
      <p:bldP spid="33" grpId="0" animBg="1"/>
      <p:bldP spid="34" grpId="0" animBg="1"/>
      <p:bldP spid="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720080"/>
          </a:xfrm>
        </p:spPr>
        <p:txBody>
          <a:bodyPr/>
          <a:lstStyle/>
          <a:p>
            <a:pPr algn="l" rtl="0"/>
            <a:r>
              <a:rPr lang="en-GB" dirty="0">
                <a:solidFill>
                  <a:srgbClr val="FF0000"/>
                </a:solidFill>
              </a:rPr>
              <a:t>Note</a:t>
            </a:r>
          </a:p>
        </p:txBody>
      </p:sp>
      <p:sp>
        <p:nvSpPr>
          <p:cNvPr id="3" name="Content Placeholder 2"/>
          <p:cNvSpPr>
            <a:spLocks noGrp="1"/>
          </p:cNvSpPr>
          <p:nvPr>
            <p:ph idx="1"/>
          </p:nvPr>
        </p:nvSpPr>
        <p:spPr>
          <a:xfrm>
            <a:off x="457200" y="1628800"/>
            <a:ext cx="8229600" cy="4945736"/>
          </a:xfrm>
        </p:spPr>
        <p:txBody>
          <a:bodyPr>
            <a:normAutofit fontScale="92500" lnSpcReduction="20000"/>
          </a:bodyPr>
          <a:lstStyle/>
          <a:p>
            <a:pPr algn="l" rtl="0"/>
            <a:r>
              <a:rPr lang="en-GB" dirty="0"/>
              <a:t>Note that the expression </a:t>
            </a:r>
            <a:r>
              <a:rPr lang="en-GB" dirty="0">
                <a:solidFill>
                  <a:srgbClr val="0070C0"/>
                </a:solidFill>
              </a:rPr>
              <a:t>new </a:t>
            </a:r>
            <a:r>
              <a:rPr lang="en-GB" dirty="0" err="1">
                <a:solidFill>
                  <a:srgbClr val="0070C0"/>
                </a:solidFill>
              </a:rPr>
              <a:t>int</a:t>
            </a:r>
            <a:r>
              <a:rPr lang="en-GB" dirty="0">
                <a:solidFill>
                  <a:srgbClr val="0070C0"/>
                </a:solidFill>
              </a:rPr>
              <a:t>[6] </a:t>
            </a:r>
            <a:r>
              <a:rPr lang="en-GB" dirty="0"/>
              <a:t>creates an </a:t>
            </a:r>
            <a:r>
              <a:rPr lang="en-GB" b="1" dirty="0"/>
              <a:t>array</a:t>
            </a:r>
            <a:r>
              <a:rPr lang="en-GB" dirty="0"/>
              <a:t> of six components of type </a:t>
            </a:r>
            <a:r>
              <a:rPr lang="en-GB" b="1" dirty="0" err="1"/>
              <a:t>int</a:t>
            </a:r>
            <a:r>
              <a:rPr lang="en-GB" dirty="0"/>
              <a:t> </a:t>
            </a:r>
            <a:r>
              <a:rPr lang="en-GB" dirty="0" smtClean="0"/>
              <a:t>and returns </a:t>
            </a:r>
            <a:r>
              <a:rPr lang="en-GB" dirty="0"/>
              <a:t>the </a:t>
            </a:r>
            <a:r>
              <a:rPr lang="en-GB" b="1" dirty="0"/>
              <a:t>base</a:t>
            </a:r>
            <a:r>
              <a:rPr lang="en-GB" dirty="0"/>
              <a:t> address of the array</a:t>
            </a:r>
            <a:r>
              <a:rPr lang="en-GB" dirty="0" smtClean="0"/>
              <a:t>.</a:t>
            </a:r>
          </a:p>
          <a:p>
            <a:pPr algn="l" rtl="0"/>
            <a:endParaRPr lang="en-GB" dirty="0" smtClean="0"/>
          </a:p>
          <a:p>
            <a:pPr algn="l" rtl="0"/>
            <a:r>
              <a:rPr lang="en-GB" dirty="0" smtClean="0"/>
              <a:t>The </a:t>
            </a:r>
            <a:r>
              <a:rPr lang="en-GB" dirty="0"/>
              <a:t>assignment statement then stores the </a:t>
            </a:r>
            <a:r>
              <a:rPr lang="en-GB" dirty="0" smtClean="0"/>
              <a:t>returned address </a:t>
            </a:r>
            <a:r>
              <a:rPr lang="en-GB" dirty="0"/>
              <a:t>into board[row</a:t>
            </a:r>
            <a:r>
              <a:rPr lang="en-GB" dirty="0" smtClean="0"/>
              <a:t>].</a:t>
            </a:r>
          </a:p>
          <a:p>
            <a:pPr algn="l" rtl="0"/>
            <a:endParaRPr lang="en-GB" dirty="0"/>
          </a:p>
          <a:p>
            <a:pPr algn="l" rtl="0"/>
            <a:r>
              <a:rPr lang="en-GB" dirty="0" smtClean="0"/>
              <a:t> </a:t>
            </a:r>
            <a:r>
              <a:rPr lang="en-GB" dirty="0"/>
              <a:t>It follows that after the execution of the previous for </a:t>
            </a:r>
            <a:r>
              <a:rPr lang="en-GB" dirty="0" smtClean="0"/>
              <a:t>loop, board </a:t>
            </a:r>
            <a:r>
              <a:rPr lang="en-GB" dirty="0"/>
              <a:t>is a two-dimensional array of four rows and six columns</a:t>
            </a:r>
            <a:r>
              <a:rPr lang="en-GB" dirty="0" smtClean="0"/>
              <a:t>.</a:t>
            </a:r>
          </a:p>
          <a:p>
            <a:pPr algn="l" rtl="0"/>
            <a:endParaRPr lang="en-GB" dirty="0" smtClean="0"/>
          </a:p>
          <a:p>
            <a:pPr algn="l" rtl="0"/>
            <a:r>
              <a:rPr lang="en-GB" dirty="0"/>
              <a:t>However, the </a:t>
            </a:r>
            <a:r>
              <a:rPr lang="en-GB" dirty="0" smtClean="0"/>
              <a:t>way board </a:t>
            </a:r>
            <a:r>
              <a:rPr lang="en-GB" dirty="0"/>
              <a:t>is declared, the number of rows is fixed. So in reality, board is not a true </a:t>
            </a:r>
            <a:r>
              <a:rPr lang="en-GB" dirty="0" smtClean="0"/>
              <a:t>dynamic two-dimensional </a:t>
            </a:r>
            <a:r>
              <a:rPr lang="en-GB" dirty="0"/>
              <a:t>array.</a:t>
            </a:r>
          </a:p>
        </p:txBody>
      </p:sp>
    </p:spTree>
    <p:extLst>
      <p:ext uri="{BB962C8B-B14F-4D97-AF65-F5344CB8AC3E}">
        <p14:creationId xmlns:p14="http://schemas.microsoft.com/office/powerpoint/2010/main" xmlns="" val="2745629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rtl="0"/>
            <a:r>
              <a:rPr lang="en-GB" dirty="0"/>
              <a:t>Dynamic Two-Dimensional </a:t>
            </a:r>
            <a:r>
              <a:rPr lang="en-GB" dirty="0" smtClean="0"/>
              <a:t>Arrays (2)</a:t>
            </a:r>
            <a:endParaRPr lang="en-GB" dirty="0"/>
          </a:p>
        </p:txBody>
      </p:sp>
      <p:sp>
        <p:nvSpPr>
          <p:cNvPr id="3" name="Content Placeholder 2"/>
          <p:cNvSpPr>
            <a:spLocks noGrp="1"/>
          </p:cNvSpPr>
          <p:nvPr>
            <p:ph idx="1"/>
          </p:nvPr>
        </p:nvSpPr>
        <p:spPr/>
        <p:txBody>
          <a:bodyPr>
            <a:normAutofit fontScale="62500" lnSpcReduction="20000"/>
          </a:bodyPr>
          <a:lstStyle/>
          <a:p>
            <a:pPr algn="l" rtl="0"/>
            <a:r>
              <a:rPr lang="en-GB" dirty="0" smtClean="0"/>
              <a:t>Second approach to declare 2D array is</a:t>
            </a:r>
          </a:p>
          <a:p>
            <a:pPr algn="l" rtl="0"/>
            <a:endParaRPr lang="en-GB" dirty="0" smtClean="0"/>
          </a:p>
          <a:p>
            <a:pPr marL="365760" lvl="1" indent="0" algn="l" rtl="0">
              <a:buNone/>
            </a:pPr>
            <a:r>
              <a:rPr lang="en-GB" sz="3100" b="1" dirty="0" smtClean="0">
                <a:effectLst>
                  <a:outerShdw blurRad="38100" dist="38100" dir="2700000" algn="tl">
                    <a:srgbClr val="000000">
                      <a:alpha val="43137"/>
                    </a:srgbClr>
                  </a:outerShdw>
                </a:effectLst>
              </a:rPr>
              <a:t>    </a:t>
            </a:r>
            <a:r>
              <a:rPr lang="en-GB" sz="3100" b="1" dirty="0" err="1" smtClean="0">
                <a:effectLst>
                  <a:outerShdw blurRad="38100" dist="38100" dir="2700000" algn="tl">
                    <a:srgbClr val="000000">
                      <a:alpha val="43137"/>
                    </a:srgbClr>
                  </a:outerShdw>
                </a:effectLst>
              </a:rPr>
              <a:t>int</a:t>
            </a:r>
            <a:r>
              <a:rPr lang="en-GB" sz="3100" b="1" dirty="0" smtClean="0">
                <a:effectLst>
                  <a:outerShdw blurRad="38100" dist="38100" dir="2700000" algn="tl">
                    <a:srgbClr val="000000">
                      <a:alpha val="43137"/>
                    </a:srgbClr>
                  </a:outerShdw>
                </a:effectLst>
              </a:rPr>
              <a:t> </a:t>
            </a:r>
            <a:r>
              <a:rPr lang="en-GB" sz="3100" b="1" dirty="0">
                <a:effectLst>
                  <a:outerShdw blurRad="38100" dist="38100" dir="2700000" algn="tl">
                    <a:srgbClr val="000000">
                      <a:alpha val="43137"/>
                    </a:srgbClr>
                  </a:outerShdw>
                </a:effectLst>
              </a:rPr>
              <a:t>**board</a:t>
            </a:r>
            <a:r>
              <a:rPr lang="en-GB" b="1" dirty="0" smtClean="0">
                <a:effectLst>
                  <a:outerShdw blurRad="38100" dist="38100" dir="2700000" algn="tl">
                    <a:srgbClr val="000000">
                      <a:alpha val="43137"/>
                    </a:srgbClr>
                  </a:outerShdw>
                </a:effectLst>
              </a:rPr>
              <a:t>;       //</a:t>
            </a:r>
            <a:r>
              <a:rPr lang="en-GB" dirty="0" smtClean="0"/>
              <a:t> </a:t>
            </a:r>
            <a:r>
              <a:rPr lang="en-GB" dirty="0"/>
              <a:t>declares board to be a pointer to a pointer</a:t>
            </a:r>
            <a:r>
              <a:rPr lang="en-GB" dirty="0" smtClean="0"/>
              <a:t>.  </a:t>
            </a:r>
            <a:r>
              <a:rPr lang="en-GB" dirty="0"/>
              <a:t>In other words, </a:t>
            </a:r>
            <a:r>
              <a:rPr lang="en-GB" dirty="0" smtClean="0"/>
              <a:t>				board and *board </a:t>
            </a:r>
            <a:r>
              <a:rPr lang="en-GB" dirty="0"/>
              <a:t>are </a:t>
            </a:r>
            <a:r>
              <a:rPr lang="en-GB" dirty="0" smtClean="0"/>
              <a:t>pointers</a:t>
            </a:r>
          </a:p>
          <a:p>
            <a:pPr marL="365760" lvl="1" indent="0" algn="l" rtl="0">
              <a:buNone/>
            </a:pPr>
            <a:endParaRPr lang="en-GB" dirty="0" smtClean="0"/>
          </a:p>
          <a:p>
            <a:pPr algn="l" rtl="0"/>
            <a:r>
              <a:rPr lang="en-GB" dirty="0" smtClean="0"/>
              <a:t>Suppose </a:t>
            </a:r>
            <a:r>
              <a:rPr lang="en-GB" dirty="0"/>
              <a:t>that you want board to be an array of 10 rows and 15 columns. To </a:t>
            </a:r>
            <a:r>
              <a:rPr lang="en-GB" dirty="0" smtClean="0"/>
              <a:t>accomplish this</a:t>
            </a:r>
            <a:r>
              <a:rPr lang="en-GB" dirty="0"/>
              <a:t>, first we create an array of 10 pointers of type </a:t>
            </a:r>
            <a:r>
              <a:rPr lang="en-GB" dirty="0" err="1"/>
              <a:t>int</a:t>
            </a:r>
            <a:r>
              <a:rPr lang="en-GB" dirty="0"/>
              <a:t> and assign the address of that </a:t>
            </a:r>
            <a:r>
              <a:rPr lang="en-GB" dirty="0" smtClean="0"/>
              <a:t>array to </a:t>
            </a:r>
            <a:r>
              <a:rPr lang="en-GB" dirty="0"/>
              <a:t>board. </a:t>
            </a:r>
            <a:endParaRPr lang="en-GB" dirty="0" smtClean="0"/>
          </a:p>
          <a:p>
            <a:pPr algn="l" rtl="0"/>
            <a:endParaRPr lang="en-GB" dirty="0"/>
          </a:p>
          <a:p>
            <a:pPr marL="640080" lvl="2" indent="0" algn="l" rtl="0">
              <a:buNone/>
            </a:pPr>
            <a:r>
              <a:rPr lang="en-GB" sz="3100" b="1" dirty="0">
                <a:solidFill>
                  <a:schemeClr val="tx1"/>
                </a:solidFill>
                <a:effectLst>
                  <a:outerShdw blurRad="38100" dist="38100" dir="2700000" algn="tl">
                    <a:srgbClr val="000000">
                      <a:alpha val="43137"/>
                    </a:srgbClr>
                  </a:outerShdw>
                </a:effectLst>
              </a:rPr>
              <a:t>board = new </a:t>
            </a:r>
            <a:r>
              <a:rPr lang="en-GB" sz="3100" b="1" dirty="0" err="1">
                <a:solidFill>
                  <a:schemeClr val="tx1"/>
                </a:solidFill>
                <a:effectLst>
                  <a:outerShdw blurRad="38100" dist="38100" dir="2700000" algn="tl">
                    <a:srgbClr val="000000">
                      <a:alpha val="43137"/>
                    </a:srgbClr>
                  </a:outerShdw>
                </a:effectLst>
              </a:rPr>
              <a:t>int</a:t>
            </a:r>
            <a:r>
              <a:rPr lang="en-GB" sz="3100" b="1" dirty="0">
                <a:solidFill>
                  <a:schemeClr val="tx1"/>
                </a:solidFill>
                <a:effectLst>
                  <a:outerShdw blurRad="38100" dist="38100" dir="2700000" algn="tl">
                    <a:srgbClr val="000000">
                      <a:alpha val="43137"/>
                    </a:srgbClr>
                  </a:outerShdw>
                </a:effectLst>
              </a:rPr>
              <a:t>* [10</a:t>
            </a:r>
            <a:r>
              <a:rPr lang="en-GB" sz="3100" b="1" dirty="0" smtClean="0">
                <a:solidFill>
                  <a:schemeClr val="tx1"/>
                </a:solidFill>
                <a:effectLst>
                  <a:outerShdw blurRad="38100" dist="38100" dir="2700000" algn="tl">
                    <a:srgbClr val="000000">
                      <a:alpha val="43137"/>
                    </a:srgbClr>
                  </a:outerShdw>
                </a:effectLst>
              </a:rPr>
              <a:t>];</a:t>
            </a:r>
          </a:p>
          <a:p>
            <a:pPr marL="640080" lvl="2" indent="0" algn="l" rtl="0">
              <a:buNone/>
            </a:pPr>
            <a:endParaRPr lang="en-GB" b="1" dirty="0">
              <a:solidFill>
                <a:schemeClr val="tx1"/>
              </a:solidFill>
              <a:effectLst>
                <a:outerShdw blurRad="38100" dist="38100" dir="2700000" algn="tl">
                  <a:srgbClr val="000000">
                    <a:alpha val="43137"/>
                  </a:srgbClr>
                </a:outerShdw>
              </a:effectLst>
            </a:endParaRPr>
          </a:p>
          <a:p>
            <a:pPr algn="l" rtl="0"/>
            <a:r>
              <a:rPr lang="en-GB" dirty="0"/>
              <a:t>Next, we create the columns of board. The following for loop accomplishes this</a:t>
            </a:r>
            <a:r>
              <a:rPr lang="en-GB" dirty="0" smtClean="0"/>
              <a:t>.</a:t>
            </a:r>
          </a:p>
          <a:p>
            <a:pPr marL="0" indent="0" algn="l" rtl="0">
              <a:buNone/>
            </a:pPr>
            <a:endParaRPr lang="en-GB" dirty="0"/>
          </a:p>
          <a:p>
            <a:pPr marL="640080" lvl="2" indent="0" algn="l" rtl="0">
              <a:buNone/>
            </a:pPr>
            <a:r>
              <a:rPr lang="en-GB" sz="2800" b="1" dirty="0">
                <a:solidFill>
                  <a:schemeClr val="tx1"/>
                </a:solidFill>
                <a:effectLst>
                  <a:outerShdw blurRad="38100" dist="38100" dir="2700000" algn="tl">
                    <a:srgbClr val="000000">
                      <a:alpha val="43137"/>
                    </a:srgbClr>
                  </a:outerShdw>
                </a:effectLst>
              </a:rPr>
              <a:t>for (</a:t>
            </a:r>
            <a:r>
              <a:rPr lang="en-GB" sz="2800" b="1" dirty="0" err="1">
                <a:solidFill>
                  <a:schemeClr val="tx1"/>
                </a:solidFill>
                <a:effectLst>
                  <a:outerShdw blurRad="38100" dist="38100" dir="2700000" algn="tl">
                    <a:srgbClr val="000000">
                      <a:alpha val="43137"/>
                    </a:srgbClr>
                  </a:outerShdw>
                </a:effectLst>
              </a:rPr>
              <a:t>int</a:t>
            </a:r>
            <a:r>
              <a:rPr lang="en-GB" sz="2800" b="1" dirty="0">
                <a:solidFill>
                  <a:schemeClr val="tx1"/>
                </a:solidFill>
                <a:effectLst>
                  <a:outerShdw blurRad="38100" dist="38100" dir="2700000" algn="tl">
                    <a:srgbClr val="000000">
                      <a:alpha val="43137"/>
                    </a:srgbClr>
                  </a:outerShdw>
                </a:effectLst>
              </a:rPr>
              <a:t> row = 0; row &lt; 10; row++)</a:t>
            </a:r>
          </a:p>
          <a:p>
            <a:pPr marL="640080" lvl="2" indent="0" algn="l" rtl="0">
              <a:buNone/>
            </a:pPr>
            <a:r>
              <a:rPr lang="en-GB" sz="2800" b="1" dirty="0">
                <a:solidFill>
                  <a:schemeClr val="tx1"/>
                </a:solidFill>
                <a:effectLst>
                  <a:outerShdw blurRad="38100" dist="38100" dir="2700000" algn="tl">
                    <a:srgbClr val="000000">
                      <a:alpha val="43137"/>
                    </a:srgbClr>
                  </a:outerShdw>
                </a:effectLst>
              </a:rPr>
              <a:t>board[row] = new </a:t>
            </a:r>
            <a:r>
              <a:rPr lang="en-GB" sz="2800" b="1" dirty="0" err="1">
                <a:solidFill>
                  <a:schemeClr val="tx1"/>
                </a:solidFill>
                <a:effectLst>
                  <a:outerShdw blurRad="38100" dist="38100" dir="2700000" algn="tl">
                    <a:srgbClr val="000000">
                      <a:alpha val="43137"/>
                    </a:srgbClr>
                  </a:outerShdw>
                </a:effectLst>
              </a:rPr>
              <a:t>int</a:t>
            </a:r>
            <a:r>
              <a:rPr lang="en-GB" sz="2800" b="1" dirty="0">
                <a:solidFill>
                  <a:schemeClr val="tx1"/>
                </a:solidFill>
                <a:effectLst>
                  <a:outerShdw blurRad="38100" dist="38100" dir="2700000" algn="tl">
                    <a:srgbClr val="000000">
                      <a:alpha val="43137"/>
                    </a:srgbClr>
                  </a:outerShdw>
                </a:effectLst>
              </a:rPr>
              <a:t>[15];</a:t>
            </a:r>
          </a:p>
          <a:p>
            <a:pPr marL="0" indent="0" algn="l" rtl="0">
              <a:buNone/>
            </a:pPr>
            <a:endParaRPr lang="en-GB" dirty="0"/>
          </a:p>
        </p:txBody>
      </p:sp>
    </p:spTree>
    <p:extLst>
      <p:ext uri="{BB962C8B-B14F-4D97-AF65-F5344CB8AC3E}">
        <p14:creationId xmlns:p14="http://schemas.microsoft.com/office/powerpoint/2010/main" xmlns="" val="32793415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594AD1C67AF545A5960EF5B4D34DFC" ma:contentTypeVersion="1" ma:contentTypeDescription="Create a new document." ma:contentTypeScope="" ma:versionID="158d98ff5f363f64d157ecf49ddff337">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AA7E087-4DC8-46CA-AF6E-8FF646528A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019109-EB3E-44C2-91DE-0B2ACEACC55E}">
  <ds:schemaRefs>
    <ds:schemaRef ds:uri="http://schemas.microsoft.com/sharepoint/v3/contenttype/forms"/>
  </ds:schemaRefs>
</ds:datastoreItem>
</file>

<file path=customXml/itemProps3.xml><?xml version="1.0" encoding="utf-8"?>
<ds:datastoreItem xmlns:ds="http://schemas.openxmlformats.org/officeDocument/2006/customXml" ds:itemID="{069D6CF7-D671-45A4-A1DA-42F0ADA1F467}">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Urban</Template>
  <TotalTime>1081</TotalTime>
  <Words>540</Words>
  <Application>Microsoft Office PowerPoint</Application>
  <PresentationFormat>On-screen Show (4:3)</PresentationFormat>
  <Paragraphs>132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vt:lpstr>
      <vt:lpstr>Dynamic Arrays</vt:lpstr>
      <vt:lpstr>Dynamic Array</vt:lpstr>
      <vt:lpstr>Two-Dimensional Arrays</vt:lpstr>
      <vt:lpstr>Dynamic Two-Dimensional Arrays (1)</vt:lpstr>
      <vt:lpstr>Dynamic Two-Dimensional Arrays (1)</vt:lpstr>
      <vt:lpstr>Dynamic Two-Dimensional Arrays (1)</vt:lpstr>
      <vt:lpstr>int *board[4]; for (int row = 0; row &lt; 4; row++)  board[row] = new int[6];</vt:lpstr>
      <vt:lpstr>Note</vt:lpstr>
      <vt:lpstr>Dynamic Two-Dimensional Arrays (2)</vt:lpstr>
      <vt:lpstr>Example</vt:lpstr>
      <vt:lpstr>Example</vt:lpstr>
      <vt:lpstr>Example</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Pointer Data Type and Pointer Variables</dc:title>
  <dc:creator>School</dc:creator>
  <cp:lastModifiedBy>balqrashi</cp:lastModifiedBy>
  <cp:revision>159</cp:revision>
  <dcterms:created xsi:type="dcterms:W3CDTF">2012-03-02T17:25:42Z</dcterms:created>
  <dcterms:modified xsi:type="dcterms:W3CDTF">2018-09-06T07:04:25Z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0x01010006594AD1C67AF545A5960EF5B4D34DFC</vt:lpwstr>
  </property>
</Properties>
</file>