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4"/>
  </p:sldMasterIdLst>
  <p:notesMasterIdLst>
    <p:notesMasterId r:id="rId39"/>
  </p:notesMasterIdLst>
  <p:sldIdLst>
    <p:sldId id="256" r:id="rId5"/>
    <p:sldId id="277" r:id="rId6"/>
    <p:sldId id="278" r:id="rId7"/>
    <p:sldId id="279" r:id="rId8"/>
    <p:sldId id="280" r:id="rId9"/>
    <p:sldId id="304" r:id="rId10"/>
    <p:sldId id="282" r:id="rId11"/>
    <p:sldId id="283" r:id="rId12"/>
    <p:sldId id="305" r:id="rId13"/>
    <p:sldId id="284" r:id="rId14"/>
    <p:sldId id="285" r:id="rId15"/>
    <p:sldId id="293" r:id="rId16"/>
    <p:sldId id="286" r:id="rId17"/>
    <p:sldId id="287" r:id="rId18"/>
    <p:sldId id="306" r:id="rId19"/>
    <p:sldId id="289" r:id="rId20"/>
    <p:sldId id="290" r:id="rId21"/>
    <p:sldId id="307" r:id="rId22"/>
    <p:sldId id="294" r:id="rId23"/>
    <p:sldId id="295" r:id="rId24"/>
    <p:sldId id="308" r:id="rId25"/>
    <p:sldId id="296" r:id="rId26"/>
    <p:sldId id="310" r:id="rId27"/>
    <p:sldId id="298" r:id="rId28"/>
    <p:sldId id="311" r:id="rId29"/>
    <p:sldId id="312" r:id="rId30"/>
    <p:sldId id="300" r:id="rId31"/>
    <p:sldId id="299" r:id="rId32"/>
    <p:sldId id="288" r:id="rId33"/>
    <p:sldId id="301" r:id="rId34"/>
    <p:sldId id="302" r:id="rId35"/>
    <p:sldId id="303" r:id="rId36"/>
    <p:sldId id="297" r:id="rId37"/>
    <p:sldId id="292" r:id="rId3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CC"/>
    <a:srgbClr val="FF0000"/>
    <a:srgbClr val="660066"/>
    <a:srgbClr val="A50021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00" autoAdjust="0"/>
    <p:restoredTop sz="94660"/>
  </p:normalViewPr>
  <p:slideViewPr>
    <p:cSldViewPr>
      <p:cViewPr>
        <p:scale>
          <a:sx n="75" d="100"/>
          <a:sy n="75" d="100"/>
        </p:scale>
        <p:origin x="-1362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DC7F25A0-8B98-4D53-84D3-D4F84E79EC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2183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AA3E176-F09F-449E-A7BA-89E059FF95F3}" type="slidenum">
              <a:rPr lang="en-US" smtClean="0"/>
              <a:pPr eaLnBrk="1" hangingPunct="1"/>
              <a:t>33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1C24169-B0B3-47BF-8E63-7C48302EDB1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681787-7E31-4CA7-B827-F715FDAC97A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C5A343-A66C-4445-A8F3-FB2121CD6B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54719A-5DBA-4D80-8E7D-9984203AD08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8A381E-F602-43FF-8553-75C8D3674B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E65372-C4FB-4DD0-9611-92947F1FC6E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B1EFFDA1-E587-4314-8982-CFFBCD6A0AB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pPr>
              <a:defRPr/>
            </a:pPr>
            <a:fld id="{FFB866CA-B06F-43AF-8161-6EE945EB13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84E5B0-E398-46CA-8198-776CF97213A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5CC6BD-40C9-4E52-9694-AE0030A32F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4AFD4A-9E1A-4B81-9582-A6B14F24CF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F0ADF46-08A7-4863-B0A3-6F8FB00FD97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Polymorphism &amp;Virtual </a:t>
            </a:r>
            <a:r>
              <a:rPr lang="en-US" dirty="0"/>
              <a:t>Functions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mtClean="0"/>
          </a:p>
        </p:txBody>
      </p:sp>
      <p:sp>
        <p:nvSpPr>
          <p:cNvPr id="2052" name="Rectangle 17"/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>
              <a:solidFill>
                <a:schemeClr val="tx2"/>
              </a:solidFill>
            </a:endParaRPr>
          </a:p>
        </p:txBody>
      </p:sp>
      <p:sp>
        <p:nvSpPr>
          <p:cNvPr id="2053" name="Rectangle 18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508586A-696E-4D26-AB1E-24F97F952107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/>
              <a:t>Pointers to Derived Classes (contd.)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267200"/>
          </a:xfrm>
        </p:spPr>
        <p:txBody>
          <a:bodyPr/>
          <a:lstStyle/>
          <a:p>
            <a:pPr marL="273050" indent="-273050">
              <a:buFont typeface="Wingdings" pitchFamily="2" charset="2"/>
              <a:buChar char=""/>
            </a:pPr>
            <a:r>
              <a:rPr lang="en-US" sz="2800" dirty="0" smtClean="0"/>
              <a:t>In fact using type-casting, we can use pointer of any class to point to an object of any other class.</a:t>
            </a:r>
          </a:p>
          <a:p>
            <a:pPr lvl="1" indent="-273050">
              <a:buFont typeface="Wingdings 2" pitchFamily="18" charset="2"/>
              <a:buChar char=""/>
            </a:pPr>
            <a:r>
              <a:rPr lang="en-US" sz="2400" dirty="0" smtClean="0"/>
              <a:t>The compiler will not complain.</a:t>
            </a:r>
          </a:p>
          <a:p>
            <a:pPr lvl="1" indent="-273050">
              <a:buFont typeface="Wingdings 2" pitchFamily="18" charset="2"/>
              <a:buChar char=""/>
            </a:pPr>
            <a:r>
              <a:rPr lang="en-US" sz="2400" dirty="0" smtClean="0"/>
              <a:t>During run-time, the address assignment will also succeed.</a:t>
            </a:r>
          </a:p>
          <a:p>
            <a:pPr lvl="1" indent="-273050">
              <a:buFont typeface="Wingdings 2" pitchFamily="18" charset="2"/>
              <a:buChar char=""/>
            </a:pPr>
            <a:r>
              <a:rPr lang="en-US" sz="2400" dirty="0" smtClean="0"/>
              <a:t>But if we use the pointer to access any member, then it may cause run-time error.</a:t>
            </a:r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>
              <a:solidFill>
                <a:schemeClr val="tx2"/>
              </a:solidFill>
            </a:endParaRPr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FF60F8D-52EE-4B9F-B500-4D27D62FC35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/>
              <a:t>Pointers to Derived Classes (contd.)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267200"/>
          </a:xfrm>
        </p:spPr>
        <p:txBody>
          <a:bodyPr/>
          <a:lstStyle/>
          <a:p>
            <a:r>
              <a:rPr lang="en-US" sz="2800" smtClean="0"/>
              <a:t>Pointer arithmetic is relative to the data type the pointer is declared as pointing to.</a:t>
            </a:r>
          </a:p>
          <a:p>
            <a:r>
              <a:rPr lang="en-US" sz="2800" smtClean="0"/>
              <a:t>If we point a base pointer to a derived object and then increment the pointer, it will not be pointing to the next derived object.</a:t>
            </a:r>
          </a:p>
          <a:p>
            <a:r>
              <a:rPr lang="en-US" sz="2800" smtClean="0"/>
              <a:t>It will be pointing to (what it thinks is) the next base object !!!</a:t>
            </a:r>
          </a:p>
          <a:p>
            <a:r>
              <a:rPr lang="en-US" sz="2800" b="1" smtClean="0">
                <a:solidFill>
                  <a:srgbClr val="FF0000"/>
                </a:solidFill>
              </a:rPr>
              <a:t>Be careful about this.</a:t>
            </a:r>
          </a:p>
        </p:txBody>
      </p:sp>
      <p:sp>
        <p:nvSpPr>
          <p:cNvPr id="11268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>
              <a:solidFill>
                <a:schemeClr val="tx2"/>
              </a:solidFill>
            </a:endParaRPr>
          </a:p>
        </p:txBody>
      </p:sp>
      <p:sp>
        <p:nvSpPr>
          <p:cNvPr id="1126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F3B6D71-1BB9-471D-A7F8-EE71F2A8D781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229600" cy="1066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Important Point on Inheritance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419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smtClean="0"/>
              <a:t>In C++, only public inheritance supports the perfect IS-A relationship.</a:t>
            </a:r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In case of private and protected inheritance, we cannot treat a derived class object in the same way as a base class object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Public members of the base class becomes private or protected in the derived class and hence cannot be accessed directly by others using derived class objects</a:t>
            </a:r>
          </a:p>
          <a:p>
            <a:pPr lvl="1">
              <a:lnSpc>
                <a:spcPct val="80000"/>
              </a:lnSpc>
            </a:pPr>
            <a:endParaRPr lang="en-US" sz="1800" dirty="0" smtClean="0"/>
          </a:p>
          <a:p>
            <a:pPr>
              <a:lnSpc>
                <a:spcPct val="80000"/>
              </a:lnSpc>
            </a:pPr>
            <a:r>
              <a:rPr lang="en-US" sz="2000" b="1" dirty="0" smtClean="0"/>
              <a:t>If we use private or protected inheritance, we cannot assign the address of a derived class object to a base class pointer directly.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We can use type-casting, but it makes the program logic and structure complicated.</a:t>
            </a:r>
          </a:p>
          <a:p>
            <a:pPr lvl="1">
              <a:lnSpc>
                <a:spcPct val="80000"/>
              </a:lnSpc>
            </a:pPr>
            <a:endParaRPr lang="en-US" sz="1800" dirty="0" smtClean="0"/>
          </a:p>
        </p:txBody>
      </p:sp>
      <p:sp>
        <p:nvSpPr>
          <p:cNvPr id="12292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>
              <a:solidFill>
                <a:schemeClr val="tx2"/>
              </a:solidFill>
            </a:endParaRPr>
          </a:p>
        </p:txBody>
      </p:sp>
      <p:sp>
        <p:nvSpPr>
          <p:cNvPr id="1229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0EDF956-579C-48FC-9F32-9F0724083AB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Introduction to Virtual Functions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mtClean="0"/>
              <a:t>A virtual function is a member function that is declared within a base class and redefined (called </a:t>
            </a:r>
            <a:r>
              <a:rPr lang="en-US" b="1" i="1" smtClean="0"/>
              <a:t>overriding</a:t>
            </a:r>
            <a:r>
              <a:rPr lang="en-US" smtClean="0"/>
              <a:t>) by a derived class.</a:t>
            </a:r>
          </a:p>
          <a:p>
            <a:pPr>
              <a:lnSpc>
                <a:spcPct val="80000"/>
              </a:lnSpc>
            </a:pPr>
            <a:endParaRPr lang="en-US" smtClean="0"/>
          </a:p>
          <a:p>
            <a:pPr>
              <a:lnSpc>
                <a:spcPct val="80000"/>
              </a:lnSpc>
            </a:pPr>
            <a:r>
              <a:rPr lang="en-US" smtClean="0"/>
              <a:t>It implements the “one interface, multiple methods” philosophy that underlies polymorphism.</a:t>
            </a:r>
          </a:p>
          <a:p>
            <a:pPr>
              <a:lnSpc>
                <a:spcPct val="80000"/>
              </a:lnSpc>
            </a:pPr>
            <a:endParaRPr lang="en-US" smtClean="0"/>
          </a:p>
          <a:p>
            <a:pPr>
              <a:lnSpc>
                <a:spcPct val="80000"/>
              </a:lnSpc>
            </a:pPr>
            <a:r>
              <a:rPr lang="en-US" smtClean="0"/>
              <a:t>The keyword </a:t>
            </a:r>
            <a:r>
              <a:rPr lang="en-US" b="1" smtClean="0">
                <a:solidFill>
                  <a:srgbClr val="660066"/>
                </a:solidFill>
              </a:rPr>
              <a:t>virtual</a:t>
            </a:r>
            <a:r>
              <a:rPr lang="en-US" smtClean="0"/>
              <a:t> is used to designate a member function as virtual.</a:t>
            </a:r>
          </a:p>
          <a:p>
            <a:pPr>
              <a:lnSpc>
                <a:spcPct val="80000"/>
              </a:lnSpc>
            </a:pPr>
            <a:endParaRPr lang="en-US" smtClean="0"/>
          </a:p>
          <a:p>
            <a:pPr>
              <a:lnSpc>
                <a:spcPct val="80000"/>
              </a:lnSpc>
            </a:pPr>
            <a:r>
              <a:rPr lang="en-US" smtClean="0"/>
              <a:t>Supports run-time polymorphism with the help of base class pointers.</a:t>
            </a:r>
          </a:p>
        </p:txBody>
      </p:sp>
      <p:sp>
        <p:nvSpPr>
          <p:cNvPr id="1331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>
              <a:solidFill>
                <a:schemeClr val="tx2"/>
              </a:solidFill>
            </a:endParaRPr>
          </a:p>
        </p:txBody>
      </p:sp>
      <p:sp>
        <p:nvSpPr>
          <p:cNvPr id="1331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8224121-E94E-4F41-8988-DEAB37B32730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991600" cy="1066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/>
              <a:t>Introduction to Virtual Functions (contd.)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7175"/>
            <a:ext cx="7467600" cy="487362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While redefining a virtual function in a derived class, the function signature must match the original function present in the base class .So, we call it </a:t>
            </a:r>
            <a:r>
              <a:rPr lang="en-US" b="1" i="1" dirty="0" smtClean="0">
                <a:solidFill>
                  <a:srgbClr val="660066"/>
                </a:solidFill>
              </a:rPr>
              <a:t>overriding</a:t>
            </a:r>
            <a:r>
              <a:rPr lang="en-US" dirty="0" smtClean="0"/>
              <a:t>, not overloading.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When a virtual function is redefined by a derived class, the keyword </a:t>
            </a:r>
            <a:r>
              <a:rPr lang="en-US" b="1" dirty="0" smtClean="0">
                <a:solidFill>
                  <a:srgbClr val="660066"/>
                </a:solidFill>
              </a:rPr>
              <a:t>virtual</a:t>
            </a:r>
            <a:r>
              <a:rPr lang="en-US" dirty="0" smtClean="0"/>
              <a:t> is not needed (but can be specified if the programmer wants).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The “virtual”-</a:t>
            </a:r>
            <a:r>
              <a:rPr lang="en-US" dirty="0" err="1" smtClean="0"/>
              <a:t>ity</a:t>
            </a:r>
            <a:r>
              <a:rPr lang="en-US" dirty="0" smtClean="0"/>
              <a:t> of the member function continues along the inheritance chain.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A class that contains a virtual function is referred to as a </a:t>
            </a:r>
            <a:r>
              <a:rPr lang="en-US" b="1" i="1" dirty="0" smtClean="0">
                <a:solidFill>
                  <a:srgbClr val="6600CC"/>
                </a:solidFill>
              </a:rPr>
              <a:t>polymorphic class</a:t>
            </a:r>
            <a:r>
              <a:rPr lang="en-US" dirty="0" smtClean="0"/>
              <a:t>.</a:t>
            </a:r>
          </a:p>
        </p:txBody>
      </p:sp>
      <p:sp>
        <p:nvSpPr>
          <p:cNvPr id="14340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4077FF2-A931-4F63-93D2-693A8A8E644B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10668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/>
              <a:t>Introduction to Virtual Functions (contd.)</a:t>
            </a:r>
            <a:endParaRPr lang="en-US" sz="3200" dirty="0"/>
          </a:p>
        </p:txBody>
      </p:sp>
      <p:sp>
        <p:nvSpPr>
          <p:cNvPr id="7171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457200" y="1066800"/>
            <a:ext cx="4038600" cy="5708587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lnSpcReduction="10000"/>
          </a:bodyPr>
          <a:lstStyle/>
          <a:p>
            <a:pPr>
              <a:buNone/>
            </a:pPr>
            <a:endParaRPr lang="en-GB" dirty="0" smtClean="0">
              <a:latin typeface="Courier New"/>
            </a:endParaRP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#include 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&lt;</a:t>
            </a:r>
            <a:r>
              <a:rPr lang="en-GB" dirty="0" err="1" smtClean="0">
                <a:solidFill>
                  <a:srgbClr val="A31515"/>
                </a:solidFill>
                <a:latin typeface="Courier New"/>
              </a:rPr>
              <a:t>iostream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&gt;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using namespace std;</a:t>
            </a:r>
          </a:p>
          <a:p>
            <a:pPr>
              <a:buNone/>
            </a:pPr>
            <a:endParaRPr lang="en-GB" dirty="0" smtClean="0">
              <a:solidFill>
                <a:srgbClr val="0000FF"/>
              </a:solidFill>
              <a:latin typeface="Courier New"/>
            </a:endParaRP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class base {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public: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</a:t>
            </a:r>
            <a:r>
              <a:rPr lang="en-US" b="1" dirty="0" smtClean="0"/>
              <a:t>virtual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 void show() {  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cout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 &lt;&lt; 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“show base"&lt;&lt;</a:t>
            </a:r>
            <a:r>
              <a:rPr lang="en-GB" dirty="0" err="1" smtClean="0">
                <a:solidFill>
                  <a:srgbClr val="A31515"/>
                </a:solidFill>
                <a:latin typeface="Courier New"/>
              </a:rPr>
              <a:t>endl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;  }</a:t>
            </a:r>
          </a:p>
          <a:p>
            <a:pPr>
              <a:buNone/>
            </a:pPr>
            <a:r>
              <a:rPr lang="en-GB" dirty="0" smtClean="0">
                <a:solidFill>
                  <a:srgbClr val="A31515"/>
                </a:solidFill>
                <a:latin typeface="Courier New"/>
              </a:rPr>
              <a:t>};</a:t>
            </a:r>
          </a:p>
          <a:p>
            <a:pPr>
              <a:buNone/>
            </a:pPr>
            <a:r>
              <a:rPr lang="en-GB" dirty="0" smtClean="0">
                <a:solidFill>
                  <a:srgbClr val="008000"/>
                </a:solidFill>
                <a:latin typeface="Courier New"/>
              </a:rPr>
              <a:t>/////////////////////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class derived : public base {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public: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  void show() { 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cout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 &lt;&lt; 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“show derived"&lt;&lt;</a:t>
            </a:r>
            <a:r>
              <a:rPr lang="en-GB" dirty="0" err="1" smtClean="0">
                <a:solidFill>
                  <a:srgbClr val="A31515"/>
                </a:solidFill>
                <a:latin typeface="Courier New"/>
              </a:rPr>
              <a:t>endl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;   }</a:t>
            </a:r>
          </a:p>
          <a:p>
            <a:pPr>
              <a:buNone/>
            </a:pPr>
            <a:r>
              <a:rPr lang="en-GB" dirty="0" smtClean="0">
                <a:solidFill>
                  <a:srgbClr val="A31515"/>
                </a:solidFill>
                <a:latin typeface="Courier New"/>
              </a:rPr>
              <a:t>};</a:t>
            </a:r>
            <a:endParaRPr lang="en-GB" dirty="0" smtClean="0">
              <a:solidFill>
                <a:srgbClr val="0000FF"/>
              </a:solidFill>
              <a:latin typeface="Courier New"/>
            </a:endParaRPr>
          </a:p>
        </p:txBody>
      </p:sp>
      <p:sp>
        <p:nvSpPr>
          <p:cNvPr id="7172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648200" y="1066800"/>
            <a:ext cx="4038600" cy="5708587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lnSpcReduction="10000"/>
          </a:bodyPr>
          <a:lstStyle/>
          <a:p>
            <a:pPr>
              <a:buNone/>
            </a:pPr>
            <a:endParaRPr lang="en-GB" dirty="0" smtClean="0">
              <a:solidFill>
                <a:srgbClr val="A31515"/>
              </a:solidFill>
              <a:latin typeface="Courier New"/>
            </a:endParaRP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void main() {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  base b1;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  b1.show(); 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  derived d1;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  d1.show(); 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  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  base *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ptrb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;</a:t>
            </a:r>
          </a:p>
          <a:p>
            <a:pPr>
              <a:buNone/>
            </a:pPr>
            <a:endParaRPr lang="en-GB" dirty="0" smtClean="0">
              <a:solidFill>
                <a:srgbClr val="0000FF"/>
              </a:solidFill>
              <a:latin typeface="Courier New"/>
            </a:endParaRP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  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ptrb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 = &amp;b1;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  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ptrb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-&gt;show(); </a:t>
            </a:r>
          </a:p>
          <a:p>
            <a:pPr>
              <a:buNone/>
            </a:pPr>
            <a:endParaRPr lang="en-GB" dirty="0" smtClean="0">
              <a:solidFill>
                <a:srgbClr val="0000FF"/>
              </a:solidFill>
              <a:latin typeface="Courier New"/>
            </a:endParaRP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  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ptrb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 = &amp;d1;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 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ptrb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-&gt;show(); 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}</a:t>
            </a:r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>
              <a:solidFill>
                <a:schemeClr val="tx2"/>
              </a:solidFill>
            </a:endParaRPr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E6829BB-8A81-4E37-89A2-15DE59E69F9A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9144000" cy="1066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/>
              <a:t>Introduction to Virtual Functions (contd.)</a:t>
            </a: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>
              <a:solidFill>
                <a:schemeClr val="tx2"/>
              </a:solidFill>
            </a:endParaRP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21078AF-CA0A-4E0E-8FE8-DE3DBFAEF476}" type="slidenum">
              <a:rPr lang="en-US"/>
              <a:pPr/>
              <a:t>16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057400"/>
            <a:ext cx="7905262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229600" cy="1066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/>
              <a:t>Introduction to Virtual Functions (contd.)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0" y="1524000"/>
            <a:ext cx="4648200" cy="53340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GB" dirty="0" smtClean="0">
              <a:latin typeface="Courier New"/>
            </a:endParaRP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#include 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&lt;</a:t>
            </a:r>
            <a:r>
              <a:rPr lang="en-GB" dirty="0" err="1" smtClean="0">
                <a:solidFill>
                  <a:srgbClr val="A31515"/>
                </a:solidFill>
                <a:latin typeface="Courier New"/>
              </a:rPr>
              <a:t>iostream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&gt;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using namespace std;</a:t>
            </a:r>
          </a:p>
          <a:p>
            <a:pPr>
              <a:buNone/>
            </a:pPr>
            <a:endParaRPr lang="en-GB" dirty="0" smtClean="0">
              <a:solidFill>
                <a:srgbClr val="0000FF"/>
              </a:solidFill>
              <a:latin typeface="Courier New"/>
            </a:endParaRP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class base {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public:</a:t>
            </a:r>
          </a:p>
          <a:p>
            <a:pPr>
              <a:buNone/>
            </a:pPr>
            <a:r>
              <a:rPr lang="en-GB" b="1" dirty="0" smtClean="0">
                <a:solidFill>
                  <a:srgbClr val="0000FF"/>
                </a:solidFill>
                <a:latin typeface="Courier New"/>
              </a:rPr>
              <a:t>virtual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 void show() {  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cout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 &lt;&lt; 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"show base"&lt;&lt;</a:t>
            </a:r>
            <a:r>
              <a:rPr lang="en-GB" dirty="0" err="1" smtClean="0">
                <a:solidFill>
                  <a:srgbClr val="A31515"/>
                </a:solidFill>
                <a:latin typeface="Courier New"/>
              </a:rPr>
              <a:t>endl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;  }};</a:t>
            </a:r>
          </a:p>
          <a:p>
            <a:pPr>
              <a:buNone/>
            </a:pPr>
            <a:r>
              <a:rPr lang="en-GB" dirty="0" smtClean="0">
                <a:solidFill>
                  <a:srgbClr val="008000"/>
                </a:solidFill>
                <a:latin typeface="Courier New"/>
              </a:rPr>
              <a:t>/////////////////////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class derived1 : public base {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public: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  void show() { 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cout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 &lt;&lt; 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"show derived 1"&lt;&lt;</a:t>
            </a:r>
            <a:r>
              <a:rPr lang="en-GB" dirty="0" err="1" smtClean="0">
                <a:solidFill>
                  <a:srgbClr val="A31515"/>
                </a:solidFill>
                <a:latin typeface="Courier New"/>
              </a:rPr>
              <a:t>endl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;   }};</a:t>
            </a:r>
          </a:p>
          <a:p>
            <a:pPr>
              <a:buNone/>
            </a:pPr>
            <a:r>
              <a:rPr lang="en-GB" dirty="0" smtClean="0">
                <a:solidFill>
                  <a:srgbClr val="008000"/>
                </a:solidFill>
                <a:latin typeface="Courier New"/>
              </a:rPr>
              <a:t>/////////////////////</a:t>
            </a:r>
          </a:p>
          <a:p>
            <a:pPr>
              <a:buNone/>
            </a:pPr>
            <a:r>
              <a:rPr lang="en-GB" dirty="0" smtClean="0">
                <a:solidFill>
                  <a:srgbClr val="008000"/>
                </a:solidFill>
                <a:latin typeface="Courier New"/>
              </a:rPr>
              <a:t>   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class derived2 : public base {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public: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  void show() { 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cout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 &lt;&lt; 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"show derived 2"&lt;&lt;</a:t>
            </a:r>
            <a:r>
              <a:rPr lang="en-GB" dirty="0" err="1" smtClean="0">
                <a:solidFill>
                  <a:srgbClr val="A31515"/>
                </a:solidFill>
                <a:latin typeface="Courier New"/>
              </a:rPr>
              <a:t>endl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;   }};</a:t>
            </a:r>
          </a:p>
          <a:p>
            <a:pPr>
              <a:buNone/>
            </a:pPr>
            <a:endParaRPr lang="en-GB" dirty="0" smtClean="0">
              <a:solidFill>
                <a:srgbClr val="A31515"/>
              </a:solidFill>
              <a:latin typeface="Courier New"/>
            </a:endParaRPr>
          </a:p>
          <a:p>
            <a:pPr>
              <a:lnSpc>
                <a:spcPct val="80000"/>
              </a:lnSpc>
              <a:buNone/>
            </a:pPr>
            <a:endParaRPr lang="en-US" sz="2000" dirty="0" smtClean="0"/>
          </a:p>
        </p:txBody>
      </p:sp>
      <p:sp>
        <p:nvSpPr>
          <p:cNvPr id="1638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800600" y="1447800"/>
            <a:ext cx="4495800" cy="52578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GB" dirty="0" smtClean="0">
              <a:latin typeface="Courier New"/>
            </a:endParaRP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void main() {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  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  base *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ptrb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  derived1 objd1;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  derived2 objd2;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  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 n;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  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cout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&lt;&lt;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" enter a number"&lt;&lt;</a:t>
            </a:r>
            <a:r>
              <a:rPr lang="en-GB" dirty="0" err="1" smtClean="0">
                <a:solidFill>
                  <a:srgbClr val="A31515"/>
                </a:solidFill>
                <a:latin typeface="Courier New"/>
              </a:rPr>
              <a:t>endl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GB" dirty="0" smtClean="0">
                <a:solidFill>
                  <a:srgbClr val="A31515"/>
                </a:solidFill>
                <a:latin typeface="Courier New"/>
              </a:rPr>
              <a:t>   </a:t>
            </a:r>
            <a:r>
              <a:rPr lang="en-GB" dirty="0" err="1" smtClean="0">
                <a:solidFill>
                  <a:srgbClr val="A31515"/>
                </a:solidFill>
                <a:latin typeface="Courier New"/>
              </a:rPr>
              <a:t>cin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 &gt;&gt; n;</a:t>
            </a:r>
          </a:p>
          <a:p>
            <a:pPr>
              <a:buNone/>
            </a:pPr>
            <a:r>
              <a:rPr lang="en-GB" dirty="0" smtClean="0">
                <a:solidFill>
                  <a:srgbClr val="A31515"/>
                </a:solidFill>
                <a:latin typeface="Courier New"/>
              </a:rPr>
              <a:t>   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if (n ==1)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  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ptrb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 = &amp;objd1;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  else 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  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ptrb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 = &amp;objd2;</a:t>
            </a:r>
          </a:p>
          <a:p>
            <a:pPr>
              <a:buNone/>
            </a:pPr>
            <a:endParaRPr lang="en-GB" dirty="0" smtClean="0">
              <a:solidFill>
                <a:srgbClr val="0000FF"/>
              </a:solidFill>
              <a:latin typeface="Courier New"/>
            </a:endParaRP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  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ptrb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-&gt;show(); </a:t>
            </a:r>
            <a:r>
              <a:rPr lang="en-GB" dirty="0" smtClean="0">
                <a:solidFill>
                  <a:srgbClr val="008000"/>
                </a:solidFill>
                <a:latin typeface="Courier New"/>
              </a:rPr>
              <a:t>// guess what ??</a:t>
            </a:r>
          </a:p>
          <a:p>
            <a:pPr>
              <a:buNone/>
            </a:pPr>
            <a:endParaRPr lang="en-GB" dirty="0" smtClean="0">
              <a:solidFill>
                <a:srgbClr val="008000"/>
              </a:solidFill>
              <a:latin typeface="Courier New"/>
            </a:endParaRPr>
          </a:p>
          <a:p>
            <a:pPr>
              <a:buNone/>
            </a:pPr>
            <a:r>
              <a:rPr lang="en-GB" dirty="0" smtClean="0">
                <a:solidFill>
                  <a:srgbClr val="008000"/>
                </a:solidFill>
                <a:latin typeface="Courier New"/>
              </a:rPr>
              <a:t>}</a:t>
            </a:r>
          </a:p>
          <a:p>
            <a:pPr>
              <a:buNone/>
            </a:pPr>
            <a:endParaRPr lang="en-GB" dirty="0" smtClean="0">
              <a:solidFill>
                <a:srgbClr val="008000"/>
              </a:solidFill>
              <a:latin typeface="Courier New"/>
            </a:endParaRPr>
          </a:p>
        </p:txBody>
      </p:sp>
      <p:sp>
        <p:nvSpPr>
          <p:cNvPr id="1638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>
              <a:solidFill>
                <a:schemeClr val="tx2"/>
              </a:solidFill>
            </a:endParaRPr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D715A6A-924A-4ADF-B858-344EC1E11389}" type="slidenum">
              <a:rPr lang="en-US"/>
              <a:pPr/>
              <a:t>17</a:t>
            </a:fld>
            <a:endParaRPr lang="en-US"/>
          </a:p>
        </p:txBody>
      </p:sp>
      <p:sp>
        <p:nvSpPr>
          <p:cNvPr id="16391" name="AutoShape 5"/>
          <p:cNvSpPr>
            <a:spLocks noChangeArrowheads="1"/>
          </p:cNvSpPr>
          <p:nvPr/>
        </p:nvSpPr>
        <p:spPr bwMode="auto">
          <a:xfrm>
            <a:off x="5257800" y="6248400"/>
            <a:ext cx="2971800" cy="381000"/>
          </a:xfrm>
          <a:prstGeom prst="wedgeRoundRectCallout">
            <a:avLst>
              <a:gd name="adj1" fmla="val -3793"/>
              <a:gd name="adj2" fmla="val -167084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dirty="0"/>
              <a:t>Run-time polymorphism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Introduction to Virtual Functions (contd.)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E65372-C4FB-4DD0-9611-92947F1FC6E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676400"/>
            <a:ext cx="5638800" cy="2116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3962400"/>
            <a:ext cx="5715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Virtual Destructors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Constructors </a:t>
            </a:r>
            <a:r>
              <a:rPr lang="en-US" b="1" dirty="0" smtClean="0">
                <a:solidFill>
                  <a:srgbClr val="FF0000"/>
                </a:solidFill>
              </a:rPr>
              <a:t>cannot</a:t>
            </a:r>
            <a:r>
              <a:rPr lang="en-US" b="1" dirty="0" smtClean="0"/>
              <a:t> be virtual, but destructors can be virtual.</a:t>
            </a:r>
          </a:p>
          <a:p>
            <a:r>
              <a:rPr lang="en-US" dirty="0" smtClean="0"/>
              <a:t>It ensures that the derived class destructor is called when a base class pointer is used while deleting a dynamically created derived class object.</a:t>
            </a:r>
          </a:p>
        </p:txBody>
      </p:sp>
      <p:sp>
        <p:nvSpPr>
          <p:cNvPr id="17412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>
              <a:solidFill>
                <a:schemeClr val="tx2"/>
              </a:solidFill>
            </a:endParaRP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6406EB2-645E-44EB-AB41-CAB1081A69F0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Polymorphism in C++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types</a:t>
            </a:r>
          </a:p>
          <a:p>
            <a:pPr lvl="1"/>
            <a:r>
              <a:rPr lang="en-US" dirty="0" smtClean="0"/>
              <a:t>Compile time polymorphism</a:t>
            </a:r>
          </a:p>
          <a:p>
            <a:pPr lvl="2"/>
            <a:r>
              <a:rPr lang="en-US" dirty="0" smtClean="0"/>
              <a:t>Uses static or early binding</a:t>
            </a:r>
          </a:p>
          <a:p>
            <a:pPr lvl="2"/>
            <a:r>
              <a:rPr lang="en-US" dirty="0" smtClean="0"/>
              <a:t>Example: Function and operator overloading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Run time polymorphism</a:t>
            </a:r>
          </a:p>
          <a:p>
            <a:pPr lvl="2"/>
            <a:r>
              <a:rPr lang="en-US" dirty="0" smtClean="0"/>
              <a:t>Uses dynamic or Late binding</a:t>
            </a:r>
          </a:p>
          <a:p>
            <a:pPr lvl="2"/>
            <a:r>
              <a:rPr lang="en-US" dirty="0" smtClean="0"/>
              <a:t>Example: Virtual functions</a:t>
            </a: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1E36AC5-C1AA-40BE-BA12-315F29328052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066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Virtual Destructors (contd.)</a:t>
            </a:r>
          </a:p>
        </p:txBody>
      </p:sp>
      <p:sp>
        <p:nvSpPr>
          <p:cNvPr id="18435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228600" y="1447800"/>
            <a:ext cx="8686800" cy="51816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GB" dirty="0" smtClean="0">
              <a:latin typeface="Courier New"/>
            </a:endParaRP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#include 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&lt;</a:t>
            </a:r>
            <a:r>
              <a:rPr lang="en-GB" dirty="0" err="1" smtClean="0">
                <a:solidFill>
                  <a:srgbClr val="A31515"/>
                </a:solidFill>
                <a:latin typeface="Courier New"/>
              </a:rPr>
              <a:t>iostream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&gt;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using namespace std;</a:t>
            </a:r>
          </a:p>
          <a:p>
            <a:pPr>
              <a:buNone/>
            </a:pPr>
            <a:endParaRPr lang="en-GB" dirty="0" smtClean="0">
              <a:solidFill>
                <a:srgbClr val="0000FF"/>
              </a:solidFill>
              <a:latin typeface="Courier New"/>
            </a:endParaRP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class base {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public: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  ~base() { 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cout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 &lt;&lt;  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"destructing base"&lt;&lt;</a:t>
            </a:r>
            <a:r>
              <a:rPr lang="en-GB" dirty="0" err="1" smtClean="0">
                <a:solidFill>
                  <a:srgbClr val="A31515"/>
                </a:solidFill>
                <a:latin typeface="Courier New"/>
              </a:rPr>
              <a:t>endl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;  }};</a:t>
            </a:r>
          </a:p>
          <a:p>
            <a:pPr>
              <a:buNone/>
            </a:pPr>
            <a:endParaRPr lang="en-GB" dirty="0" smtClean="0">
              <a:solidFill>
                <a:srgbClr val="A31515"/>
              </a:solidFill>
              <a:latin typeface="Courier New"/>
            </a:endParaRP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class derived : public base {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public: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  ~derived() {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cout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 &lt;&lt; 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"destructing derived"&lt;&lt;</a:t>
            </a:r>
            <a:r>
              <a:rPr lang="en-GB" dirty="0" err="1" smtClean="0">
                <a:solidFill>
                  <a:srgbClr val="A31515"/>
                </a:solidFill>
                <a:latin typeface="Courier New"/>
              </a:rPr>
              <a:t>endl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;  }};</a:t>
            </a:r>
          </a:p>
          <a:p>
            <a:pPr>
              <a:buNone/>
            </a:pPr>
            <a:endParaRPr lang="en-GB" dirty="0" smtClean="0">
              <a:solidFill>
                <a:srgbClr val="A31515"/>
              </a:solidFill>
              <a:latin typeface="Courier New"/>
            </a:endParaRPr>
          </a:p>
          <a:p>
            <a:pPr>
              <a:buNone/>
            </a:pPr>
            <a:endParaRPr lang="en-GB" dirty="0" smtClean="0">
              <a:solidFill>
                <a:srgbClr val="A31515"/>
              </a:solidFill>
              <a:latin typeface="Courier New"/>
            </a:endParaRP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void main() {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     base *p = new derived;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  delete p;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}</a:t>
            </a:r>
          </a:p>
          <a:p>
            <a:pPr>
              <a:buNone/>
            </a:pPr>
            <a:endParaRPr lang="en-GB" dirty="0" smtClean="0">
              <a:solidFill>
                <a:srgbClr val="0000FF"/>
              </a:solidFill>
              <a:latin typeface="Courier New"/>
            </a:endParaRPr>
          </a:p>
        </p:txBody>
      </p:sp>
      <p:sp>
        <p:nvSpPr>
          <p:cNvPr id="1843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>
              <a:solidFill>
                <a:schemeClr val="tx2"/>
              </a:solidFill>
            </a:endParaRPr>
          </a:p>
        </p:txBody>
      </p:sp>
      <p:sp>
        <p:nvSpPr>
          <p:cNvPr id="1843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FC0E50C-C5A2-4CD2-A49E-6AF161E07FD8}" type="slidenum">
              <a:rPr lang="en-US"/>
              <a:pPr/>
              <a:t>20</a:t>
            </a:fld>
            <a:endParaRPr lang="en-US"/>
          </a:p>
        </p:txBody>
      </p:sp>
      <p:sp>
        <p:nvSpPr>
          <p:cNvPr id="18439" name="Text Box 6"/>
          <p:cNvSpPr txBox="1">
            <a:spLocks noChangeArrowheads="1"/>
          </p:cNvSpPr>
          <p:nvPr/>
        </p:nvSpPr>
        <p:spPr bwMode="auto">
          <a:xfrm>
            <a:off x="2209800" y="838200"/>
            <a:ext cx="403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dirty="0"/>
              <a:t>Using non-virtual destructor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295400"/>
            <a:ext cx="64770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Using non-virtual destructor</a:t>
            </a:r>
            <a:br>
              <a:rPr lang="en-US" dirty="0" smtClean="0"/>
            </a:b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E65372-C4FB-4DD0-9611-92947F1FC6E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590800"/>
            <a:ext cx="6960054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229600" cy="1066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Virtual Destructors (contd.)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28600" y="1524000"/>
            <a:ext cx="8915400" cy="49530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GB" dirty="0" smtClean="0">
              <a:latin typeface="Courier New"/>
            </a:endParaRP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#include 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&lt;</a:t>
            </a:r>
            <a:r>
              <a:rPr lang="en-GB" dirty="0" err="1" smtClean="0">
                <a:solidFill>
                  <a:srgbClr val="A31515"/>
                </a:solidFill>
                <a:latin typeface="Courier New"/>
              </a:rPr>
              <a:t>iostream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&gt;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using namespace std;</a:t>
            </a:r>
          </a:p>
          <a:p>
            <a:pPr>
              <a:buNone/>
            </a:pPr>
            <a:endParaRPr lang="en-GB" dirty="0" smtClean="0">
              <a:solidFill>
                <a:srgbClr val="0000FF"/>
              </a:solidFill>
              <a:latin typeface="Courier New"/>
            </a:endParaRP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class base {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public: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 </a:t>
            </a:r>
            <a:r>
              <a:rPr lang="en-GB" b="1" dirty="0" smtClean="0">
                <a:solidFill>
                  <a:srgbClr val="0000FF"/>
                </a:solidFill>
                <a:latin typeface="Courier New"/>
              </a:rPr>
              <a:t>virtual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 ~base() { 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cout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 &lt;&lt;  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"destructing base"&lt;&lt;</a:t>
            </a:r>
            <a:r>
              <a:rPr lang="en-GB" dirty="0" err="1" smtClean="0">
                <a:solidFill>
                  <a:srgbClr val="A31515"/>
                </a:solidFill>
                <a:latin typeface="Courier New"/>
              </a:rPr>
              <a:t>endl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;  }};</a:t>
            </a:r>
          </a:p>
          <a:p>
            <a:pPr>
              <a:buNone/>
            </a:pPr>
            <a:endParaRPr lang="en-GB" dirty="0" smtClean="0">
              <a:solidFill>
                <a:srgbClr val="A31515"/>
              </a:solidFill>
              <a:latin typeface="Courier New"/>
            </a:endParaRP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class derived : public base {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public: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  ~derived() {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cout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 &lt;&lt; 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"destructing derived"&lt;&lt;</a:t>
            </a:r>
            <a:r>
              <a:rPr lang="en-GB" dirty="0" err="1" smtClean="0">
                <a:solidFill>
                  <a:srgbClr val="A31515"/>
                </a:solidFill>
                <a:latin typeface="Courier New"/>
              </a:rPr>
              <a:t>endl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;  }};</a:t>
            </a:r>
          </a:p>
          <a:p>
            <a:pPr>
              <a:buNone/>
            </a:pPr>
            <a:endParaRPr lang="en-GB" dirty="0" smtClean="0">
              <a:solidFill>
                <a:srgbClr val="A31515"/>
              </a:solidFill>
              <a:latin typeface="Courier New"/>
            </a:endParaRPr>
          </a:p>
          <a:p>
            <a:pPr>
              <a:buNone/>
            </a:pPr>
            <a:endParaRPr lang="en-GB" dirty="0" smtClean="0">
              <a:solidFill>
                <a:srgbClr val="A31515"/>
              </a:solidFill>
              <a:latin typeface="Courier New"/>
            </a:endParaRP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void main() {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     base *p = new derived;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  delete p;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}</a:t>
            </a:r>
          </a:p>
          <a:p>
            <a:pPr>
              <a:buNone/>
            </a:pPr>
            <a:endParaRPr lang="en-GB" dirty="0" smtClean="0">
              <a:solidFill>
                <a:srgbClr val="0000FF"/>
              </a:solidFill>
              <a:latin typeface="Courier New"/>
            </a:endParaRPr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>
              <a:solidFill>
                <a:schemeClr val="tx2"/>
              </a:solidFill>
            </a:endParaRPr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CC35109-E5B6-4307-8CF4-BD51F09AB2A1}" type="slidenum">
              <a:rPr lang="en-US"/>
              <a:pPr/>
              <a:t>22</a:t>
            </a:fld>
            <a:endParaRPr lang="en-US"/>
          </a:p>
        </p:txBody>
      </p:sp>
      <p:sp>
        <p:nvSpPr>
          <p:cNvPr id="19463" name="Text Box 5"/>
          <p:cNvSpPr txBox="1">
            <a:spLocks noChangeArrowheads="1"/>
          </p:cNvSpPr>
          <p:nvPr/>
        </p:nvSpPr>
        <p:spPr bwMode="auto">
          <a:xfrm>
            <a:off x="2133600" y="106680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dirty="0"/>
              <a:t>Using virtual destructor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229600" cy="1066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Virtual Destructors (contd.)</a:t>
            </a:r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>
              <a:solidFill>
                <a:schemeClr val="tx2"/>
              </a:solidFill>
            </a:endParaRPr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CC35109-E5B6-4307-8CF4-BD51F09AB2A1}" type="slidenum">
              <a:rPr lang="en-US"/>
              <a:pPr/>
              <a:t>23</a:t>
            </a:fld>
            <a:endParaRPr lang="en-US"/>
          </a:p>
        </p:txBody>
      </p:sp>
      <p:sp>
        <p:nvSpPr>
          <p:cNvPr id="19463" name="Text Box 5"/>
          <p:cNvSpPr txBox="1">
            <a:spLocks noChangeArrowheads="1"/>
          </p:cNvSpPr>
          <p:nvPr/>
        </p:nvSpPr>
        <p:spPr bwMode="auto">
          <a:xfrm>
            <a:off x="2133600" y="106680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dirty="0"/>
              <a:t>Using virtual destructor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676400"/>
            <a:ext cx="79920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Virtual functions are inherited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Once function is declared as virtual, it stays virtual no matter how many layers of derived classes it may pass through.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//derived from derived, not base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/>
          </a:p>
          <a:p>
            <a:pPr marL="641350" lvl="2" indent="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/>
          </a:p>
        </p:txBody>
      </p:sp>
      <p:sp>
        <p:nvSpPr>
          <p:cNvPr id="2048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>
              <a:solidFill>
                <a:schemeClr val="bg2"/>
              </a:solidFill>
            </a:endParaRPr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5AA84A5-0A0D-4D32-9ADD-3C1720C7C00E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229600" cy="10668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Virtual functions are inherited</a:t>
            </a:r>
            <a:endParaRPr lang="en-US" sz="4000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0" y="1524000"/>
            <a:ext cx="4648200" cy="53340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fontScale="92500"/>
          </a:bodyPr>
          <a:lstStyle/>
          <a:p>
            <a:pPr>
              <a:buNone/>
            </a:pPr>
            <a:endParaRPr lang="en-GB" dirty="0" smtClean="0">
              <a:latin typeface="Courier New"/>
            </a:endParaRP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#include 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&lt;</a:t>
            </a:r>
            <a:r>
              <a:rPr lang="en-GB" dirty="0" err="1" smtClean="0">
                <a:solidFill>
                  <a:srgbClr val="A31515"/>
                </a:solidFill>
                <a:latin typeface="Courier New"/>
              </a:rPr>
              <a:t>iostream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&gt;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using namespace std;</a:t>
            </a:r>
          </a:p>
          <a:p>
            <a:pPr>
              <a:buNone/>
            </a:pPr>
            <a:endParaRPr lang="en-GB" dirty="0" smtClean="0">
              <a:solidFill>
                <a:srgbClr val="0000FF"/>
              </a:solidFill>
              <a:latin typeface="Courier New"/>
            </a:endParaRP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class base {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public:</a:t>
            </a:r>
          </a:p>
          <a:p>
            <a:pPr>
              <a:buNone/>
            </a:pPr>
            <a:r>
              <a:rPr lang="en-GB" b="1" dirty="0" smtClean="0">
                <a:solidFill>
                  <a:srgbClr val="0000FF"/>
                </a:solidFill>
                <a:latin typeface="Courier New"/>
              </a:rPr>
              <a:t>virtual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 void show() {  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cout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 &lt;&lt; 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"show base"&lt;&lt;</a:t>
            </a:r>
            <a:r>
              <a:rPr lang="en-GB" dirty="0" err="1" smtClean="0">
                <a:solidFill>
                  <a:srgbClr val="A31515"/>
                </a:solidFill>
                <a:latin typeface="Courier New"/>
              </a:rPr>
              <a:t>endl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;  }};</a:t>
            </a:r>
          </a:p>
          <a:p>
            <a:pPr>
              <a:buNone/>
            </a:pPr>
            <a:r>
              <a:rPr lang="en-GB" dirty="0" smtClean="0">
                <a:solidFill>
                  <a:srgbClr val="008000"/>
                </a:solidFill>
                <a:latin typeface="Courier New"/>
              </a:rPr>
              <a:t>/////////////////////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class derived1 : public base {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public: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  void show() { 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cout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 &lt;&lt; 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"show derived 1"&lt;&lt;</a:t>
            </a:r>
            <a:r>
              <a:rPr lang="en-GB" dirty="0" err="1" smtClean="0">
                <a:solidFill>
                  <a:srgbClr val="A31515"/>
                </a:solidFill>
                <a:latin typeface="Courier New"/>
              </a:rPr>
              <a:t>endl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;   }};</a:t>
            </a:r>
          </a:p>
          <a:p>
            <a:pPr>
              <a:buNone/>
            </a:pPr>
            <a:r>
              <a:rPr lang="en-GB" dirty="0" smtClean="0">
                <a:solidFill>
                  <a:srgbClr val="008000"/>
                </a:solidFill>
                <a:latin typeface="Courier New"/>
              </a:rPr>
              <a:t>/////////////////////</a:t>
            </a:r>
          </a:p>
          <a:p>
            <a:pPr>
              <a:buNone/>
            </a:pPr>
            <a:r>
              <a:rPr lang="en-GB" dirty="0" smtClean="0">
                <a:solidFill>
                  <a:srgbClr val="008000"/>
                </a:solidFill>
                <a:latin typeface="Courier New"/>
              </a:rPr>
              <a:t>   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class derived2 : public derived1 {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};</a:t>
            </a:r>
          </a:p>
          <a:p>
            <a:pPr>
              <a:buNone/>
            </a:pPr>
            <a:endParaRPr lang="en-GB" dirty="0" smtClean="0">
              <a:solidFill>
                <a:srgbClr val="A31515"/>
              </a:solidFill>
              <a:latin typeface="Courier New"/>
            </a:endParaRPr>
          </a:p>
          <a:p>
            <a:pPr>
              <a:lnSpc>
                <a:spcPct val="80000"/>
              </a:lnSpc>
              <a:buNone/>
            </a:pPr>
            <a:endParaRPr lang="en-US" sz="2000" dirty="0" smtClean="0"/>
          </a:p>
        </p:txBody>
      </p:sp>
      <p:sp>
        <p:nvSpPr>
          <p:cNvPr id="1638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8200" y="1295400"/>
            <a:ext cx="5410200" cy="52578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fontScale="92500"/>
          </a:bodyPr>
          <a:lstStyle/>
          <a:p>
            <a:pPr>
              <a:buNone/>
            </a:pPr>
            <a:endParaRPr lang="en-GB" dirty="0" smtClean="0">
              <a:latin typeface="Courier New"/>
            </a:endParaRP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void main() {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  base b1; 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 derived1 d1;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	derived2 d2;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  base *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pb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 = &amp;b1;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  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pb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-&gt;show(); </a:t>
            </a:r>
            <a:endParaRPr lang="en-GB" dirty="0" smtClean="0">
              <a:solidFill>
                <a:srgbClr val="008000"/>
              </a:solidFill>
              <a:latin typeface="Courier New"/>
            </a:endParaRPr>
          </a:p>
          <a:p>
            <a:pPr>
              <a:buNone/>
            </a:pPr>
            <a:r>
              <a:rPr lang="en-GB" dirty="0" smtClean="0">
                <a:solidFill>
                  <a:srgbClr val="008000"/>
                </a:solidFill>
                <a:latin typeface="Courier New"/>
              </a:rPr>
              <a:t>   </a:t>
            </a:r>
            <a:r>
              <a:rPr lang="en-GB" dirty="0" err="1" smtClean="0">
                <a:solidFill>
                  <a:srgbClr val="008000"/>
                </a:solidFill>
                <a:latin typeface="Courier New"/>
              </a:rPr>
              <a:t>pb</a:t>
            </a:r>
            <a:r>
              <a:rPr lang="en-GB" dirty="0" smtClean="0">
                <a:solidFill>
                  <a:srgbClr val="008000"/>
                </a:solidFill>
                <a:latin typeface="Courier New"/>
              </a:rPr>
              <a:t> = &amp;d1;</a:t>
            </a:r>
          </a:p>
          <a:p>
            <a:pPr>
              <a:buNone/>
            </a:pPr>
            <a:r>
              <a:rPr lang="en-GB" dirty="0" smtClean="0">
                <a:solidFill>
                  <a:srgbClr val="008000"/>
                </a:solidFill>
                <a:latin typeface="Courier New"/>
              </a:rPr>
              <a:t>   </a:t>
            </a:r>
            <a:r>
              <a:rPr lang="en-GB" dirty="0" err="1" smtClean="0">
                <a:solidFill>
                  <a:srgbClr val="008000"/>
                </a:solidFill>
                <a:latin typeface="Courier New"/>
              </a:rPr>
              <a:t>pb</a:t>
            </a:r>
            <a:r>
              <a:rPr lang="en-GB" dirty="0" smtClean="0">
                <a:solidFill>
                  <a:srgbClr val="008000"/>
                </a:solidFill>
                <a:latin typeface="Courier New"/>
              </a:rPr>
              <a:t>-&gt;show(); </a:t>
            </a:r>
          </a:p>
          <a:p>
            <a:pPr>
              <a:buNone/>
            </a:pPr>
            <a:r>
              <a:rPr lang="en-GB" dirty="0" smtClean="0">
                <a:solidFill>
                  <a:srgbClr val="008000"/>
                </a:solidFill>
                <a:latin typeface="Courier New"/>
              </a:rPr>
              <a:t>   </a:t>
            </a:r>
            <a:r>
              <a:rPr lang="en-GB" dirty="0" err="1" smtClean="0">
                <a:solidFill>
                  <a:srgbClr val="008000"/>
                </a:solidFill>
                <a:latin typeface="Courier New"/>
              </a:rPr>
              <a:t>pb</a:t>
            </a:r>
            <a:r>
              <a:rPr lang="en-GB" dirty="0" smtClean="0">
                <a:solidFill>
                  <a:srgbClr val="008000"/>
                </a:solidFill>
                <a:latin typeface="Courier New"/>
              </a:rPr>
              <a:t> = &amp;d2;</a:t>
            </a:r>
          </a:p>
          <a:p>
            <a:pPr>
              <a:buNone/>
            </a:pPr>
            <a:r>
              <a:rPr lang="en-GB" dirty="0" smtClean="0">
                <a:solidFill>
                  <a:srgbClr val="008000"/>
                </a:solidFill>
                <a:latin typeface="Courier New"/>
              </a:rPr>
              <a:t>   </a:t>
            </a:r>
            <a:r>
              <a:rPr lang="en-GB" dirty="0" err="1" smtClean="0">
                <a:solidFill>
                  <a:srgbClr val="008000"/>
                </a:solidFill>
                <a:latin typeface="Courier New"/>
              </a:rPr>
              <a:t>pb</a:t>
            </a:r>
            <a:r>
              <a:rPr lang="en-GB" dirty="0" smtClean="0">
                <a:solidFill>
                  <a:srgbClr val="008000"/>
                </a:solidFill>
                <a:latin typeface="Courier New"/>
              </a:rPr>
              <a:t>-&gt;show(); </a:t>
            </a:r>
          </a:p>
          <a:p>
            <a:pPr>
              <a:buNone/>
            </a:pPr>
            <a:r>
              <a:rPr lang="en-GB" dirty="0" smtClean="0">
                <a:solidFill>
                  <a:srgbClr val="008000"/>
                </a:solidFill>
                <a:latin typeface="Courier New"/>
              </a:rPr>
              <a:t>}</a:t>
            </a:r>
          </a:p>
          <a:p>
            <a:pPr>
              <a:buNone/>
            </a:pPr>
            <a:endParaRPr lang="en-US" dirty="0" smtClean="0">
              <a:solidFill>
                <a:srgbClr val="008000"/>
              </a:solidFill>
              <a:latin typeface="Courier New"/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Courier New"/>
              </a:rPr>
              <a:t>What if there is show in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Courier New"/>
              </a:rPr>
              <a:t>derived 2 ?</a:t>
            </a:r>
            <a:endParaRPr lang="en-GB" dirty="0" smtClean="0">
              <a:solidFill>
                <a:srgbClr val="FF0000"/>
              </a:solidFill>
              <a:latin typeface="Courier New"/>
            </a:endParaRPr>
          </a:p>
          <a:p>
            <a:pPr>
              <a:buNone/>
            </a:pPr>
            <a:endParaRPr lang="en-GB" dirty="0" smtClean="0">
              <a:solidFill>
                <a:srgbClr val="008000"/>
              </a:solidFill>
              <a:latin typeface="Courier New"/>
            </a:endParaRPr>
          </a:p>
        </p:txBody>
      </p:sp>
      <p:sp>
        <p:nvSpPr>
          <p:cNvPr id="1638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>
              <a:solidFill>
                <a:schemeClr val="tx2"/>
              </a:solidFill>
            </a:endParaRPr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D715A6A-924A-4ADF-B858-344EC1E11389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229600" cy="10668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Virtual functions are inherited</a:t>
            </a:r>
            <a:endParaRPr lang="en-US" sz="4000" dirty="0"/>
          </a:p>
        </p:txBody>
      </p:sp>
      <p:sp>
        <p:nvSpPr>
          <p:cNvPr id="1638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>
              <a:solidFill>
                <a:schemeClr val="tx2"/>
              </a:solidFill>
            </a:endParaRPr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D715A6A-924A-4ADF-B858-344EC1E11389}" type="slidenum">
              <a:rPr lang="en-US"/>
              <a:pPr/>
              <a:t>26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905000"/>
            <a:ext cx="8610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381000"/>
            <a:ext cx="8229600" cy="1066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>
                <a:solidFill>
                  <a:schemeClr val="bg1"/>
                </a:solidFill>
              </a:rPr>
              <a:t>Simple App of virtual function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0" y="457200"/>
            <a:ext cx="4648200" cy="6318187"/>
          </a:xfrm>
        </p:spPr>
        <p:txBody>
          <a:bodyPr rtlCol="0">
            <a:normAutofit fontScale="92500" lnSpcReduction="20000"/>
          </a:bodyPr>
          <a:lstStyle/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class figure{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protected: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double x; double y;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public: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void 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set_dim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(double I, double J ){x = 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I;y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 = J;}</a:t>
            </a:r>
          </a:p>
          <a:p>
            <a:pPr>
              <a:buNone/>
            </a:pPr>
            <a:endParaRPr lang="en-GB" dirty="0" smtClean="0">
              <a:solidFill>
                <a:srgbClr val="0000FF"/>
              </a:solidFill>
              <a:latin typeface="Courier New"/>
            </a:endParaRP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virtual void 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show_area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(){ 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cout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 &lt;&lt;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"No area computation defined"&lt;&lt;</a:t>
            </a:r>
            <a:r>
              <a:rPr lang="en-GB" dirty="0" err="1" smtClean="0">
                <a:solidFill>
                  <a:srgbClr val="A31515"/>
                </a:solidFill>
                <a:latin typeface="Courier New"/>
              </a:rPr>
              <a:t>endl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GB" dirty="0" err="1" smtClean="0">
                <a:solidFill>
                  <a:srgbClr val="A31515"/>
                </a:solidFill>
                <a:latin typeface="Courier New"/>
              </a:rPr>
              <a:t>cout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&lt;&lt;"for this class"&lt;&lt;</a:t>
            </a:r>
            <a:r>
              <a:rPr lang="en-GB" dirty="0" err="1" smtClean="0">
                <a:solidFill>
                  <a:srgbClr val="A31515"/>
                </a:solidFill>
                <a:latin typeface="Courier New"/>
              </a:rPr>
              <a:t>endl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;}};</a:t>
            </a:r>
          </a:p>
          <a:p>
            <a:pPr>
              <a:buNone/>
            </a:pPr>
            <a:endParaRPr lang="en-GB" dirty="0" smtClean="0">
              <a:solidFill>
                <a:srgbClr val="A31515"/>
              </a:solidFill>
              <a:latin typeface="Courier New"/>
            </a:endParaRP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class triangle: public figure{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public: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void 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show_area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(){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cout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&lt;&lt;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"show in triangle"&lt;&lt; x* 0.5 * y&lt;&lt;</a:t>
            </a:r>
            <a:r>
              <a:rPr lang="en-GB" dirty="0" err="1" smtClean="0">
                <a:solidFill>
                  <a:srgbClr val="A31515"/>
                </a:solidFill>
                <a:latin typeface="Courier New"/>
              </a:rPr>
              <a:t>endl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;} };</a:t>
            </a:r>
          </a:p>
          <a:p>
            <a:pPr>
              <a:buNone/>
            </a:pPr>
            <a:endParaRPr lang="en-GB" dirty="0" smtClean="0">
              <a:solidFill>
                <a:srgbClr val="A31515"/>
              </a:solidFill>
              <a:latin typeface="Courier New"/>
            </a:endParaRP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class circle: public figure{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public: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void 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show_area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(){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cout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&lt;&lt; 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"show in circle"&lt;&lt;x *x&lt;&lt;</a:t>
            </a:r>
            <a:r>
              <a:rPr lang="en-GB" dirty="0" err="1" smtClean="0">
                <a:solidFill>
                  <a:srgbClr val="A31515"/>
                </a:solidFill>
                <a:latin typeface="Courier New"/>
              </a:rPr>
              <a:t>endl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;}};</a:t>
            </a:r>
          </a:p>
          <a:p>
            <a:pPr>
              <a:buNone/>
            </a:pPr>
            <a:endParaRPr lang="en-GB" dirty="0" smtClean="0">
              <a:solidFill>
                <a:srgbClr val="A31515"/>
              </a:solidFill>
              <a:latin typeface="Courier New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800600" y="762000"/>
            <a:ext cx="4038600" cy="5638800"/>
          </a:xfrm>
        </p:spPr>
        <p:txBody>
          <a:bodyPr rtlCol="0">
            <a:normAutofit fontScale="92500" lnSpcReduction="20000"/>
          </a:bodyPr>
          <a:lstStyle/>
          <a:p>
            <a:pPr>
              <a:buNone/>
            </a:pPr>
            <a:endParaRPr lang="en-GB" dirty="0" smtClean="0">
              <a:latin typeface="Courier New"/>
            </a:endParaRP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void  main(){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figure *p;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triangle t;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circle c;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p= &amp;t;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p-&gt;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set_dim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(10.0,5.0);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p-&gt; 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show_area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();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p= &amp;c;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p-&gt; 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set_dim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(10.0, 0);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p-&gt; 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show_area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();</a:t>
            </a:r>
          </a:p>
          <a:p>
            <a:pPr>
              <a:buNone/>
            </a:pPr>
            <a:endParaRPr lang="en-GB" dirty="0" smtClean="0">
              <a:solidFill>
                <a:srgbClr val="0000FF"/>
              </a:solidFill>
              <a:latin typeface="Courier New"/>
            </a:endParaRP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}</a:t>
            </a:r>
          </a:p>
          <a:p>
            <a:pPr>
              <a:buNone/>
            </a:pPr>
            <a:endParaRPr lang="en-GB" dirty="0" smtClean="0">
              <a:solidFill>
                <a:srgbClr val="0000FF"/>
              </a:solidFill>
              <a:latin typeface="Courier New"/>
            </a:endParaRPr>
          </a:p>
        </p:txBody>
      </p:sp>
      <p:sp>
        <p:nvSpPr>
          <p:cNvPr id="2150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>
              <a:solidFill>
                <a:schemeClr val="bg2"/>
              </a:solidFill>
            </a:endParaRPr>
          </a:p>
        </p:txBody>
      </p:sp>
      <p:sp>
        <p:nvSpPr>
          <p:cNvPr id="2151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848E317-9265-40C9-A534-B20494DBA186}" type="slidenum">
              <a:rPr lang="en-US"/>
              <a:pPr/>
              <a:t>27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086600" y="68580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READ</a:t>
            </a:r>
            <a:endParaRPr lang="en-GB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1066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Simple App of virtual function</a:t>
            </a:r>
            <a:endParaRPr lang="en-GB" dirty="0"/>
          </a:p>
        </p:txBody>
      </p:sp>
      <p:sp>
        <p:nvSpPr>
          <p:cNvPr id="2253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>
              <a:solidFill>
                <a:schemeClr val="bg2"/>
              </a:solidFill>
            </a:endParaRPr>
          </a:p>
        </p:txBody>
      </p:sp>
      <p:sp>
        <p:nvSpPr>
          <p:cNvPr id="2253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233DE72-E5C6-49EC-87B1-FFE2915E2A30}" type="slidenum">
              <a:rPr lang="en-US"/>
              <a:pPr/>
              <a:t>28</a:t>
            </a:fld>
            <a:endParaRPr lang="en-US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524000"/>
            <a:ext cx="7365592" cy="261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More About Virtual Functions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700" dirty="0" smtClean="0"/>
              <a:t>Helps to guarantee that a derived class will provide its own redefinition.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If we want to omit the body of a virtual function in a base class, we can use pure virtual functions.</a:t>
            </a:r>
          </a:p>
          <a:p>
            <a:pPr marL="366713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virtual ret-type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-name(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param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-list) = 0;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Pure virtual function is a virtual function that has no definition in its base class.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 smtClean="0"/>
          </a:p>
        </p:txBody>
      </p:sp>
      <p:sp>
        <p:nvSpPr>
          <p:cNvPr id="2355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>
              <a:solidFill>
                <a:schemeClr val="tx2"/>
              </a:solidFill>
            </a:endParaRPr>
          </a:p>
        </p:txBody>
      </p:sp>
      <p:sp>
        <p:nvSpPr>
          <p:cNvPr id="2355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E1BDCAE-B5B9-4037-86A1-98D480C801A4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Pointers to Derived Classes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C++ allows base class pointers to point to derived class objects.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Let we have –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class </a:t>
            </a:r>
            <a:r>
              <a:rPr lang="en-US" dirty="0" err="1" smtClean="0"/>
              <a:t>B_Class</a:t>
            </a:r>
            <a:r>
              <a:rPr lang="en-US" dirty="0" smtClean="0"/>
              <a:t>{ … };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class </a:t>
            </a:r>
            <a:r>
              <a:rPr lang="en-US" dirty="0" err="1" smtClean="0"/>
              <a:t>D_Class</a:t>
            </a:r>
            <a:r>
              <a:rPr lang="en-US" dirty="0" smtClean="0"/>
              <a:t>: public </a:t>
            </a:r>
            <a:r>
              <a:rPr lang="en-US" dirty="0" err="1" smtClean="0"/>
              <a:t>B_Class</a:t>
            </a:r>
            <a:r>
              <a:rPr lang="en-US" dirty="0" smtClean="0"/>
              <a:t>{ … };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Then we can write – 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B_Class</a:t>
            </a:r>
            <a:r>
              <a:rPr lang="en-US" dirty="0" smtClean="0"/>
              <a:t> *p1; 	</a:t>
            </a:r>
            <a:r>
              <a:rPr lang="en-US" sz="1400" dirty="0" smtClean="0"/>
              <a:t>// pointer to object of type </a:t>
            </a:r>
            <a:r>
              <a:rPr lang="en-US" sz="1400" dirty="0" err="1" smtClean="0"/>
              <a:t>B_Class</a:t>
            </a:r>
            <a:endParaRPr lang="en-US" sz="1400" dirty="0" smtClean="0"/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D_Class</a:t>
            </a:r>
            <a:r>
              <a:rPr lang="en-US" dirty="0" smtClean="0"/>
              <a:t> </a:t>
            </a:r>
            <a:r>
              <a:rPr lang="en-US" dirty="0" err="1" smtClean="0"/>
              <a:t>d_obj</a:t>
            </a:r>
            <a:r>
              <a:rPr lang="en-US" dirty="0" smtClean="0"/>
              <a:t>; </a:t>
            </a:r>
            <a:r>
              <a:rPr lang="en-US" sz="1400" dirty="0" smtClean="0"/>
              <a:t>// object of type </a:t>
            </a:r>
            <a:r>
              <a:rPr lang="en-US" sz="1400" dirty="0" err="1" smtClean="0"/>
              <a:t>D_Class</a:t>
            </a:r>
            <a:endParaRPr lang="en-US" sz="1400" dirty="0" smtClean="0"/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4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Both statement are valid:</a:t>
            </a:r>
          </a:p>
          <a:p>
            <a:pPr marL="366713" lvl="1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dirty="0" smtClean="0"/>
              <a:t>    p1 = &amp;</a:t>
            </a:r>
            <a:r>
              <a:rPr lang="en-US" dirty="0" err="1" smtClean="0"/>
              <a:t>d_obj</a:t>
            </a:r>
            <a:r>
              <a:rPr lang="en-US" dirty="0" smtClean="0"/>
              <a:t>;</a:t>
            </a:r>
          </a:p>
          <a:p>
            <a:pPr marL="366713" lvl="1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B_Class</a:t>
            </a:r>
            <a:r>
              <a:rPr lang="en-US" dirty="0" smtClean="0"/>
              <a:t> *p2 = new </a:t>
            </a:r>
            <a:r>
              <a:rPr lang="en-US" dirty="0" err="1"/>
              <a:t>D</a:t>
            </a:r>
            <a:r>
              <a:rPr lang="en-US" dirty="0" err="1" smtClean="0"/>
              <a:t>_Class</a:t>
            </a:r>
            <a:r>
              <a:rPr lang="en-US" dirty="0" smtClean="0"/>
              <a:t>;</a:t>
            </a:r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>
              <a:solidFill>
                <a:schemeClr val="tx2"/>
              </a:solidFill>
            </a:endParaRP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3B6A025-7794-4972-AB92-DE902CCC3024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0" y="457200"/>
            <a:ext cx="8382000" cy="106984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Pure function</a:t>
            </a:r>
            <a:endParaRPr lang="en-GB" dirty="0"/>
          </a:p>
        </p:txBody>
      </p:sp>
      <p:sp>
        <p:nvSpPr>
          <p:cNvPr id="24579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Pure function</a:t>
            </a:r>
          </a:p>
        </p:txBody>
      </p:sp>
      <p:sp>
        <p:nvSpPr>
          <p:cNvPr id="24581" name="Text Placeholder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Class figure{</a:t>
            </a:r>
          </a:p>
          <a:p>
            <a:pPr marL="366713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protected:</a:t>
            </a:r>
          </a:p>
          <a:p>
            <a:pPr marL="366713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	double </a:t>
            </a:r>
            <a:r>
              <a:rPr lang="en-GB" dirty="0" err="1" smtClean="0"/>
              <a:t>x,y</a:t>
            </a:r>
            <a:r>
              <a:rPr lang="en-GB" dirty="0" smtClean="0"/>
              <a:t>;</a:t>
            </a:r>
          </a:p>
          <a:p>
            <a:pPr marL="366713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public:</a:t>
            </a:r>
          </a:p>
          <a:p>
            <a:pPr marL="366713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void </a:t>
            </a:r>
            <a:r>
              <a:rPr lang="en-GB" dirty="0" err="1" smtClean="0"/>
              <a:t>set_dim</a:t>
            </a:r>
            <a:r>
              <a:rPr lang="en-GB" sz="1500" dirty="0" smtClean="0"/>
              <a:t>(double I, double j)</a:t>
            </a:r>
            <a:r>
              <a:rPr lang="en-GB" dirty="0" smtClean="0"/>
              <a:t>{</a:t>
            </a:r>
          </a:p>
          <a:p>
            <a:pPr marL="366713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x=I;</a:t>
            </a:r>
          </a:p>
          <a:p>
            <a:pPr marL="366713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Y= j;</a:t>
            </a:r>
          </a:p>
          <a:p>
            <a:pPr marL="641350" lvl="2" indent="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GB" dirty="0" smtClean="0"/>
              <a:t>}</a:t>
            </a:r>
          </a:p>
          <a:p>
            <a:pPr marL="366713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Virtual void </a:t>
            </a:r>
            <a:r>
              <a:rPr lang="en-GB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show_area</a:t>
            </a:r>
            <a:r>
              <a:rPr lang="en-GB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()=0 ;// pure function</a:t>
            </a:r>
          </a:p>
          <a:p>
            <a:pPr marL="366713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};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It makes a class an </a:t>
            </a:r>
            <a:r>
              <a:rPr lang="en-US" sz="2800" b="1" i="1" dirty="0" smtClean="0">
                <a:solidFill>
                  <a:srgbClr val="6600CC"/>
                </a:solidFill>
              </a:rPr>
              <a:t>abstract class</a:t>
            </a:r>
            <a:r>
              <a:rPr lang="en-US" sz="2800" dirty="0" smtClean="0"/>
              <a:t>.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We cannot create any objects of such classes.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It forces derived classes to override it own implementation.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Otherwise become abstract too and the complier will report an error.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/>
          </a:p>
        </p:txBody>
      </p:sp>
      <p:sp>
        <p:nvSpPr>
          <p:cNvPr id="24584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5D0690A-AF8B-4D06-8B05-8438D5532500}" type="slidenum">
              <a:rPr lang="en-US"/>
              <a:pPr/>
              <a:t>30</a:t>
            </a:fld>
            <a:endParaRPr lang="en-US"/>
          </a:p>
        </p:txBody>
      </p:sp>
      <p:sp>
        <p:nvSpPr>
          <p:cNvPr id="24583" name="Footer Placeholder 4"/>
          <p:cNvSpPr>
            <a:spLocks noGrp="1"/>
          </p:cNvSpPr>
          <p:nvPr>
            <p:ph type="ftr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Simple App of virtual function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 rtlCol="0">
            <a:normAutofit fontScale="85000" lnSpcReduction="2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Class figure{</a:t>
            </a:r>
          </a:p>
          <a:p>
            <a:pPr marL="366713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protected:</a:t>
            </a:r>
          </a:p>
          <a:p>
            <a:pPr marL="366713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	double </a:t>
            </a:r>
            <a:r>
              <a:rPr lang="en-GB" dirty="0" err="1" smtClean="0"/>
              <a:t>x,y</a:t>
            </a:r>
            <a:r>
              <a:rPr lang="en-GB" dirty="0" smtClean="0"/>
              <a:t>;</a:t>
            </a:r>
          </a:p>
          <a:p>
            <a:pPr marL="366713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public:</a:t>
            </a:r>
          </a:p>
          <a:p>
            <a:pPr marL="366713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void </a:t>
            </a:r>
            <a:r>
              <a:rPr lang="en-GB" dirty="0" err="1" smtClean="0"/>
              <a:t>set_dim</a:t>
            </a:r>
            <a:r>
              <a:rPr lang="en-GB" sz="1500" dirty="0" smtClean="0"/>
              <a:t>(double I, double j=0)</a:t>
            </a:r>
            <a:r>
              <a:rPr lang="en-GB" dirty="0" smtClean="0"/>
              <a:t>{</a:t>
            </a:r>
          </a:p>
          <a:p>
            <a:pPr marL="366713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x=I;</a:t>
            </a:r>
          </a:p>
          <a:p>
            <a:pPr marL="366713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Y= j;</a:t>
            </a:r>
          </a:p>
          <a:p>
            <a:pPr marL="641350" lvl="2" indent="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GB" dirty="0" smtClean="0"/>
              <a:t>}</a:t>
            </a:r>
          </a:p>
          <a:p>
            <a:pPr marL="366713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Virtual void </a:t>
            </a:r>
            <a:r>
              <a:rPr lang="en-GB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show_area</a:t>
            </a:r>
            <a:r>
              <a:rPr lang="en-GB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()=0 ;// pure function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};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Class triangle: public figure{</a:t>
            </a:r>
          </a:p>
          <a:p>
            <a:pPr marL="366713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Public:</a:t>
            </a:r>
          </a:p>
          <a:p>
            <a:pPr marL="366713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Void </a:t>
            </a:r>
            <a:r>
              <a:rPr lang="en-GB" dirty="0" err="1" smtClean="0"/>
              <a:t>show_area</a:t>
            </a:r>
            <a:r>
              <a:rPr lang="en-GB" dirty="0" smtClean="0"/>
              <a:t>(){</a:t>
            </a:r>
            <a:r>
              <a:rPr lang="en-GB" dirty="0" err="1" smtClean="0"/>
              <a:t>cout</a:t>
            </a:r>
            <a:r>
              <a:rPr lang="en-GB" dirty="0" smtClean="0"/>
              <a:t>&lt;&lt; x* 0.5 * y;}};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 rtlCol="0">
            <a:normAutofit fontScale="85000" lnSpcReduction="2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Class circle: public figure{</a:t>
            </a:r>
          </a:p>
          <a:p>
            <a:pPr marL="366713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Public:</a:t>
            </a:r>
          </a:p>
          <a:p>
            <a:pPr marL="366713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// no </a:t>
            </a:r>
            <a:r>
              <a:rPr lang="en-GB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definiton</a:t>
            </a:r>
            <a:r>
              <a:rPr lang="en-GB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</a:t>
            </a:r>
            <a:r>
              <a:rPr lang="en-GB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show_area</a:t>
            </a:r>
            <a:r>
              <a:rPr lang="en-GB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() will case error</a:t>
            </a:r>
          </a:p>
          <a:p>
            <a:pPr marL="366713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};</a:t>
            </a:r>
          </a:p>
          <a:p>
            <a:pPr marL="366713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err="1" smtClean="0"/>
              <a:t>Int</a:t>
            </a:r>
            <a:r>
              <a:rPr lang="en-GB" dirty="0" smtClean="0"/>
              <a:t> main(){</a:t>
            </a:r>
          </a:p>
          <a:p>
            <a:pPr marL="366713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Figure *p;</a:t>
            </a:r>
          </a:p>
          <a:p>
            <a:pPr marL="366713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Triangle t;</a:t>
            </a:r>
          </a:p>
          <a:p>
            <a:pPr marL="366713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Circle c; // illegal – can’t create</a:t>
            </a:r>
          </a:p>
          <a:p>
            <a:pPr marL="366713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P= &amp;t;</a:t>
            </a:r>
          </a:p>
          <a:p>
            <a:pPr marL="366713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P-&gt; </a:t>
            </a:r>
            <a:r>
              <a:rPr lang="en-GB" dirty="0" err="1" smtClean="0"/>
              <a:t>set_dim</a:t>
            </a:r>
            <a:r>
              <a:rPr lang="en-GB" dirty="0" smtClean="0"/>
              <a:t>(10.0,5.0);</a:t>
            </a:r>
          </a:p>
          <a:p>
            <a:pPr marL="366713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P-&gt; </a:t>
            </a:r>
            <a:r>
              <a:rPr lang="en-GB" dirty="0" err="1" smtClean="0"/>
              <a:t>show_area</a:t>
            </a:r>
            <a:r>
              <a:rPr lang="en-GB" dirty="0" smtClean="0"/>
              <a:t>();</a:t>
            </a:r>
          </a:p>
          <a:p>
            <a:pPr marL="366713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p= &amp;c;</a:t>
            </a:r>
          </a:p>
          <a:p>
            <a:pPr marL="366713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P-&gt; </a:t>
            </a:r>
            <a:r>
              <a:rPr lang="en-GB" dirty="0" err="1" smtClean="0"/>
              <a:t>set_dim</a:t>
            </a:r>
            <a:r>
              <a:rPr lang="en-GB" dirty="0" smtClean="0"/>
              <a:t>(10.0);</a:t>
            </a:r>
          </a:p>
          <a:p>
            <a:pPr marL="366713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P-&gt; </a:t>
            </a:r>
            <a:r>
              <a:rPr lang="en-GB" dirty="0" err="1" smtClean="0"/>
              <a:t>show_area</a:t>
            </a:r>
            <a:r>
              <a:rPr lang="en-GB" dirty="0" smtClean="0"/>
              <a:t>();</a:t>
            </a:r>
          </a:p>
          <a:p>
            <a:pPr marL="366713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Return0;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}</a:t>
            </a:r>
            <a:endParaRPr lang="en-GB" dirty="0"/>
          </a:p>
        </p:txBody>
      </p:sp>
      <p:sp>
        <p:nvSpPr>
          <p:cNvPr id="2560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>
              <a:solidFill>
                <a:schemeClr val="bg2"/>
              </a:solidFill>
            </a:endParaRPr>
          </a:p>
        </p:txBody>
      </p:sp>
      <p:sp>
        <p:nvSpPr>
          <p:cNvPr id="2560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C09A652-B194-4649-8275-20A2DF5E2A22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Abstract class</a:t>
            </a:r>
            <a:endParaRPr lang="en-GB" dirty="0"/>
          </a:p>
        </p:txBody>
      </p:sp>
      <p:sp>
        <p:nvSpPr>
          <p:cNvPr id="26627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If a class has at least one pure virtual function, then that class is said to be abstract.</a:t>
            </a:r>
          </a:p>
          <a:p>
            <a:r>
              <a:rPr lang="en-GB" dirty="0" smtClean="0"/>
              <a:t>An abstract class has one important feature: there are can be no object of the class.</a:t>
            </a:r>
          </a:p>
          <a:p>
            <a:r>
              <a:rPr lang="en-GB" dirty="0" smtClean="0"/>
              <a:t>Instead, abstract class must be used only as a base that other classes will inherit.</a:t>
            </a:r>
          </a:p>
          <a:p>
            <a:r>
              <a:rPr lang="en-GB" dirty="0" smtClean="0"/>
              <a:t>Even if the class is abstract, you still can use it to declare pointers, which are needed to support runt time polymorphism.</a:t>
            </a:r>
          </a:p>
        </p:txBody>
      </p:sp>
      <p:sp>
        <p:nvSpPr>
          <p:cNvPr id="2662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>
              <a:solidFill>
                <a:schemeClr val="bg2"/>
              </a:solidFill>
            </a:endParaRPr>
          </a:p>
        </p:txBody>
      </p:sp>
      <p:sp>
        <p:nvSpPr>
          <p:cNvPr id="2662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EED0BA1-F23C-49AC-8217-5E51D00953C0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Final Comments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267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/>
              <a:t>Run-time polymorphism is not automatically activated in C++.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We have to use virtual functions and base class pointers to enforce and activate run-time polymorphism in C++.</a:t>
            </a:r>
          </a:p>
        </p:txBody>
      </p:sp>
      <p:sp>
        <p:nvSpPr>
          <p:cNvPr id="27652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>
              <a:solidFill>
                <a:schemeClr val="tx2"/>
              </a:solidFill>
            </a:endParaRPr>
          </a:p>
        </p:txBody>
      </p:sp>
      <p:sp>
        <p:nvSpPr>
          <p:cNvPr id="2765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82B17B9-26D1-4D72-ACDB-20440892A30B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Applying Polymorphism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mtClean="0"/>
              <a:t>Early binding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Normal functions, overloaded functions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Nonvirtual member and friend functions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Resolved at compile time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Very efficient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But lacks flexibility</a:t>
            </a:r>
          </a:p>
          <a:p>
            <a:pPr>
              <a:lnSpc>
                <a:spcPct val="90000"/>
              </a:lnSpc>
            </a:pPr>
            <a:r>
              <a:rPr lang="en-US" smtClean="0"/>
              <a:t>Late binding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Virtual functions accessed via a base class pointer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Resolved at run-time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Quite flexible during run-time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But has run-time overhead; slows down program execution</a:t>
            </a:r>
          </a:p>
        </p:txBody>
      </p:sp>
      <p:sp>
        <p:nvSpPr>
          <p:cNvPr id="2867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>
              <a:solidFill>
                <a:schemeClr val="tx2"/>
              </a:solidFill>
            </a:endParaRPr>
          </a:p>
        </p:txBody>
      </p:sp>
      <p:sp>
        <p:nvSpPr>
          <p:cNvPr id="2867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AD58699-D190-4F9F-ADC2-907DF0E75B1B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/>
              <a:t>Pointers to Derived Classes (contd.)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/>
              <a:t>Using a base class pointer (pointing to a derived class object) we can access only those members of the derived object </a:t>
            </a:r>
            <a:r>
              <a:rPr lang="en-US" sz="2800" b="1" dirty="0" smtClean="0">
                <a:solidFill>
                  <a:srgbClr val="660066"/>
                </a:solidFill>
              </a:rPr>
              <a:t>that were inherited from the base</a:t>
            </a:r>
            <a:r>
              <a:rPr lang="en-US" sz="2800" dirty="0" smtClean="0"/>
              <a:t>.</a:t>
            </a:r>
          </a:p>
          <a:p>
            <a:pPr>
              <a:lnSpc>
                <a:spcPct val="80000"/>
              </a:lnSpc>
              <a:buNone/>
            </a:pP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This is because the </a:t>
            </a:r>
            <a:r>
              <a:rPr lang="en-US" sz="2800" b="1" dirty="0" smtClean="0">
                <a:solidFill>
                  <a:srgbClr val="660066"/>
                </a:solidFill>
              </a:rPr>
              <a:t>base pointer</a:t>
            </a:r>
            <a:r>
              <a:rPr lang="en-US" sz="2800" dirty="0" smtClean="0"/>
              <a:t> has knowledge only of the base class.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It knows nothing about the members added by the derived class.</a:t>
            </a:r>
          </a:p>
        </p:txBody>
      </p:sp>
      <p:sp>
        <p:nvSpPr>
          <p:cNvPr id="6148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>
              <a:solidFill>
                <a:schemeClr val="tx2"/>
              </a:solidFill>
            </a:endParaRPr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1E3DB15-9A73-4BCB-A927-ABFEADB36BC0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1066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/>
              <a:t>Pointers to Derived Classes (contd.)</a:t>
            </a:r>
          </a:p>
        </p:txBody>
      </p:sp>
      <p:sp>
        <p:nvSpPr>
          <p:cNvPr id="7171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457200" y="1066800"/>
            <a:ext cx="4038600" cy="5708587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lnSpcReduction="10000"/>
          </a:bodyPr>
          <a:lstStyle/>
          <a:p>
            <a:pPr>
              <a:buNone/>
            </a:pPr>
            <a:endParaRPr lang="en-GB" dirty="0" smtClean="0">
              <a:latin typeface="Courier New"/>
            </a:endParaRP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#include 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&lt;</a:t>
            </a:r>
            <a:r>
              <a:rPr lang="en-GB" dirty="0" err="1" smtClean="0">
                <a:solidFill>
                  <a:srgbClr val="A31515"/>
                </a:solidFill>
                <a:latin typeface="Courier New"/>
              </a:rPr>
              <a:t>iostream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&gt;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using namespace std;</a:t>
            </a:r>
          </a:p>
          <a:p>
            <a:pPr>
              <a:buNone/>
            </a:pPr>
            <a:endParaRPr lang="en-GB" dirty="0" smtClean="0">
              <a:solidFill>
                <a:srgbClr val="0000FF"/>
              </a:solidFill>
              <a:latin typeface="Courier New"/>
            </a:endParaRP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class base {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public: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  void show() {  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cout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 &lt;&lt; 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“show base"&lt;&lt;</a:t>
            </a:r>
            <a:r>
              <a:rPr lang="en-GB" dirty="0" err="1" smtClean="0">
                <a:solidFill>
                  <a:srgbClr val="A31515"/>
                </a:solidFill>
                <a:latin typeface="Courier New"/>
              </a:rPr>
              <a:t>endl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;  }</a:t>
            </a:r>
          </a:p>
          <a:p>
            <a:pPr>
              <a:buNone/>
            </a:pPr>
            <a:r>
              <a:rPr lang="en-GB" dirty="0" smtClean="0">
                <a:solidFill>
                  <a:srgbClr val="A31515"/>
                </a:solidFill>
                <a:latin typeface="Courier New"/>
              </a:rPr>
              <a:t>};</a:t>
            </a:r>
          </a:p>
          <a:p>
            <a:pPr>
              <a:buNone/>
            </a:pPr>
            <a:r>
              <a:rPr lang="en-GB" dirty="0" smtClean="0">
                <a:solidFill>
                  <a:srgbClr val="008000"/>
                </a:solidFill>
                <a:latin typeface="Courier New"/>
              </a:rPr>
              <a:t>/////////////////////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class derived : public base {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public: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  void show() { 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cout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 &lt;&lt; 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“show derived"&lt;&lt;</a:t>
            </a:r>
            <a:r>
              <a:rPr lang="en-GB" dirty="0" err="1" smtClean="0">
                <a:solidFill>
                  <a:srgbClr val="A31515"/>
                </a:solidFill>
                <a:latin typeface="Courier New"/>
              </a:rPr>
              <a:t>endl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;   }</a:t>
            </a:r>
          </a:p>
          <a:p>
            <a:pPr>
              <a:buNone/>
            </a:pPr>
            <a:r>
              <a:rPr lang="en-GB" dirty="0" smtClean="0">
                <a:solidFill>
                  <a:srgbClr val="A31515"/>
                </a:solidFill>
                <a:latin typeface="Courier New"/>
              </a:rPr>
              <a:t>};</a:t>
            </a:r>
            <a:endParaRPr lang="en-GB" dirty="0" smtClean="0">
              <a:solidFill>
                <a:srgbClr val="0000FF"/>
              </a:solidFill>
              <a:latin typeface="Courier New"/>
            </a:endParaRPr>
          </a:p>
        </p:txBody>
      </p:sp>
      <p:sp>
        <p:nvSpPr>
          <p:cNvPr id="7172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648200" y="1066800"/>
            <a:ext cx="4038600" cy="5708587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lnSpcReduction="10000"/>
          </a:bodyPr>
          <a:lstStyle/>
          <a:p>
            <a:pPr>
              <a:buNone/>
            </a:pPr>
            <a:endParaRPr lang="en-GB" dirty="0" smtClean="0">
              <a:solidFill>
                <a:srgbClr val="A31515"/>
              </a:solidFill>
              <a:latin typeface="Courier New"/>
            </a:endParaRP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void main() {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  base b1;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  b1.show(); 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  derived d1;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  d1.show(); 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  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  base *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ptrb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;</a:t>
            </a:r>
          </a:p>
          <a:p>
            <a:pPr>
              <a:buNone/>
            </a:pPr>
            <a:endParaRPr lang="en-GB" dirty="0" smtClean="0">
              <a:solidFill>
                <a:srgbClr val="0000FF"/>
              </a:solidFill>
              <a:latin typeface="Courier New"/>
            </a:endParaRP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  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ptrb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 = &amp;b1;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  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ptrb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-&gt;show(); </a:t>
            </a:r>
          </a:p>
          <a:p>
            <a:pPr>
              <a:buNone/>
            </a:pPr>
            <a:endParaRPr lang="en-GB" dirty="0" smtClean="0">
              <a:solidFill>
                <a:srgbClr val="0000FF"/>
              </a:solidFill>
              <a:latin typeface="Courier New"/>
            </a:endParaRP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  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ptrb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 = &amp;d1;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 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ptrb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-&gt;show(); 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}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All the function calls here are </a:t>
            </a:r>
            <a:r>
              <a:rPr lang="en-US" sz="2000" b="1" dirty="0" smtClean="0"/>
              <a:t>statically bound</a:t>
            </a:r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>
              <a:solidFill>
                <a:schemeClr val="tx2"/>
              </a:solidFill>
            </a:endParaRPr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E6829BB-8A81-4E37-89A2-15DE59E69F9A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Pointers to Derived Classes (contd.)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E65372-C4FB-4DD0-9611-92947F1FC6E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905000"/>
            <a:ext cx="8214456" cy="3459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/>
              <a:t>Pointers to Derived Classes (contd.)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While it is permissible for a base class pointer to point to a derived object, the reverse is </a:t>
            </a:r>
            <a:r>
              <a:rPr lang="en-US" u="sng" dirty="0" smtClean="0">
                <a:solidFill>
                  <a:srgbClr val="FF0000"/>
                </a:solidFill>
              </a:rPr>
              <a:t>not true</a:t>
            </a:r>
            <a:r>
              <a:rPr lang="en-US" dirty="0" smtClean="0"/>
              <a:t>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base b1;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derived *pd = &amp;b1; // compiler error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We can perform a </a:t>
            </a:r>
            <a:r>
              <a:rPr lang="en-US" b="1" dirty="0" smtClean="0">
                <a:solidFill>
                  <a:srgbClr val="660066"/>
                </a:solidFill>
              </a:rPr>
              <a:t>downcast</a:t>
            </a:r>
            <a:r>
              <a:rPr lang="en-US" dirty="0" smtClean="0"/>
              <a:t> with the help of type-casting, but should use it with caution (see next slide). </a:t>
            </a:r>
          </a:p>
        </p:txBody>
      </p:sp>
      <p:sp>
        <p:nvSpPr>
          <p:cNvPr id="819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>
              <a:solidFill>
                <a:schemeClr val="tx2"/>
              </a:solidFill>
            </a:endParaRPr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A337CF9-8D3A-498A-9238-B8F9067EACEE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/>
              <a:t>Pointers to Derived Classes (contd.)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0" y="2057400"/>
            <a:ext cx="9144000" cy="3048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3600" dirty="0" smtClean="0"/>
              <a:t>Let we have –</a:t>
            </a:r>
            <a:endParaRPr lang="en-GB" sz="3600" dirty="0" smtClean="0">
              <a:solidFill>
                <a:srgbClr val="0000FF"/>
              </a:solidFill>
              <a:latin typeface="Courier New"/>
            </a:endParaRP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class </a:t>
            </a:r>
            <a:r>
              <a:rPr lang="en-GB" dirty="0" smtClean="0">
                <a:latin typeface="Courier New"/>
              </a:rPr>
              <a:t>base {  };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class </a:t>
            </a:r>
            <a:r>
              <a:rPr lang="en-GB" dirty="0" smtClean="0">
                <a:latin typeface="Courier New"/>
              </a:rPr>
              <a:t>derived 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: public </a:t>
            </a:r>
            <a:r>
              <a:rPr lang="en-GB" dirty="0" smtClean="0">
                <a:latin typeface="Courier New"/>
              </a:rPr>
              <a:t>base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 {  };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class </a:t>
            </a:r>
            <a:r>
              <a:rPr lang="en-GB" dirty="0" smtClean="0">
                <a:latin typeface="Courier New"/>
              </a:rPr>
              <a:t>xyz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 {  }; </a:t>
            </a:r>
            <a:r>
              <a:rPr lang="en-US" sz="1800" dirty="0" smtClean="0">
                <a:solidFill>
                  <a:srgbClr val="00B050"/>
                </a:solidFill>
              </a:rPr>
              <a:t>// having no relation with “base” or “derived”</a:t>
            </a:r>
            <a:endParaRPr lang="en-US" dirty="0" smtClean="0">
              <a:solidFill>
                <a:srgbClr val="00B050"/>
              </a:solidFill>
            </a:endParaRPr>
          </a:p>
          <a:p>
            <a:pPr lvl="1">
              <a:lnSpc>
                <a:spcPct val="80000"/>
              </a:lnSpc>
            </a:pPr>
            <a:endParaRPr lang="en-US" sz="3200" dirty="0" smtClean="0"/>
          </a:p>
        </p:txBody>
      </p:sp>
      <p:sp>
        <p:nvSpPr>
          <p:cNvPr id="9220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>
              <a:solidFill>
                <a:schemeClr val="tx2"/>
              </a:solidFill>
            </a:endParaRPr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AB5F25A-8724-4FA6-877B-57975058AC76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/>
              <a:t>Pointers to Derived Classes (contd.)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143000"/>
            <a:ext cx="8686800" cy="5486400"/>
          </a:xfrm>
        </p:spPr>
        <p:txBody>
          <a:bodyPr>
            <a:normAutofit fontScale="77500" lnSpcReduction="20000"/>
          </a:bodyPr>
          <a:lstStyle/>
          <a:p>
            <a:pPr lvl="1"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Then if we write – </a:t>
            </a:r>
          </a:p>
          <a:p>
            <a:pPr>
              <a:buNone/>
            </a:pPr>
            <a:r>
              <a:rPr lang="en-GB" dirty="0" smtClean="0">
                <a:latin typeface="Courier New"/>
              </a:rPr>
              <a:t>base </a:t>
            </a:r>
            <a:r>
              <a:rPr lang="en-GB" dirty="0" err="1" smtClean="0">
                <a:latin typeface="Courier New"/>
              </a:rPr>
              <a:t>objb</a:t>
            </a:r>
            <a:r>
              <a:rPr lang="en-GB" dirty="0" smtClean="0">
                <a:latin typeface="Courier New"/>
              </a:rPr>
              <a:t>, *</a:t>
            </a:r>
            <a:r>
              <a:rPr lang="en-GB" dirty="0" err="1" smtClean="0">
                <a:latin typeface="Courier New"/>
              </a:rPr>
              <a:t>ptrb</a:t>
            </a:r>
            <a:r>
              <a:rPr lang="en-GB" dirty="0" smtClean="0">
                <a:latin typeface="Courier New"/>
              </a:rPr>
              <a:t>;</a:t>
            </a:r>
          </a:p>
          <a:p>
            <a:pPr>
              <a:buNone/>
            </a:pPr>
            <a:r>
              <a:rPr lang="en-GB" dirty="0" smtClean="0">
                <a:latin typeface="Courier New"/>
              </a:rPr>
              <a:t>derived </a:t>
            </a:r>
            <a:r>
              <a:rPr lang="en-GB" dirty="0" err="1" smtClean="0">
                <a:latin typeface="Courier New"/>
              </a:rPr>
              <a:t>objd</a:t>
            </a:r>
            <a:r>
              <a:rPr lang="en-GB" dirty="0" smtClean="0">
                <a:latin typeface="Courier New"/>
              </a:rPr>
              <a:t>; </a:t>
            </a:r>
          </a:p>
          <a:p>
            <a:pPr>
              <a:buNone/>
            </a:pPr>
            <a:r>
              <a:rPr lang="en-GB" dirty="0" err="1" smtClean="0">
                <a:latin typeface="Courier New"/>
              </a:rPr>
              <a:t>ptrb</a:t>
            </a:r>
            <a:r>
              <a:rPr lang="en-GB" dirty="0" smtClean="0">
                <a:latin typeface="Courier New"/>
              </a:rPr>
              <a:t> = &amp;</a:t>
            </a:r>
            <a:r>
              <a:rPr lang="en-GB" dirty="0" err="1" smtClean="0">
                <a:latin typeface="Courier New"/>
              </a:rPr>
              <a:t>objd</a:t>
            </a:r>
            <a:r>
              <a:rPr lang="en-GB" dirty="0" smtClean="0">
                <a:latin typeface="Courier New"/>
              </a:rPr>
              <a:t>; </a:t>
            </a:r>
            <a:r>
              <a:rPr lang="en-GB" dirty="0" smtClean="0">
                <a:solidFill>
                  <a:srgbClr val="008000"/>
                </a:solidFill>
                <a:latin typeface="Courier New"/>
              </a:rPr>
              <a:t>// ok</a:t>
            </a:r>
          </a:p>
          <a:p>
            <a:pPr>
              <a:buNone/>
            </a:pPr>
            <a:endParaRPr lang="en-GB" dirty="0" smtClean="0">
              <a:solidFill>
                <a:srgbClr val="008000"/>
              </a:solidFill>
              <a:latin typeface="Courier New"/>
            </a:endParaRPr>
          </a:p>
          <a:p>
            <a:pPr>
              <a:buNone/>
            </a:pPr>
            <a:r>
              <a:rPr lang="en-GB" dirty="0" smtClean="0">
                <a:latin typeface="Courier New"/>
              </a:rPr>
              <a:t>derived *</a:t>
            </a:r>
            <a:r>
              <a:rPr lang="en-GB" dirty="0" err="1" smtClean="0">
                <a:latin typeface="Courier New"/>
              </a:rPr>
              <a:t>ptrd</a:t>
            </a:r>
            <a:r>
              <a:rPr lang="en-GB" dirty="0" smtClean="0">
                <a:latin typeface="Courier New"/>
              </a:rPr>
              <a:t>;</a:t>
            </a:r>
          </a:p>
          <a:p>
            <a:pPr>
              <a:buNone/>
            </a:pPr>
            <a:r>
              <a:rPr lang="en-GB" dirty="0" err="1" smtClean="0">
                <a:latin typeface="Courier New"/>
              </a:rPr>
              <a:t>ptrd</a:t>
            </a:r>
            <a:r>
              <a:rPr lang="en-GB" dirty="0" smtClean="0">
                <a:latin typeface="Courier New"/>
              </a:rPr>
              <a:t> = </a:t>
            </a:r>
            <a:r>
              <a:rPr lang="en-GB" dirty="0" err="1" smtClean="0">
                <a:latin typeface="Courier New"/>
              </a:rPr>
              <a:t>ptrb</a:t>
            </a:r>
            <a:r>
              <a:rPr lang="en-GB" dirty="0" smtClean="0">
                <a:latin typeface="Courier New"/>
              </a:rPr>
              <a:t> </a:t>
            </a:r>
            <a:r>
              <a:rPr lang="en-GB" dirty="0" smtClean="0">
                <a:solidFill>
                  <a:srgbClr val="00B050"/>
                </a:solidFill>
                <a:latin typeface="Courier New"/>
              </a:rPr>
              <a:t>;// compiler error</a:t>
            </a:r>
          </a:p>
          <a:p>
            <a:pPr>
              <a:buNone/>
            </a:pPr>
            <a:endParaRPr lang="en-GB" dirty="0" smtClean="0">
              <a:latin typeface="Courier New"/>
            </a:endParaRPr>
          </a:p>
          <a:p>
            <a:pPr>
              <a:buNone/>
            </a:pPr>
            <a:r>
              <a:rPr lang="en-GB" dirty="0" err="1" smtClean="0">
                <a:latin typeface="Courier New"/>
              </a:rPr>
              <a:t>ptrd</a:t>
            </a:r>
            <a:r>
              <a:rPr lang="en-GB" dirty="0" smtClean="0">
                <a:latin typeface="Courier New"/>
              </a:rPr>
              <a:t> = (derived *)</a:t>
            </a:r>
            <a:r>
              <a:rPr lang="en-GB" dirty="0" err="1" smtClean="0">
                <a:latin typeface="Courier New"/>
              </a:rPr>
              <a:t>ptrb</a:t>
            </a:r>
            <a:r>
              <a:rPr lang="en-GB" dirty="0" smtClean="0">
                <a:latin typeface="Courier New"/>
              </a:rPr>
              <a:t>; </a:t>
            </a:r>
            <a:r>
              <a:rPr lang="en-GB" dirty="0" smtClean="0">
                <a:solidFill>
                  <a:srgbClr val="00B050"/>
                </a:solidFill>
                <a:latin typeface="Courier New"/>
              </a:rPr>
              <a:t>// ok, valid down casting</a:t>
            </a:r>
          </a:p>
          <a:p>
            <a:pPr>
              <a:buNone/>
            </a:pPr>
            <a:endParaRPr lang="en-GB" dirty="0" smtClean="0">
              <a:latin typeface="Courier New"/>
            </a:endParaRPr>
          </a:p>
          <a:p>
            <a:pPr>
              <a:buNone/>
            </a:pPr>
            <a:r>
              <a:rPr lang="en-GB" dirty="0" smtClean="0">
                <a:latin typeface="Courier New"/>
              </a:rPr>
              <a:t>xyz </a:t>
            </a:r>
            <a:r>
              <a:rPr lang="en-GB" dirty="0" err="1" smtClean="0">
                <a:latin typeface="Courier New"/>
              </a:rPr>
              <a:t>obj</a:t>
            </a:r>
            <a:r>
              <a:rPr lang="en-GB" dirty="0" smtClean="0">
                <a:solidFill>
                  <a:srgbClr val="00B050"/>
                </a:solidFill>
                <a:latin typeface="Courier New"/>
              </a:rPr>
              <a:t>;// ok</a:t>
            </a:r>
          </a:p>
          <a:p>
            <a:pPr>
              <a:buNone/>
            </a:pPr>
            <a:endParaRPr lang="en-GB" dirty="0" smtClean="0">
              <a:latin typeface="Courier New"/>
            </a:endParaRPr>
          </a:p>
          <a:p>
            <a:pPr>
              <a:buNone/>
            </a:pPr>
            <a:r>
              <a:rPr lang="en-GB" dirty="0" err="1" smtClean="0">
                <a:latin typeface="Courier New"/>
              </a:rPr>
              <a:t>ptrd</a:t>
            </a:r>
            <a:r>
              <a:rPr lang="en-GB" dirty="0" smtClean="0">
                <a:latin typeface="Courier New"/>
              </a:rPr>
              <a:t> = (derived *)&amp;</a:t>
            </a:r>
            <a:r>
              <a:rPr lang="en-GB" dirty="0" err="1" smtClean="0">
                <a:latin typeface="Courier New"/>
              </a:rPr>
              <a:t>obj</a:t>
            </a:r>
            <a:r>
              <a:rPr lang="en-GB" dirty="0" smtClean="0">
                <a:latin typeface="Courier New"/>
              </a:rPr>
              <a:t>; </a:t>
            </a:r>
            <a:r>
              <a:rPr lang="en-GB" dirty="0" smtClean="0">
                <a:solidFill>
                  <a:srgbClr val="00B050"/>
                </a:solidFill>
                <a:latin typeface="Courier New"/>
              </a:rPr>
              <a:t>// invalid casting, no compiler error, but may cause run-time error</a:t>
            </a:r>
          </a:p>
          <a:p>
            <a:pPr>
              <a:buNone/>
            </a:pPr>
            <a:r>
              <a:rPr lang="en-GB" dirty="0" err="1" smtClean="0">
                <a:latin typeface="Courier New"/>
              </a:rPr>
              <a:t>ptrd</a:t>
            </a:r>
            <a:r>
              <a:rPr lang="en-GB" dirty="0" smtClean="0">
                <a:latin typeface="Courier New"/>
              </a:rPr>
              <a:t> = (derived *)&amp;</a:t>
            </a:r>
            <a:r>
              <a:rPr lang="en-GB" dirty="0" err="1" smtClean="0">
                <a:latin typeface="Courier New"/>
              </a:rPr>
              <a:t>objb</a:t>
            </a:r>
            <a:r>
              <a:rPr lang="en-GB" dirty="0" smtClean="0">
                <a:latin typeface="Courier New"/>
              </a:rPr>
              <a:t>; </a:t>
            </a:r>
            <a:r>
              <a:rPr lang="en-GB" dirty="0" smtClean="0">
                <a:solidFill>
                  <a:srgbClr val="00B050"/>
                </a:solidFill>
                <a:latin typeface="Courier New"/>
              </a:rPr>
              <a:t>// invalid casting, no compiler error, but may cause run-time error</a:t>
            </a:r>
          </a:p>
          <a:p>
            <a:pPr>
              <a:buNone/>
            </a:pPr>
            <a:r>
              <a:rPr lang="en-GB" dirty="0" smtClean="0">
                <a:latin typeface="Courier New"/>
              </a:rPr>
              <a:t>}</a:t>
            </a:r>
          </a:p>
        </p:txBody>
      </p:sp>
      <p:sp>
        <p:nvSpPr>
          <p:cNvPr id="9220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>
              <a:solidFill>
                <a:schemeClr val="tx2"/>
              </a:solidFill>
            </a:endParaRPr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AB5F25A-8724-4FA6-877B-57975058AC76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594AD1C67AF545A5960EF5B4D34DFC" ma:contentTypeVersion="1" ma:contentTypeDescription="Create a new document." ma:contentTypeScope="" ma:versionID="158d98ff5f363f64d157ecf49ddff33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560FC0-8014-4BAB-A9C3-1AA7A4A87923}">
  <ds:schemaRefs>
    <ds:schemaRef ds:uri="http://schemas.microsoft.com/sharepoint/v3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058DC7A-51BA-4C32-B43A-2655A6C4947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0067674-F97A-4CE3-A0A5-9210181C44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1958</TotalTime>
  <Words>1989</Words>
  <Application>Microsoft Office PowerPoint</Application>
  <PresentationFormat>On-screen Show (4:3)</PresentationFormat>
  <Paragraphs>403</Paragraphs>
  <Slides>34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Urban</vt:lpstr>
      <vt:lpstr>Polymorphism &amp;Virtual Functions</vt:lpstr>
      <vt:lpstr>Polymorphism in C++</vt:lpstr>
      <vt:lpstr>Pointers to Derived Classes</vt:lpstr>
      <vt:lpstr>Pointers to Derived Classes (contd.)</vt:lpstr>
      <vt:lpstr>Pointers to Derived Classes (contd.)</vt:lpstr>
      <vt:lpstr>Pointers to Derived Classes (contd.)</vt:lpstr>
      <vt:lpstr>Pointers to Derived Classes (contd.)</vt:lpstr>
      <vt:lpstr>Pointers to Derived Classes (contd.)</vt:lpstr>
      <vt:lpstr>Pointers to Derived Classes (contd.)</vt:lpstr>
      <vt:lpstr>Pointers to Derived Classes (contd.)</vt:lpstr>
      <vt:lpstr>Pointers to Derived Classes (contd.)</vt:lpstr>
      <vt:lpstr>Important Point on Inheritance</vt:lpstr>
      <vt:lpstr>Introduction to Virtual Functions</vt:lpstr>
      <vt:lpstr>Introduction to Virtual Functions (contd.)</vt:lpstr>
      <vt:lpstr>Introduction to Virtual Functions (contd.)</vt:lpstr>
      <vt:lpstr>Introduction to Virtual Functions (contd.)</vt:lpstr>
      <vt:lpstr>Introduction to Virtual Functions (contd.)</vt:lpstr>
      <vt:lpstr>Introduction to Virtual Functions (contd.)</vt:lpstr>
      <vt:lpstr>Virtual Destructors</vt:lpstr>
      <vt:lpstr>Virtual Destructors (contd.)</vt:lpstr>
      <vt:lpstr>Using non-virtual destructor </vt:lpstr>
      <vt:lpstr>Virtual Destructors (contd.)</vt:lpstr>
      <vt:lpstr>Virtual Destructors (contd.)</vt:lpstr>
      <vt:lpstr>Virtual functions are inherited</vt:lpstr>
      <vt:lpstr>Virtual functions are inherited</vt:lpstr>
      <vt:lpstr>Virtual functions are inherited</vt:lpstr>
      <vt:lpstr>Simple App of virtual function</vt:lpstr>
      <vt:lpstr>Simple App of virtual function</vt:lpstr>
      <vt:lpstr>More About Virtual Functions</vt:lpstr>
      <vt:lpstr>Pure function</vt:lpstr>
      <vt:lpstr>Simple App of virtual function</vt:lpstr>
      <vt:lpstr>Abstract class</vt:lpstr>
      <vt:lpstr>Final Comments</vt:lpstr>
      <vt:lpstr>Applying Polymorphism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10</dc:title>
  <dc:creator>Ahmed Khurshid</dc:creator>
  <cp:lastModifiedBy>maram</cp:lastModifiedBy>
  <cp:revision>547</cp:revision>
  <dcterms:created xsi:type="dcterms:W3CDTF">2007-06-09T15:54:09Z</dcterms:created>
  <dcterms:modified xsi:type="dcterms:W3CDTF">2017-04-24T05:01:09Z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0x01010006594AD1C67AF545A5960EF5B4D34DFC</vt:lpwstr>
  </property>
</Properties>
</file>