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notesMasterIdLst>
    <p:notesMasterId r:id="rId13"/>
  </p:notesMasterIdLst>
  <p:sldIdLst>
    <p:sldId id="294" r:id="rId5"/>
    <p:sldId id="288" r:id="rId6"/>
    <p:sldId id="298" r:id="rId7"/>
    <p:sldId id="289" r:id="rId8"/>
    <p:sldId id="297" r:id="rId9"/>
    <p:sldId id="290" r:id="rId10"/>
    <p:sldId id="299" r:id="rId11"/>
    <p:sldId id="30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595" autoAdjust="0"/>
  </p:normalViewPr>
  <p:slideViewPr>
    <p:cSldViewPr>
      <p:cViewPr>
        <p:scale>
          <a:sx n="75" d="100"/>
          <a:sy n="75" d="100"/>
        </p:scale>
        <p:origin x="-10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2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C7560-7DC4-49EE-A4F9-61ECF96C608F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75196-E6E3-441C-B4E3-9918EE49ADC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7052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C1C23-1A07-4765-A11C-65D13EDF3034}" type="slidenum">
              <a:rPr lang="ar-SA"/>
              <a:pPr/>
              <a:t>2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7D1C6-5CE6-4465-83DF-3C19AD65ED2B}" type="slidenum">
              <a:rPr lang="ar-SA"/>
              <a:pPr/>
              <a:t>4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0EAC17-6090-4990-A30F-489A72295E12}" type="slidenum">
              <a:rPr lang="ar-SA"/>
              <a:pPr/>
              <a:t>6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8CA3A9-7B9B-49E1-B7A3-0DA73006C2D8}" type="datetimeFigureOut">
              <a:rPr lang="en-GB" smtClean="0"/>
              <a:pPr/>
              <a:t>20/02/2014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60985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52536" y="3861048"/>
            <a:ext cx="4953000" cy="1053062"/>
          </a:xfrm>
        </p:spPr>
        <p:txBody>
          <a:bodyPr>
            <a:normAutofit/>
          </a:bodyPr>
          <a:lstStyle/>
          <a:p>
            <a:pPr rtl="0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Recursion</a:t>
            </a:r>
            <a:endParaRPr lang="ar-SA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chemeClr val="bg1"/>
                </a:solidFill>
              </a:rPr>
              <a:t>Nouf  Almunyif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8229600" cy="1066800"/>
          </a:xfrm>
        </p:spPr>
        <p:txBody>
          <a:bodyPr/>
          <a:lstStyle/>
          <a:p>
            <a:pPr algn="l" rtl="0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Recursion and Recursive Functions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Main calls another function…..normal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 function calls another function2….normal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 function calls itself ?! Possible??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YES</a:t>
            </a:r>
            <a:endParaRPr lang="en-US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 recursive function is one that call itself.</a:t>
            </a:r>
          </a:p>
        </p:txBody>
      </p:sp>
    </p:spTree>
    <p:extLst>
      <p:ext uri="{BB962C8B-B14F-4D97-AF65-F5344CB8AC3E}">
        <p14:creationId xmlns:p14="http://schemas.microsoft.com/office/powerpoint/2010/main" xmlns="" val="23772404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form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 smtClean="0"/>
              <a:t>void </a:t>
            </a:r>
            <a:r>
              <a:rPr lang="en-US" dirty="0" err="1" smtClean="0"/>
              <a:t>recurse</a:t>
            </a:r>
            <a:r>
              <a:rPr lang="en-US" dirty="0" smtClean="0"/>
              <a:t>()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{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  </a:t>
            </a:r>
            <a:r>
              <a:rPr lang="en-US" dirty="0" err="1" smtClean="0"/>
              <a:t>recurse</a:t>
            </a:r>
            <a:r>
              <a:rPr lang="en-US" dirty="0" smtClean="0"/>
              <a:t>(); //Function calls itself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Finding Factorial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5! = 5*4*3*2*1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762000" y="13716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5!</a:t>
            </a: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1371600" y="1828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143000" y="2362200"/>
            <a:ext cx="14478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5*4!</a:t>
            </a: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2438400" y="2819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1447800" y="3352800"/>
            <a:ext cx="15240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4*3!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1905000" y="4191000"/>
            <a:ext cx="1752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3*2!</a:t>
            </a:r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2895600" y="3810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3581400" y="4648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590800" y="5105400"/>
            <a:ext cx="12954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2*1!</a:t>
            </a:r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>
            <a:off x="3733800" y="563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2743200" y="60960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4381500" y="15240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5!</a:t>
            </a: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4762500" y="2514600"/>
            <a:ext cx="14478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5*4!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5067300" y="3505200"/>
            <a:ext cx="15240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4*3!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5524500" y="4343400"/>
            <a:ext cx="1752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3*2!</a:t>
            </a: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6210300" y="5257800"/>
            <a:ext cx="12954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2*1!</a:t>
            </a: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6362700" y="62484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742" name="Line 22"/>
          <p:cNvSpPr>
            <a:spLocks noChangeShapeType="1"/>
          </p:cNvSpPr>
          <p:nvPr/>
        </p:nvSpPr>
        <p:spPr bwMode="auto">
          <a:xfrm flipV="1">
            <a:off x="73152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 flipV="1">
            <a:off x="6629400" y="4648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4" name="Line 24"/>
          <p:cNvSpPr>
            <a:spLocks noChangeShapeType="1"/>
          </p:cNvSpPr>
          <p:nvPr/>
        </p:nvSpPr>
        <p:spPr bwMode="auto">
          <a:xfrm flipV="1">
            <a:off x="6019800" y="3962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5" name="Line 25"/>
          <p:cNvSpPr>
            <a:spLocks noChangeShapeType="1"/>
          </p:cNvSpPr>
          <p:nvPr/>
        </p:nvSpPr>
        <p:spPr bwMode="auto">
          <a:xfrm flipV="1">
            <a:off x="5638800" y="2895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 flipV="1">
            <a:off x="5257800" y="1981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5791200" y="1524000"/>
            <a:ext cx="2514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Final value=120</a:t>
            </a:r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7772400" y="5867400"/>
            <a:ext cx="1066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6781800" y="48768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2!=2*1=2 returned</a:t>
            </a:r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6477000" y="39624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3!=3*2=6 returned</a:t>
            </a:r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5867400" y="31242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4!=4*6=24 returned</a:t>
            </a:r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5486400" y="21336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5!=5*24=120  returned</a:t>
            </a:r>
          </a:p>
        </p:txBody>
      </p:sp>
    </p:spTree>
    <p:extLst>
      <p:ext uri="{BB962C8B-B14F-4D97-AF65-F5344CB8AC3E}">
        <p14:creationId xmlns:p14="http://schemas.microsoft.com/office/powerpoint/2010/main" xmlns="" val="329330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5" grpId="0" animBg="1"/>
      <p:bldP spid="30726" grpId="0" animBg="1"/>
      <p:bldP spid="30727" grpId="0" animBg="1"/>
      <p:bldP spid="30728" grpId="0" animBg="1"/>
      <p:bldP spid="30729" grpId="0" animBg="1"/>
      <p:bldP spid="30730" grpId="0" animBg="1"/>
      <p:bldP spid="30731" grpId="0" animBg="1"/>
      <p:bldP spid="30732" grpId="0" animBg="1"/>
      <p:bldP spid="30733" grpId="0" animBg="1"/>
      <p:bldP spid="30734" grpId="0" animBg="1"/>
      <p:bldP spid="30735" grpId="0" animBg="1"/>
      <p:bldP spid="30736" grpId="0" animBg="1"/>
      <p:bldP spid="30737" grpId="0" animBg="1"/>
      <p:bldP spid="30738" grpId="0" animBg="1"/>
      <p:bldP spid="30739" grpId="0" animBg="1"/>
      <p:bldP spid="30740" grpId="0" animBg="1"/>
      <p:bldP spid="30741" grpId="0" animBg="1"/>
      <p:bldP spid="30742" grpId="0" animBg="1"/>
      <p:bldP spid="30743" grpId="0" animBg="1"/>
      <p:bldP spid="30744" grpId="0" animBg="1"/>
      <p:bldP spid="30745" grpId="0" animBg="1"/>
      <p:bldP spid="30746" grpId="0" animBg="1"/>
      <p:bldP spid="30747" grpId="0" animBg="1"/>
      <p:bldP spid="30748" grpId="0" animBg="1"/>
      <p:bldP spid="30749" grpId="0" animBg="1"/>
      <p:bldP spid="30750" grpId="0" animBg="1"/>
      <p:bldP spid="30751" grpId="0" animBg="1"/>
      <p:bldP spid="307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Factorial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229600" cy="5544616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>
                <a:latin typeface="+mj-lt"/>
              </a:rPr>
              <a:t>#</a:t>
            </a:r>
            <a:r>
              <a:rPr lang="en-US" sz="2000" dirty="0" err="1" smtClean="0">
                <a:latin typeface="+mj-lt"/>
              </a:rPr>
              <a:t>incloud</a:t>
            </a:r>
            <a:r>
              <a:rPr lang="en-US" sz="2000" dirty="0" smtClean="0">
                <a:latin typeface="+mj-lt"/>
              </a:rPr>
              <a:t> &lt;</a:t>
            </a:r>
            <a:r>
              <a:rPr lang="en-US" sz="2000" dirty="0" err="1" smtClean="0">
                <a:latin typeface="+mj-lt"/>
              </a:rPr>
              <a:t>iostream</a:t>
            </a:r>
            <a:r>
              <a:rPr lang="en-US" sz="2000" dirty="0" smtClean="0">
                <a:latin typeface="+mj-lt"/>
              </a:rPr>
              <a:t>&gt;;</a:t>
            </a:r>
          </a:p>
          <a:p>
            <a:pPr algn="l" rtl="0"/>
            <a:r>
              <a:rPr lang="en-US" sz="2000" dirty="0" smtClean="0">
                <a:latin typeface="+mj-lt"/>
              </a:rPr>
              <a:t>Using </a:t>
            </a:r>
            <a:r>
              <a:rPr lang="en-US" sz="2000" dirty="0" err="1" smtClean="0">
                <a:latin typeface="+mj-lt"/>
              </a:rPr>
              <a:t>nampespace</a:t>
            </a:r>
            <a:r>
              <a:rPr lang="en-US" sz="2000" dirty="0" smtClean="0">
                <a:latin typeface="+mj-lt"/>
              </a:rPr>
              <a:t> std;</a:t>
            </a:r>
          </a:p>
          <a:p>
            <a:pPr algn="l" rtl="0"/>
            <a:r>
              <a:rPr lang="en-US" sz="2000" dirty="0" smtClean="0">
                <a:latin typeface="+mj-lt"/>
              </a:rPr>
              <a:t>Void main</a:t>
            </a:r>
            <a:r>
              <a:rPr lang="en-US" sz="2000" dirty="0" smtClean="0">
                <a:latin typeface="+mj-lt"/>
              </a:rPr>
              <a:t>() {</a:t>
            </a:r>
          </a:p>
          <a:p>
            <a:pPr algn="l" rtl="0"/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int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n,factorial,i</a:t>
            </a:r>
            <a:r>
              <a:rPr lang="en-US" sz="2000" dirty="0" smtClean="0">
                <a:latin typeface="+mj-lt"/>
              </a:rPr>
              <a:t>;</a:t>
            </a:r>
          </a:p>
          <a:p>
            <a:pPr algn="l" rtl="0"/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cout</a:t>
            </a:r>
            <a:r>
              <a:rPr lang="en-US" sz="2000" dirty="0" smtClean="0">
                <a:latin typeface="+mj-lt"/>
              </a:rPr>
              <a:t> &lt;&lt; "Enter a positive integer: "; </a:t>
            </a:r>
          </a:p>
          <a:p>
            <a:pPr algn="l" rtl="0"/>
            <a:r>
              <a:rPr lang="en-US" sz="2000" dirty="0" err="1" smtClean="0">
                <a:latin typeface="+mj-lt"/>
              </a:rPr>
              <a:t>cin</a:t>
            </a:r>
            <a:r>
              <a:rPr lang="en-US" sz="2000" dirty="0" smtClean="0">
                <a:latin typeface="+mj-lt"/>
              </a:rPr>
              <a:t> &gt;&gt; n; </a:t>
            </a:r>
          </a:p>
          <a:p>
            <a:pPr algn="l" rtl="0"/>
            <a:r>
              <a:rPr lang="en-US" sz="2000" dirty="0" smtClean="0">
                <a:latin typeface="+mj-lt"/>
              </a:rPr>
              <a:t>for (</a:t>
            </a:r>
            <a:r>
              <a:rPr lang="en-US" sz="2000" dirty="0" err="1" smtClean="0">
                <a:latin typeface="+mj-lt"/>
              </a:rPr>
              <a:t>i</a:t>
            </a:r>
            <a:r>
              <a:rPr lang="en-US" sz="2000" dirty="0" smtClean="0">
                <a:latin typeface="+mj-lt"/>
              </a:rPr>
              <a:t> = 1; </a:t>
            </a:r>
            <a:r>
              <a:rPr lang="en-US" sz="2000" dirty="0" err="1" smtClean="0">
                <a:latin typeface="+mj-lt"/>
              </a:rPr>
              <a:t>i</a:t>
            </a:r>
            <a:r>
              <a:rPr lang="en-US" sz="2000" dirty="0" smtClean="0">
                <a:latin typeface="+mj-lt"/>
              </a:rPr>
              <a:t> &lt;= n; </a:t>
            </a:r>
            <a:r>
              <a:rPr lang="en-US" sz="2000" dirty="0" err="1" smtClean="0">
                <a:latin typeface="+mj-lt"/>
              </a:rPr>
              <a:t>i</a:t>
            </a:r>
            <a:r>
              <a:rPr lang="en-US" sz="2000" dirty="0" smtClean="0">
                <a:latin typeface="+mj-lt"/>
              </a:rPr>
              <a:t>++)</a:t>
            </a:r>
          </a:p>
          <a:p>
            <a:pPr lvl="1" algn="l" rtl="0"/>
            <a:r>
              <a:rPr lang="en-US" sz="1800" dirty="0" smtClean="0">
                <a:latin typeface="+mj-lt"/>
              </a:rPr>
              <a:t>{ if (</a:t>
            </a:r>
            <a:r>
              <a:rPr lang="en-US" sz="1800" dirty="0" err="1" smtClean="0">
                <a:latin typeface="+mj-lt"/>
              </a:rPr>
              <a:t>i</a:t>
            </a:r>
            <a:r>
              <a:rPr lang="en-US" sz="1800" dirty="0" smtClean="0">
                <a:latin typeface="+mj-lt"/>
              </a:rPr>
              <a:t> == 1) </a:t>
            </a:r>
          </a:p>
          <a:p>
            <a:pPr lvl="1" algn="l" rtl="0"/>
            <a:r>
              <a:rPr lang="en-US" sz="1800" dirty="0" smtClean="0">
                <a:latin typeface="+mj-lt"/>
              </a:rPr>
              <a:t>factorial = 1; </a:t>
            </a:r>
          </a:p>
          <a:p>
            <a:pPr lvl="1" algn="l" rtl="0"/>
            <a:r>
              <a:rPr lang="en-US" sz="1800" dirty="0" smtClean="0">
                <a:latin typeface="+mj-lt"/>
              </a:rPr>
              <a:t>Else</a:t>
            </a:r>
          </a:p>
          <a:p>
            <a:pPr lvl="1" algn="l" rtl="0"/>
            <a:r>
              <a:rPr lang="en-US" sz="1800" dirty="0" smtClean="0">
                <a:latin typeface="+mj-lt"/>
              </a:rPr>
              <a:t> factorial = factorial * </a:t>
            </a:r>
            <a:r>
              <a:rPr lang="en-US" sz="1800" dirty="0" err="1" smtClean="0">
                <a:latin typeface="+mj-lt"/>
              </a:rPr>
              <a:t>i</a:t>
            </a:r>
            <a:r>
              <a:rPr lang="en-US" sz="1800" dirty="0" smtClean="0">
                <a:latin typeface="+mj-lt"/>
              </a:rPr>
              <a:t>;</a:t>
            </a:r>
          </a:p>
          <a:p>
            <a:pPr lvl="1" algn="l" rtl="0"/>
            <a:r>
              <a:rPr lang="en-US" sz="1800" dirty="0" smtClean="0">
                <a:latin typeface="+mj-lt"/>
              </a:rPr>
              <a:t>}</a:t>
            </a:r>
          </a:p>
          <a:p>
            <a:pPr algn="l" rtl="0"/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cout</a:t>
            </a:r>
            <a:r>
              <a:rPr lang="en-US" sz="2000" dirty="0" smtClean="0">
                <a:latin typeface="+mj-lt"/>
              </a:rPr>
              <a:t> &lt;&lt; "The factorial of " &lt;&lt; n &lt;&lt; " is " &lt;&lt; factorial &lt;&lt; </a:t>
            </a:r>
            <a:r>
              <a:rPr lang="en-US" sz="2000" dirty="0" err="1" smtClean="0">
                <a:latin typeface="+mj-lt"/>
              </a:rPr>
              <a:t>endl</a:t>
            </a:r>
            <a:r>
              <a:rPr lang="en-US" sz="2000" dirty="0" smtClean="0">
                <a:latin typeface="+mj-lt"/>
              </a:rPr>
              <a:t>; </a:t>
            </a:r>
          </a:p>
          <a:p>
            <a:pPr algn="l" rtl="0"/>
            <a:r>
              <a:rPr lang="en-US" sz="2000" dirty="0" smtClean="0">
                <a:latin typeface="+mj-lt"/>
              </a:rPr>
              <a:t>}</a:t>
            </a:r>
            <a:endParaRPr lang="en-US" sz="2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229600" cy="10668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Finding Factorial Recursively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196752"/>
            <a:ext cx="8229600" cy="56612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//Recursive factorial Function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include&lt;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iostream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factorial(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N);</a:t>
            </a:r>
            <a:endParaRPr lang="en-US" sz="2000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Void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main()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num;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&lt;&lt;“Enter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positive integer:”;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&lt;&lt;“factorial=“&lt;&lt;factorial(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factorial(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if (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&lt;= 1) </a:t>
            </a:r>
            <a:r>
              <a:rPr lang="en-US" sz="2000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//the base case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return  1;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else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return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factorial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- 1);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4211960" y="1052736"/>
            <a:ext cx="4716016" cy="5589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4283968" y="2348880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N=4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4 *factorial(3)</a:t>
            </a:r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4283968" y="3212976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N=3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3 *factorial(2)</a:t>
            </a:r>
            <a:endParaRPr lang="ar-SA" dirty="0"/>
          </a:p>
        </p:txBody>
      </p:sp>
      <p:sp>
        <p:nvSpPr>
          <p:cNvPr id="7" name="Rounded Rectangle 6"/>
          <p:cNvSpPr/>
          <p:nvPr/>
        </p:nvSpPr>
        <p:spPr>
          <a:xfrm>
            <a:off x="4283968" y="4149080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N=2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2 *factorial(1)</a:t>
            </a:r>
            <a:endParaRPr lang="ar-SA" dirty="0"/>
          </a:p>
        </p:txBody>
      </p:sp>
      <p:sp>
        <p:nvSpPr>
          <p:cNvPr id="8" name="Rounded Rectangle 7"/>
          <p:cNvSpPr/>
          <p:nvPr/>
        </p:nvSpPr>
        <p:spPr>
          <a:xfrm>
            <a:off x="4283968" y="5085184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N=1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1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4283968" y="1124744"/>
            <a:ext cx="4248472" cy="1152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Enter a positive integer :   4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dirty="0"/>
          </a:p>
        </p:txBody>
      </p:sp>
      <p:cxnSp>
        <p:nvCxnSpPr>
          <p:cNvPr id="23" name="Curved Connector 22"/>
          <p:cNvCxnSpPr>
            <a:stCxn id="7" idx="3"/>
          </p:cNvCxnSpPr>
          <p:nvPr/>
        </p:nvCxnSpPr>
        <p:spPr>
          <a:xfrm>
            <a:off x="6804248" y="4509120"/>
            <a:ext cx="1588" cy="792088"/>
          </a:xfrm>
          <a:prstGeom prst="curvedConnector4">
            <a:avLst>
              <a:gd name="adj1" fmla="val 28790941"/>
              <a:gd name="adj2" fmla="val 7272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2"/>
          <p:cNvCxnSpPr/>
          <p:nvPr/>
        </p:nvCxnSpPr>
        <p:spPr>
          <a:xfrm>
            <a:off x="6804248" y="3501008"/>
            <a:ext cx="1588" cy="792088"/>
          </a:xfrm>
          <a:prstGeom prst="curvedConnector4">
            <a:avLst>
              <a:gd name="adj1" fmla="val 28790941"/>
              <a:gd name="adj2" fmla="val 7272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2"/>
          <p:cNvCxnSpPr/>
          <p:nvPr/>
        </p:nvCxnSpPr>
        <p:spPr>
          <a:xfrm>
            <a:off x="6804248" y="2564904"/>
            <a:ext cx="1588" cy="792088"/>
          </a:xfrm>
          <a:prstGeom prst="curvedConnector4">
            <a:avLst>
              <a:gd name="adj1" fmla="val 28790941"/>
              <a:gd name="adj2" fmla="val 7272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380312" y="4653136"/>
            <a:ext cx="648072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1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20072" y="4509120"/>
            <a:ext cx="151216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2*1 = 2</a:t>
            </a:r>
            <a:endParaRPr lang="ar-SA" dirty="0"/>
          </a:p>
        </p:txBody>
      </p:sp>
      <p:sp>
        <p:nvSpPr>
          <p:cNvPr id="33" name="Oval 32"/>
          <p:cNvSpPr/>
          <p:nvPr/>
        </p:nvSpPr>
        <p:spPr>
          <a:xfrm>
            <a:off x="7380312" y="3429000"/>
            <a:ext cx="648072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2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20072" y="3573016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3*2 =6</a:t>
            </a:r>
            <a:endParaRPr lang="ar-SA" dirty="0"/>
          </a:p>
        </p:txBody>
      </p:sp>
      <p:sp>
        <p:nvSpPr>
          <p:cNvPr id="35" name="Oval 34"/>
          <p:cNvSpPr/>
          <p:nvPr/>
        </p:nvSpPr>
        <p:spPr>
          <a:xfrm>
            <a:off x="7380312" y="2420888"/>
            <a:ext cx="648072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6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220072" y="2708920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4*6=24</a:t>
            </a:r>
            <a:endParaRPr lang="ar-SA" dirty="0"/>
          </a:p>
        </p:txBody>
      </p:sp>
      <p:sp>
        <p:nvSpPr>
          <p:cNvPr id="37" name="Rectangle 36"/>
          <p:cNvSpPr/>
          <p:nvPr/>
        </p:nvSpPr>
        <p:spPr>
          <a:xfrm>
            <a:off x="4427984" y="1772816"/>
            <a:ext cx="2736304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Factorial = 24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74623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build="allAtOnce" animBg="1"/>
      <p:bldP spid="30" grpId="0" animBg="1"/>
      <p:bldP spid="31" grpId="0" animBg="1"/>
      <p:bldP spid="33" grpId="1" animBg="1"/>
      <p:bldP spid="34" grpId="0" animBg="1"/>
      <p:bldP spid="35" grpId="0" animBg="1"/>
      <p:bldP spid="36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printing number counting </a:t>
            </a:r>
            <a:r>
              <a:rPr lang="en-US" dirty="0" err="1" smtClean="0"/>
              <a:t>doun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2792" cy="494610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/>
              <a:t>#include &lt;</a:t>
            </a:r>
            <a:r>
              <a:rPr lang="en-US" sz="1600" dirty="0" err="1" smtClean="0"/>
              <a:t>iostream</a:t>
            </a:r>
            <a:r>
              <a:rPr lang="en-US" sz="1600" dirty="0" smtClean="0"/>
              <a:t>&gt;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using namespace std;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 </a:t>
            </a:r>
            <a:r>
              <a:rPr lang="en-US" sz="1600" dirty="0" smtClean="0">
                <a:solidFill>
                  <a:srgbClr val="00B0F0"/>
                </a:solidFill>
              </a:rPr>
              <a:t>void</a:t>
            </a:r>
            <a:r>
              <a:rPr lang="en-US" sz="1600" dirty="0" smtClean="0"/>
              <a:t> </a:t>
            </a:r>
            <a:r>
              <a:rPr lang="en-US" sz="1600" dirty="0" err="1" smtClean="0"/>
              <a:t>myMethod</a:t>
            </a:r>
            <a:r>
              <a:rPr lang="en-US" sz="1600" dirty="0" smtClean="0"/>
              <a:t>( </a:t>
            </a:r>
            <a:r>
              <a:rPr lang="en-US" sz="1600" dirty="0" err="1" smtClean="0"/>
              <a:t>int</a:t>
            </a:r>
            <a:r>
              <a:rPr lang="en-US" sz="1600" dirty="0" smtClean="0"/>
              <a:t> counter)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{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if(counter == 0)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>
                <a:solidFill>
                  <a:srgbClr val="00B0F0"/>
                </a:solidFill>
              </a:rPr>
              <a:t>     return</a:t>
            </a:r>
            <a:r>
              <a:rPr lang="en-US" sz="1600" dirty="0" smtClean="0">
                <a:solidFill>
                  <a:srgbClr val="00B0F0"/>
                </a:solidFill>
              </a:rPr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00B050"/>
                </a:solidFill>
              </a:rPr>
              <a:t> // no value returning  just for EXIT the function</a:t>
            </a:r>
            <a:endParaRPr lang="en-GB" sz="16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600" dirty="0" smtClean="0"/>
              <a:t>else  </a:t>
            </a:r>
            <a:r>
              <a:rPr lang="en-US" sz="1600" dirty="0" smtClean="0"/>
              <a:t>{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       </a:t>
            </a:r>
            <a:r>
              <a:rPr lang="en-US" sz="1600" dirty="0" err="1" smtClean="0"/>
              <a:t>cout</a:t>
            </a:r>
            <a:r>
              <a:rPr lang="en-US" sz="1600" dirty="0" smtClean="0"/>
              <a:t>&lt;&lt;counter&lt;&lt;</a:t>
            </a:r>
            <a:r>
              <a:rPr lang="en-US" sz="1600" dirty="0" err="1" smtClean="0"/>
              <a:t>endl</a:t>
            </a:r>
            <a:r>
              <a:rPr lang="en-US" sz="1600" dirty="0" smtClean="0"/>
              <a:t>;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       </a:t>
            </a:r>
            <a:r>
              <a:rPr lang="en-US" sz="1600" dirty="0" err="1" smtClean="0"/>
              <a:t>myMethod</a:t>
            </a:r>
            <a:r>
              <a:rPr lang="en-US" sz="1600" dirty="0" smtClean="0"/>
              <a:t>(--counter);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>
                <a:solidFill>
                  <a:srgbClr val="00B0F0"/>
                </a:solidFill>
              </a:rPr>
              <a:t>       return</a:t>
            </a:r>
            <a:r>
              <a:rPr lang="en-US" sz="1600" dirty="0" smtClean="0">
                <a:solidFill>
                  <a:srgbClr val="00B0F0"/>
                </a:solidFill>
              </a:rPr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00B050"/>
                </a:solidFill>
              </a:rPr>
              <a:t> // no value returning  just for EXIT the function</a:t>
            </a:r>
            <a:endParaRPr lang="en-GB" sz="16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1600" dirty="0" smtClean="0"/>
              <a:t>     </a:t>
            </a:r>
            <a:r>
              <a:rPr lang="en-US" sz="1600" dirty="0" smtClean="0"/>
              <a:t>}</a:t>
            </a:r>
            <a:endParaRPr lang="en-GB" sz="1600" dirty="0" smtClean="0"/>
          </a:p>
          <a:p>
            <a:pPr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427984" y="1124744"/>
            <a:ext cx="4499992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  <a:r>
              <a:rPr lang="en-US" dirty="0" smtClean="0"/>
              <a:t>void </a:t>
            </a:r>
            <a:r>
              <a:rPr lang="en-US" dirty="0" smtClean="0"/>
              <a:t>main()</a:t>
            </a:r>
            <a:endParaRPr lang="en-GB" dirty="0" smtClean="0"/>
          </a:p>
          <a:p>
            <a:r>
              <a:rPr lang="en-US" dirty="0" smtClean="0"/>
              <a:t>{</a:t>
            </a:r>
            <a:endParaRPr lang="en-GB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int</a:t>
            </a:r>
            <a:r>
              <a:rPr lang="en-US" dirty="0" smtClean="0"/>
              <a:t> input;</a:t>
            </a:r>
            <a:endParaRPr lang="en-GB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&lt;&lt;"enter positive number ";</a:t>
            </a:r>
            <a:endParaRPr lang="en-GB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cin</a:t>
            </a:r>
            <a:r>
              <a:rPr lang="en-US" dirty="0" smtClean="0"/>
              <a:t>&gt;&gt;input;</a:t>
            </a:r>
            <a:endParaRPr lang="en-GB" dirty="0" smtClean="0"/>
          </a:p>
          <a:p>
            <a:r>
              <a:rPr lang="en-US" dirty="0" smtClean="0"/>
              <a:t>	</a:t>
            </a:r>
            <a:r>
              <a:rPr lang="en-US" dirty="0" err="1" smtClean="0"/>
              <a:t>myMethod</a:t>
            </a:r>
            <a:r>
              <a:rPr lang="en-US" dirty="0" smtClean="0"/>
              <a:t>(input);</a:t>
            </a:r>
            <a:endParaRPr lang="en-GB" dirty="0" smtClean="0"/>
          </a:p>
          <a:p>
            <a:r>
              <a:rPr lang="en-US" dirty="0" smtClean="0"/>
              <a:t>  </a:t>
            </a:r>
            <a:r>
              <a:rPr lang="en-US" dirty="0" smtClean="0"/>
              <a:t>}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b="36244"/>
          <a:stretch/>
        </p:blipFill>
        <p:spPr bwMode="auto">
          <a:xfrm>
            <a:off x="4499992" y="3140968"/>
            <a:ext cx="4320480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200" dirty="0" smtClean="0"/>
              <a:t>write a recursion function to </a:t>
            </a:r>
            <a:r>
              <a:rPr lang="en-GB" sz="3200" b="1" dirty="0" smtClean="0"/>
              <a:t>print</a:t>
            </a:r>
            <a:r>
              <a:rPr lang="en-GB" sz="3200" dirty="0" smtClean="0"/>
              <a:t> </a:t>
            </a:r>
            <a:r>
              <a:rPr lang="en-GB" sz="3200" b="1" dirty="0" err="1" smtClean="0"/>
              <a:t>int</a:t>
            </a:r>
            <a:r>
              <a:rPr lang="en-GB" sz="3200" dirty="0" smtClean="0"/>
              <a:t> number counting up: 1,2,3,4,5 …. N.</a:t>
            </a:r>
          </a:p>
          <a:p>
            <a:r>
              <a:rPr lang="en-US" sz="3200" dirty="0" smtClean="0"/>
              <a:t>Test your function and show the out put </a:t>
            </a:r>
            <a:endParaRPr lang="en-GB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7EB3906-82FE-483B-9230-D46A57CC77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296518-ACB8-4829-BA8B-AD4314C074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93EBF6-7E93-414B-A6CB-5F8079DA20A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618</TotalTime>
  <Words>284</Words>
  <Application>Microsoft Office PowerPoint</Application>
  <PresentationFormat>On-screen Show (4:3)</PresentationFormat>
  <Paragraphs>115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CS1201:  Programming Language 2  </vt:lpstr>
      <vt:lpstr>Recursion and Recursive Functions</vt:lpstr>
      <vt:lpstr>General form </vt:lpstr>
      <vt:lpstr>Finding Factorial  5! = 5*4*3*2*1 </vt:lpstr>
      <vt:lpstr>Finding Factorial</vt:lpstr>
      <vt:lpstr>Finding Factorial Recursively</vt:lpstr>
      <vt:lpstr>Example printing number counting doun</vt:lpstr>
      <vt:lpstr>Exercise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ALjaffan</dc:creator>
  <cp:lastModifiedBy>Nouf</cp:lastModifiedBy>
  <cp:revision>43</cp:revision>
  <dcterms:created xsi:type="dcterms:W3CDTF">2012-09-14T13:12:57Z</dcterms:created>
  <dcterms:modified xsi:type="dcterms:W3CDTF">2014-02-20T13:02:54Z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