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17"/>
  </p:notesMasterIdLst>
  <p:sldIdLst>
    <p:sldId id="256" r:id="rId5"/>
    <p:sldId id="257" r:id="rId6"/>
    <p:sldId id="303" r:id="rId7"/>
    <p:sldId id="302" r:id="rId8"/>
    <p:sldId id="274" r:id="rId9"/>
    <p:sldId id="309" r:id="rId10"/>
    <p:sldId id="258" r:id="rId11"/>
    <p:sldId id="259" r:id="rId12"/>
    <p:sldId id="275" r:id="rId13"/>
    <p:sldId id="262" r:id="rId14"/>
    <p:sldId id="305" r:id="rId15"/>
    <p:sldId id="30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4595" autoAdjust="0"/>
  </p:normalViewPr>
  <p:slideViewPr>
    <p:cSldViewPr>
      <p:cViewPr>
        <p:scale>
          <a:sx n="70" d="100"/>
          <a:sy n="70" d="100"/>
        </p:scale>
        <p:origin x="-29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24/02/2014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185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88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5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Example </a:t>
            </a:r>
            <a:r>
              <a:rPr lang="en-GB" dirty="0" smtClean="0">
                <a:latin typeface="Adobe Arabic"/>
                <a:cs typeface="Adobe Arabic"/>
              </a:rPr>
              <a:t># 1</a:t>
            </a:r>
            <a:endParaRPr lang="en-GB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8784976" cy="5760640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Circle {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private: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radius;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 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//prototype only !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 constructors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Circle(){radius=0;}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Circle(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r){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setRadius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(r); 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 destructor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~Circle(){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&lt;&lt;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 ending object...\n"; }</a:t>
            </a: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setRadius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(float r){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if ( r &gt;=0.0)‏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radius=r;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else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radius=0.0;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getRadius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(){return radius; 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area(){return 3.14*radius*radius;}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perimeter(){return 2 * 3.14 * radius;}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3879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r>
              <a:rPr lang="en-GB" dirty="0" smtClean="0"/>
              <a:t>Example </a:t>
            </a:r>
            <a:r>
              <a:rPr lang="en-GB" dirty="0" smtClean="0">
                <a:latin typeface="Adobe Arabic"/>
                <a:cs typeface="Adobe Arabic"/>
              </a:rPr>
              <a:t># 1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6995120" cy="5362611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FF"/>
                </a:solidFill>
              </a:rPr>
              <a:t>int</a:t>
            </a:r>
            <a:r>
              <a:rPr lang="en-GB" dirty="0" smtClean="0">
                <a:solidFill>
                  <a:srgbClr val="000000"/>
                </a:solidFill>
              </a:rPr>
              <a:t> main()</a:t>
            </a:r>
            <a:r>
              <a:rPr lang="ar-SA" dirty="0" smtClean="0">
                <a:solidFill>
                  <a:srgbClr val="000000"/>
                </a:solidFill>
              </a:rPr>
              <a:t>‏</a:t>
            </a:r>
            <a:r>
              <a:rPr lang="en-GB" dirty="0" smtClean="0">
                <a:solidFill>
                  <a:srgbClr val="000000"/>
                </a:solidFill>
              </a:rPr>
              <a:t>{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ar-SA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float</a:t>
            </a:r>
            <a:r>
              <a:rPr lang="en-GB" dirty="0" smtClean="0">
                <a:solidFill>
                  <a:srgbClr val="000000"/>
                </a:solidFill>
              </a:rPr>
              <a:t> x;</a:t>
            </a:r>
          </a:p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&lt;&lt;</a:t>
            </a:r>
            <a:r>
              <a:rPr lang="en-GB" dirty="0" smtClean="0">
                <a:solidFill>
                  <a:srgbClr val="C00000"/>
                </a:solidFill>
              </a:rPr>
              <a:t>" Enter the radius of the circle: "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cin</a:t>
            </a:r>
            <a:r>
              <a:rPr lang="en-GB" dirty="0" smtClean="0">
                <a:solidFill>
                  <a:srgbClr val="000000"/>
                </a:solidFill>
              </a:rPr>
              <a:t>&gt;&gt;x;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b="1" dirty="0" smtClean="0">
                <a:solidFill>
                  <a:srgbClr val="000000"/>
                </a:solidFill>
              </a:rPr>
              <a:t>Circle C1(x); </a:t>
            </a:r>
          </a:p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&lt;&lt;</a:t>
            </a:r>
            <a:r>
              <a:rPr lang="en-GB" dirty="0" smtClean="0">
                <a:solidFill>
                  <a:srgbClr val="C00000"/>
                </a:solidFill>
              </a:rPr>
              <a:t>"\n the area of the circle is: "</a:t>
            </a:r>
            <a:r>
              <a:rPr lang="en-GB" dirty="0" smtClean="0">
                <a:solidFill>
                  <a:srgbClr val="000000"/>
                </a:solidFill>
              </a:rPr>
              <a:t>&lt;&lt;C1.area()&lt;&lt;</a:t>
            </a:r>
            <a:r>
              <a:rPr lang="en-GB" dirty="0" err="1" smtClean="0">
                <a:solidFill>
                  <a:srgbClr val="000000"/>
                </a:solidFill>
              </a:rPr>
              <a:t>endl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&lt;&lt;</a:t>
            </a:r>
            <a:r>
              <a:rPr lang="en-GB" dirty="0" smtClean="0">
                <a:solidFill>
                  <a:srgbClr val="C00000"/>
                </a:solidFill>
              </a:rPr>
              <a:t>" and the perimeter is:"</a:t>
            </a:r>
            <a:r>
              <a:rPr lang="en-GB" dirty="0" smtClean="0">
                <a:solidFill>
                  <a:srgbClr val="000000"/>
                </a:solidFill>
              </a:rPr>
              <a:t>&lt;&lt;C1.perimeter()&lt;&lt;</a:t>
            </a:r>
            <a:r>
              <a:rPr lang="en-GB" dirty="0" err="1" smtClean="0">
                <a:solidFill>
                  <a:srgbClr val="000000"/>
                </a:solidFill>
              </a:rPr>
              <a:t>endl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ar-SA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return</a:t>
            </a:r>
            <a:r>
              <a:rPr lang="en-GB" dirty="0" smtClean="0">
                <a:solidFill>
                  <a:srgbClr val="000000"/>
                </a:solidFill>
              </a:rPr>
              <a:t> 0;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" t="4105" r="72993" b="73344"/>
          <a:stretch>
            <a:fillRect/>
          </a:stretch>
        </p:blipFill>
        <p:spPr bwMode="auto">
          <a:xfrm>
            <a:off x="827584" y="2132856"/>
            <a:ext cx="7560841" cy="3744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GB" sz="4800" dirty="0" smtClean="0">
                <a:solidFill>
                  <a:schemeClr val="tx1"/>
                </a:solidFill>
                <a:latin typeface="+mn-lt"/>
              </a:rPr>
              <a:t>Object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325112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You can look around you now and see many examples of real-world objects: your cat, your desk, your television set, your bicycle.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These real-world objects share two characteristics: they all have </a:t>
            </a:r>
            <a:r>
              <a:rPr lang="en-US" i="1" dirty="0" smtClean="0"/>
              <a:t>state</a:t>
            </a:r>
            <a:r>
              <a:rPr lang="en-US" dirty="0" smtClean="0"/>
              <a:t> and they all have </a:t>
            </a:r>
            <a:r>
              <a:rPr lang="en-US" i="1" dirty="0" smtClean="0"/>
              <a:t>behavior</a:t>
            </a:r>
          </a:p>
          <a:p>
            <a:pPr algn="l" rtl="0"/>
            <a:endParaRPr lang="en-US" i="1" dirty="0" smtClean="0"/>
          </a:p>
          <a:p>
            <a:pPr algn="l" rtl="0"/>
            <a:r>
              <a:rPr lang="en-US" dirty="0" smtClean="0"/>
              <a:t>For example, dogs have state (name, color, breed, hungry) and dogs have behavior (barking, fetching). </a:t>
            </a:r>
            <a:endParaRPr lang="en-GB" dirty="0"/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D9BA880-B5E1-459E-9D66-775666C70A7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</a:t>
            </a:fld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01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GB" sz="4800" dirty="0" smtClean="0">
                <a:solidFill>
                  <a:schemeClr val="tx1"/>
                </a:solidFill>
                <a:latin typeface="+mn-lt"/>
              </a:rPr>
              <a:t>Object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32511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Software objects are modeled after real-world objects in that they, too, have state and behavior.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A software object maintains its state in </a:t>
            </a:r>
            <a:r>
              <a:rPr lang="en-US" i="1" dirty="0" smtClean="0"/>
              <a:t>variables</a:t>
            </a:r>
            <a:r>
              <a:rPr lang="en-US" dirty="0" smtClean="0"/>
              <a:t> and implements its behavior with </a:t>
            </a:r>
            <a:r>
              <a:rPr lang="en-US" i="1" dirty="0" smtClean="0"/>
              <a:t>methods</a:t>
            </a:r>
            <a:r>
              <a:rPr lang="en-US" dirty="0" smtClean="0"/>
              <a:t>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GB" dirty="0" smtClean="0">
                <a:solidFill>
                  <a:srgbClr val="000000"/>
                </a:solidFill>
              </a:rPr>
              <a:t> An </a:t>
            </a:r>
            <a:r>
              <a:rPr lang="en-GB" b="1" dirty="0" smtClean="0">
                <a:solidFill>
                  <a:srgbClr val="002060"/>
                </a:solidFill>
              </a:rPr>
              <a:t>object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combines data and operations on the data into a single unit.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/>
            <a:endParaRPr lang="en-US" dirty="0"/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D9BA880-B5E1-459E-9D66-775666C70A7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</a:t>
            </a:fld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01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GB" sz="4800" dirty="0">
                <a:solidFill>
                  <a:schemeClr val="tx1"/>
                </a:solidFill>
                <a:latin typeface="+mn-lt"/>
              </a:rPr>
              <a:t>CLASSES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32511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dirty="0" smtClean="0"/>
              <a:t>The Class is the foundation of C++ support for the OOP (Object-Oriented Programming ).</a:t>
            </a:r>
          </a:p>
          <a:p>
            <a:pPr algn="l" rtl="0"/>
            <a:r>
              <a:rPr lang="en-GB" dirty="0" smtClean="0"/>
              <a:t>It is the core of many of its more advanced features.</a:t>
            </a:r>
          </a:p>
          <a:p>
            <a:pPr algn="l" rtl="0">
              <a:spcBef>
                <a:spcPts val="1125"/>
              </a:spcBef>
              <a:defRPr/>
            </a:pPr>
            <a:r>
              <a:rPr lang="en-GB" dirty="0" smtClean="0">
                <a:solidFill>
                  <a:srgbClr val="000000"/>
                </a:solidFill>
              </a:rPr>
              <a:t>In C++, the mechanism that allow you to combine data and operations on the data into a single unit is called a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dirty="0" smtClean="0">
                <a:solidFill>
                  <a:srgbClr val="000000"/>
                </a:solidFill>
              </a:rPr>
              <a:t> A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is a collection of fixed number of components. The components of a class are called the </a:t>
            </a:r>
            <a:r>
              <a:rPr lang="en-GB" b="1" dirty="0" smtClean="0">
                <a:solidFill>
                  <a:srgbClr val="000000"/>
                </a:solidFill>
              </a:rPr>
              <a:t>members</a:t>
            </a:r>
            <a:r>
              <a:rPr lang="en-GB" dirty="0" smtClean="0">
                <a:solidFill>
                  <a:srgbClr val="000000"/>
                </a:solidFill>
              </a:rPr>
              <a:t> of the class.</a:t>
            </a:r>
          </a:p>
          <a:p>
            <a:pPr algn="l" rtl="0"/>
            <a:endParaRPr lang="en-GB" dirty="0"/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D9BA880-B5E1-459E-9D66-775666C70A7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4</a:t>
            </a:fld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01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pPr algn="l" rtl="0"/>
            <a:r>
              <a:rPr lang="en-GB" sz="4400" dirty="0">
                <a:solidFill>
                  <a:schemeClr val="tx1"/>
                </a:solidFill>
                <a:latin typeface="+mn-lt"/>
              </a:rPr>
              <a:t>CLASSES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spcBef>
                <a:spcPts val="1125"/>
              </a:spcBef>
              <a:defRPr/>
            </a:pPr>
            <a:r>
              <a:rPr lang="en-GB" dirty="0" smtClean="0">
                <a:solidFill>
                  <a:srgbClr val="000000"/>
                </a:solidFill>
              </a:rPr>
              <a:t>class definition:</a:t>
            </a: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dirty="0">
                <a:solidFill>
                  <a:srgbClr val="000000"/>
                </a:solidFill>
              </a:rPr>
              <a:t> classMembersList consists </a:t>
            </a:r>
            <a:r>
              <a:rPr lang="en-GB" dirty="0" smtClean="0">
                <a:solidFill>
                  <a:srgbClr val="000000"/>
                </a:solidFill>
              </a:rPr>
              <a:t>of </a:t>
            </a:r>
            <a:r>
              <a:rPr lang="en-GB" b="1" dirty="0">
                <a:solidFill>
                  <a:srgbClr val="000000"/>
                </a:solidFill>
              </a:rPr>
              <a:t>variable</a:t>
            </a:r>
            <a:r>
              <a:rPr lang="en-GB" dirty="0">
                <a:solidFill>
                  <a:srgbClr val="000000"/>
                </a:solidFill>
              </a:rPr>
              <a:t> (attribute) </a:t>
            </a:r>
            <a:r>
              <a:rPr lang="en-GB" dirty="0" smtClean="0">
                <a:solidFill>
                  <a:srgbClr val="000000"/>
                </a:solidFill>
              </a:rPr>
              <a:t>and/or </a:t>
            </a:r>
            <a:r>
              <a:rPr lang="en-GB" b="1" dirty="0">
                <a:solidFill>
                  <a:srgbClr val="000000"/>
                </a:solidFill>
              </a:rPr>
              <a:t>functions</a:t>
            </a:r>
            <a:r>
              <a:rPr lang="en-GB" dirty="0">
                <a:solidFill>
                  <a:srgbClr val="000000"/>
                </a:solidFill>
              </a:rPr>
              <a:t> (method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b="1" dirty="0">
                <a:solidFill>
                  <a:srgbClr val="000000"/>
                </a:solidFill>
              </a:rPr>
              <a:t>declarations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endParaRPr lang="en-GB" dirty="0">
              <a:solidFill>
                <a:srgbClr val="003399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140968"/>
            <a:ext cx="6021774" cy="1900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classIdentifier</a:t>
            </a:r>
            <a:r>
              <a:rPr lang="en-GB" dirty="0" smtClean="0">
                <a:solidFill>
                  <a:srgbClr val="000000"/>
                </a:solidFill>
              </a:rPr>
              <a:t> 	</a:t>
            </a:r>
            <a:r>
              <a:rPr lang="en-GB" dirty="0" smtClean="0">
                <a:solidFill>
                  <a:srgbClr val="00B050"/>
                </a:solidFill>
              </a:rPr>
              <a:t>//name</a:t>
            </a:r>
            <a:endParaRPr lang="en-GB" dirty="0">
              <a:solidFill>
                <a:srgbClr val="00B050"/>
              </a:solidFill>
            </a:endParaRP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	classMembersList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>
                <a:solidFill>
                  <a:srgbClr val="FF0000"/>
                </a:solidFill>
              </a:rPr>
              <a:t>};</a:t>
            </a:r>
            <a:endParaRPr lang="ar-SA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132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pPr algn="l" rtl="0"/>
            <a:r>
              <a:rPr lang="en-GB" sz="4400" dirty="0">
                <a:solidFill>
                  <a:schemeClr val="tx1"/>
                </a:solidFill>
                <a:latin typeface="+mn-lt"/>
              </a:rPr>
              <a:t>CLASSES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dirty="0">
                <a:solidFill>
                  <a:srgbClr val="000000"/>
                </a:solidFill>
              </a:rPr>
              <a:t> classMembersList consists </a:t>
            </a:r>
            <a:r>
              <a:rPr lang="en-GB" dirty="0" smtClean="0">
                <a:solidFill>
                  <a:srgbClr val="000000"/>
                </a:solidFill>
              </a:rPr>
              <a:t>of </a:t>
            </a:r>
            <a:r>
              <a:rPr lang="en-GB" b="1" dirty="0">
                <a:solidFill>
                  <a:srgbClr val="000000"/>
                </a:solidFill>
              </a:rPr>
              <a:t>variable</a:t>
            </a:r>
            <a:r>
              <a:rPr lang="en-GB" dirty="0">
                <a:solidFill>
                  <a:srgbClr val="000000"/>
                </a:solidFill>
              </a:rPr>
              <a:t> (attribute) </a:t>
            </a:r>
            <a:r>
              <a:rPr lang="en-GB" dirty="0" smtClean="0">
                <a:solidFill>
                  <a:srgbClr val="000000"/>
                </a:solidFill>
              </a:rPr>
              <a:t>and/or </a:t>
            </a:r>
            <a:r>
              <a:rPr lang="en-GB" b="1" dirty="0">
                <a:solidFill>
                  <a:srgbClr val="000000"/>
                </a:solidFill>
              </a:rPr>
              <a:t>functions</a:t>
            </a:r>
            <a:r>
              <a:rPr lang="en-GB" dirty="0">
                <a:solidFill>
                  <a:srgbClr val="000000"/>
                </a:solidFill>
              </a:rPr>
              <a:t> (method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b="1" dirty="0">
                <a:solidFill>
                  <a:srgbClr val="000000"/>
                </a:solidFill>
              </a:rPr>
              <a:t>declarations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endParaRPr lang="en-GB" dirty="0">
              <a:solidFill>
                <a:srgbClr val="003399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340768"/>
            <a:ext cx="6021774" cy="3849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	car </a:t>
            </a:r>
            <a:r>
              <a:rPr lang="en-GB" dirty="0" smtClean="0">
                <a:solidFill>
                  <a:srgbClr val="00B050"/>
                </a:solidFill>
              </a:rPr>
              <a:t>//name</a:t>
            </a:r>
            <a:endParaRPr lang="en-GB" dirty="0">
              <a:solidFill>
                <a:srgbClr val="00B050"/>
              </a:solidFill>
            </a:endParaRP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string </a:t>
            </a:r>
            <a:r>
              <a:rPr lang="en-GB" dirty="0" err="1" smtClean="0">
                <a:solidFill>
                  <a:srgbClr val="000000"/>
                </a:solidFill>
              </a:rPr>
              <a:t>color</a:t>
            </a:r>
            <a:r>
              <a:rPr lang="en-GB" dirty="0" smtClean="0">
                <a:solidFill>
                  <a:srgbClr val="000000"/>
                </a:solidFill>
              </a:rPr>
              <a:t> ;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 smtClean="0">
                <a:solidFill>
                  <a:srgbClr val="000000"/>
                </a:solidFill>
              </a:rPr>
              <a:t>	String model;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	Double price ;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Void print (){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Cout</a:t>
            </a:r>
            <a:r>
              <a:rPr lang="en-US" dirty="0" smtClean="0">
                <a:solidFill>
                  <a:srgbClr val="000000"/>
                </a:solidFill>
              </a:rPr>
              <a:t> &lt;&lt;“ the car information “&lt;&lt; color &lt;&lt;model&lt;&lt; price&lt;&lt; </a:t>
            </a:r>
            <a:r>
              <a:rPr lang="en-US" dirty="0" err="1" smtClean="0">
                <a:solidFill>
                  <a:srgbClr val="000000"/>
                </a:solidFill>
              </a:rPr>
              <a:t>endl</a:t>
            </a:r>
            <a:r>
              <a:rPr lang="en-US" dirty="0" smtClean="0">
                <a:solidFill>
                  <a:srgbClr val="000000"/>
                </a:solidFill>
              </a:rPr>
              <a:t>;)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};</a:t>
            </a:r>
            <a:endParaRPr lang="ar-SA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5132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Cont. Classes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fontScale="92500" lnSpcReduction="20000"/>
          </a:bodyPr>
          <a:lstStyle/>
          <a:p>
            <a:pPr algn="l" rtl="0">
              <a:spcBef>
                <a:spcPts val="1125"/>
              </a:spcBef>
              <a:defRPr/>
            </a:pPr>
            <a:r>
              <a:rPr lang="en-GB" dirty="0">
                <a:solidFill>
                  <a:srgbClr val="000000"/>
                </a:solidFill>
              </a:rPr>
              <a:t>Members of a class are classified into one of three categories: </a:t>
            </a:r>
            <a:endParaRPr lang="en-GB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  <a:defRPr/>
            </a:pPr>
            <a:r>
              <a:rPr lang="en-GB" b="1" dirty="0" smtClean="0">
                <a:solidFill>
                  <a:srgbClr val="000000"/>
                </a:solidFill>
              </a:rPr>
              <a:t>Private</a:t>
            </a:r>
            <a:r>
              <a:rPr lang="en-GB" dirty="0" smtClean="0">
                <a:solidFill>
                  <a:srgbClr val="000000"/>
                </a:solidFill>
              </a:rPr>
              <a:t> (</a:t>
            </a:r>
            <a:r>
              <a:rPr lang="en-GB" i="1" dirty="0" smtClean="0">
                <a:solidFill>
                  <a:srgbClr val="FF0000"/>
                </a:solidFill>
              </a:rPr>
              <a:t>default</a:t>
            </a:r>
            <a:r>
              <a:rPr lang="en-GB" dirty="0" smtClean="0">
                <a:solidFill>
                  <a:srgbClr val="000000"/>
                </a:solidFill>
              </a:rPr>
              <a:t>) : </a:t>
            </a:r>
            <a:r>
              <a:rPr lang="en-GB" dirty="0">
                <a:solidFill>
                  <a:srgbClr val="000000"/>
                </a:solidFill>
              </a:rPr>
              <a:t>not accessible outside the class.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b="1" dirty="0" smtClean="0">
                <a:solidFill>
                  <a:srgbClr val="000000"/>
                </a:solidFill>
              </a:rPr>
              <a:t>Protected</a:t>
            </a:r>
            <a:r>
              <a:rPr lang="en-GB" dirty="0" smtClean="0">
                <a:solidFill>
                  <a:srgbClr val="000000"/>
                </a:solidFill>
              </a:rPr>
              <a:t>: </a:t>
            </a:r>
            <a:r>
              <a:rPr lang="en-GB" dirty="0">
                <a:solidFill>
                  <a:srgbClr val="000000"/>
                </a:solidFill>
              </a:rPr>
              <a:t>not accessible outside the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b="1" dirty="0" smtClean="0">
                <a:solidFill>
                  <a:srgbClr val="000000"/>
                </a:solidFill>
              </a:rPr>
              <a:t>Public</a:t>
            </a:r>
            <a:r>
              <a:rPr lang="en-GB" dirty="0" smtClean="0">
                <a:solidFill>
                  <a:srgbClr val="000000"/>
                </a:solidFill>
              </a:rPr>
              <a:t>: </a:t>
            </a:r>
            <a:r>
              <a:rPr lang="en-GB" dirty="0">
                <a:solidFill>
                  <a:srgbClr val="000000"/>
                </a:solidFill>
              </a:rPr>
              <a:t>accessible outside the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Note: 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sz="2400" i="1" dirty="0" smtClean="0">
                <a:solidFill>
                  <a:srgbClr val="000000"/>
                </a:solidFill>
              </a:rPr>
              <a:t>The </a:t>
            </a:r>
            <a:r>
              <a:rPr lang="en-GB" sz="2400" i="1" dirty="0" smtClean="0">
                <a:solidFill>
                  <a:srgbClr val="0070C0"/>
                </a:solidFill>
              </a:rPr>
              <a:t>keyword </a:t>
            </a:r>
            <a:r>
              <a:rPr lang="en-GB" sz="2400" i="1" dirty="0" smtClean="0">
                <a:solidFill>
                  <a:srgbClr val="000000"/>
                </a:solidFill>
              </a:rPr>
              <a:t>of category name  is followed by </a:t>
            </a:r>
            <a:r>
              <a:rPr lang="en-GB" sz="2400" i="1" dirty="0" smtClean="0">
                <a:solidFill>
                  <a:srgbClr val="0070C0"/>
                </a:solidFill>
              </a:rPr>
              <a:t>colon (:) </a:t>
            </a:r>
            <a:r>
              <a:rPr lang="en-GB" sz="2400" i="1" dirty="0" smtClean="0">
                <a:solidFill>
                  <a:srgbClr val="000000"/>
                </a:solidFill>
              </a:rPr>
              <a:t>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i="1" dirty="0" smtClean="0">
                <a:solidFill>
                  <a:srgbClr val="000000"/>
                </a:solidFill>
              </a:rPr>
              <a:t>In </a:t>
            </a:r>
            <a:r>
              <a:rPr lang="en-GB" i="1" dirty="0">
                <a:solidFill>
                  <a:srgbClr val="000000"/>
                </a:solidFill>
              </a:rPr>
              <a:t>the definition of a class</a:t>
            </a:r>
            <a:r>
              <a:rPr lang="en-GB" i="1" dirty="0">
                <a:solidFill>
                  <a:srgbClr val="FF0000"/>
                </a:solidFill>
              </a:rPr>
              <a:t>, you cannot initialize a variable when you declare it</a:t>
            </a:r>
            <a:r>
              <a:rPr lang="en-GB" i="1" dirty="0" smtClean="0">
                <a:solidFill>
                  <a:srgbClr val="000000"/>
                </a:solidFill>
              </a:rPr>
              <a:t>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i="1" dirty="0" smtClean="0">
                <a:solidFill>
                  <a:srgbClr val="000000"/>
                </a:solidFill>
              </a:rPr>
              <a:t> </a:t>
            </a:r>
            <a:r>
              <a:rPr lang="en-GB" i="1" dirty="0">
                <a:solidFill>
                  <a:srgbClr val="000000"/>
                </a:solidFill>
              </a:rPr>
              <a:t>In C++, a class is a definition. No memory is allocated for the class itself; memory is allocated for the class objects (class instances) when you declare them</a:t>
            </a:r>
            <a:r>
              <a:rPr lang="en-GB" i="1" dirty="0" smtClean="0">
                <a:solidFill>
                  <a:srgbClr val="000000"/>
                </a:solidFill>
              </a:rPr>
              <a:t>.</a:t>
            </a:r>
          </a:p>
          <a:p>
            <a:pPr marL="402336" lvl="1" indent="0" algn="l" rtl="0">
              <a:spcBef>
                <a:spcPts val="1125"/>
              </a:spcBef>
              <a:buNone/>
              <a:defRPr/>
            </a:pPr>
            <a:endParaRPr lang="en-GB" i="1" dirty="0">
              <a:solidFill>
                <a:srgbClr val="000000"/>
              </a:solidFill>
            </a:endParaRPr>
          </a:p>
          <a:p>
            <a:pPr algn="l" rtl="0">
              <a:buClrTx/>
              <a:defRPr/>
            </a:pPr>
            <a:endParaRPr lang="en-GB" i="1" dirty="0">
              <a:solidFill>
                <a:srgbClr val="000000"/>
              </a:solidFill>
            </a:endParaRPr>
          </a:p>
          <a:p>
            <a:pPr algn="l" rtl="0">
              <a:buClrTx/>
              <a:defRPr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3993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39194C56-5102-4B5E-87E9-92FAD9565996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7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66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80528" y="980728"/>
            <a:ext cx="4896544" cy="5877272"/>
          </a:xfrm>
        </p:spPr>
        <p:txBody>
          <a:bodyPr>
            <a:normAutofit fontScale="92500" lnSpcReduction="10000"/>
          </a:bodyPr>
          <a:lstStyle/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#</a:t>
            </a:r>
            <a:r>
              <a:rPr lang="en-GB" dirty="0">
                <a:solidFill>
                  <a:srgbClr val="0000FF"/>
                </a:solidFill>
              </a:rPr>
              <a:t>include </a:t>
            </a:r>
            <a:r>
              <a:rPr lang="en-GB" dirty="0">
                <a:solidFill>
                  <a:srgbClr val="800000"/>
                </a:solidFill>
              </a:rPr>
              <a:t>&lt;</a:t>
            </a:r>
            <a:r>
              <a:rPr lang="en-GB" dirty="0" err="1">
                <a:solidFill>
                  <a:srgbClr val="800000"/>
                </a:solidFill>
              </a:rPr>
              <a:t>iostream</a:t>
            </a:r>
            <a:r>
              <a:rPr lang="en-GB" dirty="0">
                <a:solidFill>
                  <a:srgbClr val="800000"/>
                </a:solidFill>
              </a:rPr>
              <a:t>&gt;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using namespace </a:t>
            </a:r>
            <a:r>
              <a:rPr lang="en-GB" dirty="0" err="1">
                <a:solidFill>
                  <a:srgbClr val="000000"/>
                </a:solidFill>
              </a:rPr>
              <a:t>std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class </a:t>
            </a:r>
            <a:r>
              <a:rPr lang="en-GB" dirty="0" smtClean="0">
                <a:solidFill>
                  <a:srgbClr val="000000"/>
                </a:solidFill>
              </a:rPr>
              <a:t>Cat </a:t>
            </a:r>
            <a:r>
              <a:rPr lang="en-GB" sz="3900" dirty="0" smtClean="0"/>
              <a:t>{</a:t>
            </a:r>
            <a:endParaRPr lang="en-GB" dirty="0"/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b="1" dirty="0" smtClean="0">
                <a:solidFill>
                  <a:srgbClr val="0000FF"/>
                </a:solidFill>
              </a:rPr>
              <a:t> private</a:t>
            </a:r>
            <a:r>
              <a:rPr lang="en-GB" b="1" dirty="0">
                <a:solidFill>
                  <a:srgbClr val="000000"/>
                </a:solidFill>
              </a:rPr>
              <a:t>: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  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age;</a:t>
            </a:r>
            <a:r>
              <a:rPr lang="en-GB" dirty="0">
                <a:solidFill>
                  <a:srgbClr val="0000FF"/>
                </a:solidFill>
              </a:rPr>
              <a:t>			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weight;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b="1" dirty="0">
                <a:solidFill>
                  <a:srgbClr val="0000FF"/>
                </a:solidFill>
              </a:rPr>
              <a:t>  public</a:t>
            </a:r>
            <a:r>
              <a:rPr lang="en-GB" b="1" dirty="0" smtClean="0">
                <a:solidFill>
                  <a:srgbClr val="000000"/>
                </a:solidFill>
              </a:rPr>
              <a:t>: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sz="2200" dirty="0" smtClean="0">
                <a:solidFill>
                  <a:srgbClr val="0070C0"/>
                </a:solidFill>
              </a:rPr>
              <a:t>	Char</a:t>
            </a:r>
            <a:r>
              <a:rPr lang="en-GB" sz="2200" b="1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gender</a:t>
            </a:r>
            <a:r>
              <a:rPr lang="en-GB" b="1" dirty="0" smtClean="0">
                <a:solidFill>
                  <a:srgbClr val="000000"/>
                </a:solidFill>
              </a:rPr>
              <a:t>;</a:t>
            </a:r>
            <a:endParaRPr lang="en-GB" b="1" dirty="0">
              <a:solidFill>
                <a:srgbClr val="0000FF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void </a:t>
            </a:r>
            <a:r>
              <a:rPr lang="en-GB" dirty="0" err="1">
                <a:solidFill>
                  <a:srgbClr val="000000"/>
                </a:solidFill>
              </a:rPr>
              <a:t>setAge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(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yrs</a:t>
            </a:r>
            <a:r>
              <a:rPr lang="en-GB" dirty="0">
                <a:solidFill>
                  <a:srgbClr val="000000"/>
                </a:solidFill>
              </a:rPr>
              <a:t>) { age = </a:t>
            </a:r>
            <a:r>
              <a:rPr lang="en-GB" dirty="0" err="1">
                <a:solidFill>
                  <a:srgbClr val="000000"/>
                </a:solidFill>
              </a:rPr>
              <a:t>yrs</a:t>
            </a:r>
            <a:r>
              <a:rPr lang="en-GB" dirty="0">
                <a:solidFill>
                  <a:srgbClr val="000000"/>
                </a:solidFill>
              </a:rPr>
              <a:t>; </a:t>
            </a:r>
            <a:r>
              <a:rPr lang="en-GB" dirty="0" smtClean="0">
                <a:solidFill>
                  <a:srgbClr val="000000"/>
                </a:solidFill>
              </a:rPr>
              <a:t>}</a:t>
            </a:r>
            <a:endParaRPr lang="en-GB" dirty="0">
              <a:solidFill>
                <a:srgbClr val="0000FF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void </a:t>
            </a:r>
            <a:r>
              <a:rPr lang="en-GB" dirty="0" err="1">
                <a:solidFill>
                  <a:srgbClr val="000000"/>
                </a:solidFill>
              </a:rPr>
              <a:t>setWeight</a:t>
            </a:r>
            <a:r>
              <a:rPr lang="en-GB" dirty="0">
                <a:solidFill>
                  <a:srgbClr val="000000"/>
                </a:solidFill>
              </a:rPr>
              <a:t> (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kgs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dirty="0">
                <a:solidFill>
                  <a:srgbClr val="000000"/>
                </a:solidFill>
              </a:rPr>
              <a:t>{ weight = </a:t>
            </a:r>
            <a:r>
              <a:rPr lang="en-GB" dirty="0" err="1">
                <a:solidFill>
                  <a:srgbClr val="000000"/>
                </a:solidFill>
              </a:rPr>
              <a:t>kgs</a:t>
            </a:r>
            <a:r>
              <a:rPr lang="en-GB" dirty="0">
                <a:solidFill>
                  <a:srgbClr val="000000"/>
                </a:solidFill>
              </a:rPr>
              <a:t>; }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getAge</a:t>
            </a:r>
            <a:r>
              <a:rPr lang="en-GB" dirty="0">
                <a:solidFill>
                  <a:srgbClr val="000000"/>
                </a:solidFill>
              </a:rPr>
              <a:t>() {</a:t>
            </a:r>
            <a:r>
              <a:rPr lang="en-GB" dirty="0">
                <a:solidFill>
                  <a:srgbClr val="0000FF"/>
                </a:solidFill>
              </a:rPr>
              <a:t> return </a:t>
            </a:r>
            <a:r>
              <a:rPr lang="en-GB" dirty="0">
                <a:solidFill>
                  <a:srgbClr val="000000"/>
                </a:solidFill>
              </a:rPr>
              <a:t>age; }	</a:t>
            </a:r>
            <a:endParaRPr lang="en-GB" dirty="0">
              <a:solidFill>
                <a:srgbClr val="0000FF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getWeight</a:t>
            </a:r>
            <a:r>
              <a:rPr lang="en-GB" dirty="0">
                <a:solidFill>
                  <a:srgbClr val="000000"/>
                </a:solidFill>
              </a:rPr>
              <a:t>() {</a:t>
            </a:r>
            <a:r>
              <a:rPr lang="en-GB" dirty="0">
                <a:solidFill>
                  <a:srgbClr val="0000FF"/>
                </a:solidFill>
              </a:rPr>
              <a:t> return </a:t>
            </a:r>
            <a:r>
              <a:rPr lang="en-GB" dirty="0">
                <a:solidFill>
                  <a:srgbClr val="000000"/>
                </a:solidFill>
              </a:rPr>
              <a:t>weight; }</a:t>
            </a:r>
            <a:r>
              <a:rPr lang="en-GB" dirty="0">
                <a:solidFill>
                  <a:srgbClr val="0000FF"/>
                </a:solidFill>
              </a:rPr>
              <a:t>  </a:t>
            </a:r>
          </a:p>
          <a:p>
            <a:pPr marL="82296" indent="0" algn="l" rtl="0">
              <a:spcBef>
                <a:spcPts val="1125"/>
              </a:spcBef>
              <a:buClrTx/>
              <a:buNone/>
            </a:pPr>
            <a:r>
              <a:rPr lang="en-GB" sz="3900" dirty="0">
                <a:solidFill>
                  <a:srgbClr val="0000FF"/>
                </a:solidFill>
              </a:rPr>
              <a:t> </a:t>
            </a:r>
            <a:r>
              <a:rPr lang="en-GB" sz="3900" dirty="0" smtClean="0">
                <a:solidFill>
                  <a:srgbClr val="000000"/>
                </a:solidFill>
              </a:rPr>
              <a:t>}; </a:t>
            </a:r>
            <a:endParaRPr lang="en-GB" sz="3900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620688"/>
            <a:ext cx="4038600" cy="5976664"/>
          </a:xfrm>
        </p:spPr>
        <p:txBody>
          <a:bodyPr>
            <a:normAutofit fontScale="92500" lnSpcReduction="10000"/>
          </a:bodyPr>
          <a:lstStyle/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Void </a:t>
            </a:r>
            <a:r>
              <a:rPr lang="en-GB" dirty="0" smtClean="0">
                <a:solidFill>
                  <a:srgbClr val="000000"/>
                </a:solidFill>
              </a:rPr>
              <a:t>main</a:t>
            </a:r>
            <a:r>
              <a:rPr lang="en-GB" dirty="0">
                <a:solidFill>
                  <a:srgbClr val="000000"/>
                </a:solidFill>
              </a:rPr>
              <a:t>( )</a:t>
            </a:r>
            <a:r>
              <a:rPr lang="ar-SA" dirty="0">
                <a:solidFill>
                  <a:srgbClr val="000000"/>
                </a:solidFill>
              </a:rPr>
              <a:t>‏</a:t>
            </a:r>
            <a:endParaRPr lang="en-US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{  </a:t>
            </a:r>
            <a:r>
              <a:rPr lang="en-GB" dirty="0">
                <a:solidFill>
                  <a:srgbClr val="000000"/>
                </a:solidFill>
              </a:rPr>
              <a:t>Cat </a:t>
            </a:r>
            <a:r>
              <a:rPr lang="en-GB" dirty="0" err="1">
                <a:solidFill>
                  <a:srgbClr val="000000"/>
                </a:solidFill>
              </a:rPr>
              <a:t>MyCat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MyCat.setAge</a:t>
            </a:r>
            <a:r>
              <a:rPr lang="en-GB" dirty="0">
                <a:solidFill>
                  <a:srgbClr val="000000"/>
                </a:solidFill>
              </a:rPr>
              <a:t>(3);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MyCat.setWeight</a:t>
            </a:r>
            <a:r>
              <a:rPr lang="en-GB" dirty="0">
                <a:solidFill>
                  <a:srgbClr val="000000"/>
                </a:solidFill>
              </a:rPr>
              <a:t>(2</a:t>
            </a:r>
            <a:r>
              <a:rPr lang="en-GB" dirty="0" smtClean="0">
                <a:solidFill>
                  <a:srgbClr val="000000"/>
                </a:solidFill>
              </a:rPr>
              <a:t>);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  </a:t>
            </a:r>
            <a:r>
              <a:rPr lang="en-GB" dirty="0" err="1" smtClean="0">
                <a:solidFill>
                  <a:srgbClr val="000000"/>
                </a:solidFill>
              </a:rPr>
              <a:t>MyCat.gender</a:t>
            </a:r>
            <a:r>
              <a:rPr lang="en-GB" dirty="0" smtClean="0">
                <a:solidFill>
                  <a:srgbClr val="000000"/>
                </a:solidFill>
              </a:rPr>
              <a:t>=“m”</a:t>
            </a: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800000"/>
                </a:solidFill>
              </a:rPr>
              <a:t>"My cat</a:t>
            </a:r>
            <a:r>
              <a:rPr lang="en-GB" dirty="0" smtClean="0">
                <a:solidFill>
                  <a:srgbClr val="800000"/>
                </a:solidFill>
              </a:rPr>
              <a:t>\‘ s </a:t>
            </a:r>
            <a:r>
              <a:rPr lang="en-GB" dirty="0">
                <a:solidFill>
                  <a:srgbClr val="800000"/>
                </a:solidFill>
              </a:rPr>
              <a:t>age is 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err="1">
                <a:solidFill>
                  <a:srgbClr val="000000"/>
                </a:solidFill>
              </a:rPr>
              <a:t>MyCat.getAge</a:t>
            </a:r>
            <a:r>
              <a:rPr lang="en-GB" dirty="0">
                <a:solidFill>
                  <a:srgbClr val="000000"/>
                </a:solidFill>
              </a:rPr>
              <a:t>();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8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800000"/>
                </a:solidFill>
              </a:rPr>
              <a:t> " and weighs 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err="1">
                <a:solidFill>
                  <a:srgbClr val="000000"/>
                </a:solidFill>
              </a:rPr>
              <a:t>MyCat.getWeight</a:t>
            </a:r>
            <a:r>
              <a:rPr lang="en-GB" dirty="0">
                <a:solidFill>
                  <a:srgbClr val="000000"/>
                </a:solidFill>
              </a:rPr>
              <a:t>() &lt;&lt;</a:t>
            </a:r>
            <a:r>
              <a:rPr lang="en-GB" dirty="0">
                <a:solidFill>
                  <a:srgbClr val="800000"/>
                </a:solidFill>
              </a:rPr>
              <a:t> " kg\n“ 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8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smtClean="0">
                <a:solidFill>
                  <a:srgbClr val="000000"/>
                </a:solidFill>
              </a:rPr>
              <a:t>“and its gender “ &lt;&lt; </a:t>
            </a:r>
            <a:r>
              <a:rPr lang="en-GB" dirty="0" err="1" smtClean="0">
                <a:solidFill>
                  <a:srgbClr val="000000"/>
                </a:solidFill>
              </a:rPr>
              <a:t>MyCat.gender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}</a:t>
            </a:r>
            <a:endParaRPr lang="en-GB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096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718087BA-75C6-4D84-9703-346451CAC2F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8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9998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60648"/>
            <a:ext cx="8382000" cy="1069848"/>
          </a:xfrm>
        </p:spPr>
        <p:txBody>
          <a:bodyPr/>
          <a:lstStyle/>
          <a:p>
            <a:pPr algn="l" rtl="0"/>
            <a:r>
              <a:rPr lang="en-GB" dirty="0">
                <a:solidFill>
                  <a:srgbClr val="000000"/>
                </a:solidFill>
              </a:rPr>
              <a:t>Constructors </a:t>
            </a:r>
            <a:r>
              <a:rPr lang="en-GB" dirty="0" smtClean="0">
                <a:solidFill>
                  <a:srgbClr val="000000"/>
                </a:solidFill>
              </a:rPr>
              <a:t>Vs. Destructor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4041648" cy="457200"/>
          </a:xfrm>
        </p:spPr>
        <p:txBody>
          <a:bodyPr/>
          <a:lstStyle/>
          <a:p>
            <a:pPr algn="l" rtl="0"/>
            <a:r>
              <a:rPr lang="en-GB" dirty="0" smtClean="0"/>
              <a:t>Constructor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788024" y="1124744"/>
            <a:ext cx="4041775" cy="457200"/>
          </a:xfrm>
        </p:spPr>
        <p:txBody>
          <a:bodyPr/>
          <a:lstStyle/>
          <a:p>
            <a:pPr algn="l" rtl="0"/>
            <a:r>
              <a:rPr lang="en-GB" dirty="0" smtClean="0"/>
              <a:t>Destructor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323528" y="1772816"/>
            <a:ext cx="4023360" cy="3899824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Constructors </a:t>
            </a:r>
            <a:r>
              <a:rPr lang="en-GB" b="1" dirty="0" smtClean="0">
                <a:solidFill>
                  <a:srgbClr val="000000"/>
                </a:solidFill>
              </a:rPr>
              <a:t>guarantee</a:t>
            </a:r>
            <a:r>
              <a:rPr lang="en-GB" dirty="0" smtClean="0">
                <a:solidFill>
                  <a:srgbClr val="000000"/>
                </a:solidFill>
              </a:rPr>
              <a:t> that the member </a:t>
            </a:r>
            <a:r>
              <a:rPr lang="en-GB" b="1" dirty="0" smtClean="0">
                <a:solidFill>
                  <a:srgbClr val="000000"/>
                </a:solidFill>
              </a:rPr>
              <a:t>variables </a:t>
            </a:r>
            <a:r>
              <a:rPr lang="en-GB" dirty="0" smtClean="0">
                <a:solidFill>
                  <a:srgbClr val="000000"/>
                </a:solidFill>
              </a:rPr>
              <a:t>are </a:t>
            </a:r>
            <a:r>
              <a:rPr lang="en-GB" b="1" dirty="0" smtClean="0">
                <a:solidFill>
                  <a:srgbClr val="000000"/>
                </a:solidFill>
              </a:rPr>
              <a:t>initialized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b="1" dirty="0" smtClean="0">
                <a:solidFill>
                  <a:srgbClr val="000000"/>
                </a:solidFill>
              </a:rPr>
              <a:t>when an object is declared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dirty="0">
                <a:solidFill>
                  <a:srgbClr val="000000"/>
                </a:solidFill>
              </a:rPr>
              <a:t> Constructors automatically execute when a class object enters its scope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The </a:t>
            </a:r>
            <a:r>
              <a:rPr lang="en-GB" b="1" dirty="0">
                <a:solidFill>
                  <a:srgbClr val="000000"/>
                </a:solidFill>
              </a:rPr>
              <a:t>name of a constructor </a:t>
            </a:r>
            <a:r>
              <a:rPr lang="en-GB" dirty="0">
                <a:solidFill>
                  <a:srgbClr val="000000"/>
                </a:solidFill>
              </a:rPr>
              <a:t>is </a:t>
            </a:r>
            <a:r>
              <a:rPr lang="en-GB" b="1" dirty="0">
                <a:solidFill>
                  <a:srgbClr val="000000"/>
                </a:solidFill>
              </a:rPr>
              <a:t>the same as the name of the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A class can </a:t>
            </a:r>
            <a:r>
              <a:rPr lang="en-GB" b="1" dirty="0">
                <a:solidFill>
                  <a:srgbClr val="FF0000"/>
                </a:solidFill>
              </a:rPr>
              <a:t>have more than one</a:t>
            </a:r>
            <a:r>
              <a:rPr lang="en-GB" dirty="0">
                <a:solidFill>
                  <a:srgbClr val="FF0000"/>
                </a:solidFill>
              </a:rPr>
              <a:t> constructor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  <a:p>
            <a:pPr algn="l" rtl="0">
              <a:spcBef>
                <a:spcPts val="1125"/>
              </a:spcBef>
            </a:pPr>
            <a:r>
              <a:rPr lang="en-GB" dirty="0">
                <a:solidFill>
                  <a:srgbClr val="000000"/>
                </a:solidFill>
              </a:rPr>
              <a:t> A constructor without parameters is called </a:t>
            </a:r>
            <a:r>
              <a:rPr lang="en-GB" b="1" dirty="0">
                <a:solidFill>
                  <a:srgbClr val="000000"/>
                </a:solidFill>
              </a:rPr>
              <a:t>the default constructor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4008" y="1772816"/>
            <a:ext cx="4023360" cy="3899824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l" rtl="0">
              <a:spcBef>
                <a:spcPts val="1125"/>
              </a:spcBef>
            </a:pPr>
            <a:r>
              <a:rPr lang="en-GB" dirty="0">
                <a:solidFill>
                  <a:srgbClr val="000000"/>
                </a:solidFill>
              </a:rPr>
              <a:t> Destructor </a:t>
            </a:r>
            <a:r>
              <a:rPr lang="en-GB" b="1" dirty="0">
                <a:solidFill>
                  <a:srgbClr val="000000"/>
                </a:solidFill>
              </a:rPr>
              <a:t>automatically execute when a class object goes out of scope</a:t>
            </a:r>
            <a:r>
              <a:rPr lang="en-GB" b="1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The </a:t>
            </a:r>
            <a:r>
              <a:rPr lang="en-GB" dirty="0">
                <a:solidFill>
                  <a:srgbClr val="000000"/>
                </a:solidFill>
              </a:rPr>
              <a:t>name of a destructor is the tilde (~), followed by the class name (no spaces in between</a:t>
            </a:r>
            <a:r>
              <a:rPr lang="en-GB" dirty="0" smtClean="0">
                <a:solidFill>
                  <a:srgbClr val="000000"/>
                </a:solidFill>
              </a:rPr>
              <a:t>).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A class </a:t>
            </a:r>
            <a:r>
              <a:rPr lang="en-GB" b="1" dirty="0">
                <a:solidFill>
                  <a:srgbClr val="FF0000"/>
                </a:solidFill>
              </a:rPr>
              <a:t>can have only one </a:t>
            </a:r>
            <a:r>
              <a:rPr lang="en-GB" b="1" dirty="0" smtClean="0">
                <a:solidFill>
                  <a:srgbClr val="FF0000"/>
                </a:solidFill>
              </a:rPr>
              <a:t>destructor.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The </a:t>
            </a:r>
            <a:r>
              <a:rPr lang="en-GB" dirty="0">
                <a:solidFill>
                  <a:srgbClr val="000000"/>
                </a:solidFill>
              </a:rPr>
              <a:t>destructor has no parameters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552" y="5727576"/>
            <a:ext cx="8208912" cy="11304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Constructors and Destructor </a:t>
            </a:r>
            <a:r>
              <a:rPr lang="en-GB" dirty="0">
                <a:solidFill>
                  <a:srgbClr val="000000"/>
                </a:solidFill>
              </a:rPr>
              <a:t>are functions without any </a:t>
            </a:r>
            <a:r>
              <a:rPr lang="en-GB" dirty="0" smtClean="0">
                <a:solidFill>
                  <a:srgbClr val="000000"/>
                </a:solidFill>
              </a:rPr>
              <a:t>type.  As </a:t>
            </a:r>
            <a:r>
              <a:rPr lang="en-GB" dirty="0">
                <a:solidFill>
                  <a:srgbClr val="000000"/>
                </a:solidFill>
              </a:rPr>
              <a:t>a result, they cannot be called like other functions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ctr"/>
            <a:r>
              <a:rPr lang="en-GB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Note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: A function can return a value of type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2769</TotalTime>
  <Words>674</Words>
  <Application>Microsoft Office PowerPoint</Application>
  <PresentationFormat>On-screen Show (4:3)</PresentationFormat>
  <Paragraphs>138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CS1201:  Programming Language 2</vt:lpstr>
      <vt:lpstr>Object</vt:lpstr>
      <vt:lpstr>Object</vt:lpstr>
      <vt:lpstr>CLASSES</vt:lpstr>
      <vt:lpstr>CLASSES</vt:lpstr>
      <vt:lpstr>CLASSES</vt:lpstr>
      <vt:lpstr>Cont. Classes</vt:lpstr>
      <vt:lpstr>Example</vt:lpstr>
      <vt:lpstr>Constructors Vs. Destructor</vt:lpstr>
      <vt:lpstr>Example # 1</vt:lpstr>
      <vt:lpstr>Example # 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Nouf</cp:lastModifiedBy>
  <cp:revision>102</cp:revision>
  <dcterms:created xsi:type="dcterms:W3CDTF">2012-02-10T18:18:13Z</dcterms:created>
  <dcterms:modified xsi:type="dcterms:W3CDTF">2014-02-24T06:55:46Z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