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18"/>
  </p:notesMasterIdLst>
  <p:sldIdLst>
    <p:sldId id="256" r:id="rId5"/>
    <p:sldId id="278" r:id="rId6"/>
    <p:sldId id="287" r:id="rId7"/>
    <p:sldId id="307" r:id="rId8"/>
    <p:sldId id="306" r:id="rId9"/>
    <p:sldId id="288" r:id="rId10"/>
    <p:sldId id="279" r:id="rId11"/>
    <p:sldId id="282" r:id="rId12"/>
    <p:sldId id="283" r:id="rId13"/>
    <p:sldId id="285" r:id="rId14"/>
    <p:sldId id="280" r:id="rId15"/>
    <p:sldId id="309" r:id="rId16"/>
    <p:sldId id="2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10/03/2014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</a:p>
          <a:p>
            <a:pPr rtl="0"/>
            <a:r>
              <a:rPr lang="en-GB" sz="4400" dirty="0" smtClean="0"/>
              <a:t>Inheritance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Inheritance and accessibility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620438"/>
              </p:ext>
            </p:extLst>
          </p:nvPr>
        </p:nvGraphicFramePr>
        <p:xfrm>
          <a:off x="323528" y="1700808"/>
          <a:ext cx="8064896" cy="36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051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 </a:t>
                      </a:r>
                      <a:r>
                        <a:rPr lang="en-GB" dirty="0" err="1" smtClean="0"/>
                        <a:t>Specifier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own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Derived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 from Objects outside class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Private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520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6237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height = 0 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err="1" smtClean="0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(){}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area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</a:t>
            </a:r>
            <a:r>
              <a:rPr lang="en-GB" sz="2000" dirty="0" smtClean="0">
                <a:solidFill>
                  <a:srgbClr val="000000"/>
                </a:solidFill>
              </a:rPr>
              <a:t>		height </a:t>
            </a:r>
            <a:r>
              <a:rPr lang="en-GB" sz="2000" dirty="0">
                <a:solidFill>
                  <a:srgbClr val="000000"/>
                </a:solidFill>
              </a:rPr>
              <a:t>);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volume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smtClean="0">
                <a:solidFill>
                  <a:srgbClr val="0000FF"/>
                </a:solidFill>
              </a:rPr>
              <a:t>return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print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{</a:t>
            </a: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rectangleType</a:t>
            </a:r>
            <a:r>
              <a:rPr lang="en-GB" dirty="0" smtClean="0">
                <a:solidFill>
                  <a:srgbClr val="000000"/>
                </a:solidFill>
              </a:rPr>
              <a:t> myRectangle1;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myRectangle2(8, 6);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myBox2(10, 7, 3);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myRectangle1: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myRectangle1.print();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Area of myRectangle1: " </a:t>
            </a:r>
            <a:r>
              <a:rPr lang="en-GB" dirty="0">
                <a:solidFill>
                  <a:srgbClr val="000000"/>
                </a:solidFill>
              </a:rPr>
              <a:t>&lt;&lt; myRectangle1.area()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myRectangle2: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myRectangle2.print();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C00000"/>
                </a:solidFill>
              </a:rPr>
              <a:t> " Area of myRectangle2: "</a:t>
            </a:r>
            <a:r>
              <a:rPr lang="en-GB" dirty="0">
                <a:solidFill>
                  <a:srgbClr val="000000"/>
                </a:solidFill>
              </a:rPr>
              <a:t> &lt;&lt; myRectangle2.area()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}</a:t>
            </a:r>
          </a:p>
          <a:p>
            <a:pPr marL="82296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6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/>
              <a:t>Inheritance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Autofit/>
          </a:bodyPr>
          <a:lstStyle/>
          <a:p>
            <a:pPr algn="l" rtl="0">
              <a:spcBef>
                <a:spcPts val="1125"/>
              </a:spcBef>
            </a:pPr>
            <a:r>
              <a:rPr lang="en-GB" sz="2000" dirty="0">
                <a:solidFill>
                  <a:srgbClr val="000000"/>
                </a:solidFill>
              </a:rPr>
              <a:t>Inheritance and composition are meaningful ways to relate two or more classes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/>
            <a:r>
              <a:rPr lang="en-US" sz="2000" dirty="0"/>
              <a:t>Inheritance implements an </a:t>
            </a:r>
            <a:r>
              <a:rPr lang="en-US" sz="2000" i="1" dirty="0"/>
              <a:t>is-a</a:t>
            </a:r>
            <a:r>
              <a:rPr lang="en-US" sz="2000" dirty="0"/>
              <a:t> relationship:</a:t>
            </a:r>
          </a:p>
          <a:p>
            <a:pPr algn="l" rtl="0"/>
            <a:r>
              <a:rPr lang="en-US" sz="2000" dirty="0"/>
              <a:t>For example - a mustang is-a car.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Inheritance </a:t>
            </a:r>
            <a:r>
              <a:rPr lang="en-GB" sz="2000" dirty="0">
                <a:solidFill>
                  <a:srgbClr val="000000"/>
                </a:solidFill>
              </a:rPr>
              <a:t>lets us create new classes from existing classes.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new classes that we create from the 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derived classes</a:t>
            </a:r>
            <a:r>
              <a:rPr lang="en-GB" sz="1800" dirty="0">
                <a:solidFill>
                  <a:srgbClr val="000000"/>
                </a:solidFill>
              </a:rPr>
              <a:t>; </a:t>
            </a:r>
            <a:r>
              <a:rPr lang="en-US" sz="1800" dirty="0"/>
              <a:t>.  Is also referred to as the </a:t>
            </a:r>
            <a:r>
              <a:rPr lang="en-US" sz="1800" i="1" dirty="0"/>
              <a:t>subclass</a:t>
            </a:r>
            <a:r>
              <a:rPr lang="en-US" sz="1800" dirty="0"/>
              <a:t>.</a:t>
            </a:r>
            <a:endParaRPr lang="en-GB" sz="1800" dirty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base classes</a:t>
            </a:r>
            <a:r>
              <a:rPr lang="en-GB" sz="1800" dirty="0" smtClean="0">
                <a:solidFill>
                  <a:srgbClr val="000000"/>
                </a:solidFill>
              </a:rPr>
              <a:t>. </a:t>
            </a:r>
            <a:r>
              <a:rPr lang="en-US" sz="1800" dirty="0"/>
              <a:t>Is also called the </a:t>
            </a:r>
            <a:r>
              <a:rPr lang="en-US" sz="1800" i="1" dirty="0"/>
              <a:t>superclass</a:t>
            </a:r>
            <a:r>
              <a:rPr lang="en-US" sz="1800" dirty="0"/>
              <a:t>.</a:t>
            </a:r>
            <a:endParaRPr lang="en-GB" sz="18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The derived classes inherit the properties of the base classes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Each derived class, in turn, becomes a base class for a future derived class.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derived class can redefine the member functions of a base class, but this redefinition applies only to the objects of the derived class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8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Hierarchical Inheritance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algn="l" rtl="0"/>
            <a:r>
              <a:rPr lang="en-US" dirty="0"/>
              <a:t>Inheritance is hierarchical:</a:t>
            </a:r>
          </a:p>
          <a:p>
            <a:pPr lvl="1" algn="l" rtl="0"/>
            <a:r>
              <a:rPr lang="en-US" dirty="0"/>
              <a:t>A derived class can also act as a base class to a lower-level derived class.</a:t>
            </a:r>
          </a:p>
          <a:p>
            <a:pPr lvl="1" algn="l" rtl="0"/>
            <a:r>
              <a:rPr lang="en-US" dirty="0"/>
              <a:t> The higher the class in the hierarchy, the more general information it contains.</a:t>
            </a:r>
          </a:p>
          <a:p>
            <a:pPr lvl="1" algn="l" rtl="0"/>
            <a:r>
              <a:rPr lang="en-US" dirty="0"/>
              <a:t>The lower the class in the hierarchy, the more specific information it contains.</a:t>
            </a:r>
          </a:p>
          <a:p>
            <a:pPr algn="l" rtl="0"/>
            <a:r>
              <a:rPr lang="en-US" sz="3200" dirty="0">
                <a:solidFill>
                  <a:schemeClr val="accent4"/>
                </a:solidFill>
              </a:rPr>
              <a:t>Attributes in a derived class overwrite the same ones in a base class.</a:t>
            </a:r>
          </a:p>
        </p:txBody>
      </p:sp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9394" name="Picture 2" descr="http://t3.gstatic.com/images?q=tbn:ANd9GcR-JTet26EIUiLxiWAYXu5Q2x9XksulcvYV58uZuA_QzGSi6l21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93618" cy="4372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8370" name="Picture 2" descr="http://www.downloadfreetutorial.com/wp-content/uploads/2013/01/inheritance-hier-300x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4945732" cy="4121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48100" y="23622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12160" y="371703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Water vehicle</a:t>
            </a:r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860032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boat</a:t>
            </a:r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47800" y="37338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Land vehicle</a:t>
            </a:r>
            <a:endParaRPr lang="en-US" dirty="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52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3900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submarine</a:t>
            </a:r>
            <a:endParaRPr lang="en-US" dirty="0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1259632" y="4365104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2286000" y="29718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6228184" y="4293096"/>
            <a:ext cx="576064" cy="834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24328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508104" y="299695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427984" y="3212976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051720" y="4509120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804248" y="4581128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555776" y="515719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bicycle</a:t>
            </a:r>
            <a:endParaRPr lang="en-US" dirty="0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H="1" flipV="1">
            <a:off x="2987824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0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inheritance definition: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Derived_Class_name</a:t>
            </a:r>
            <a:r>
              <a:rPr lang="en-GB" sz="2800" dirty="0" smtClean="0">
                <a:solidFill>
                  <a:srgbClr val="000000"/>
                </a:solidFill>
              </a:rPr>
              <a:t>:  </a:t>
            </a:r>
            <a:r>
              <a:rPr lang="en-GB" sz="2800" dirty="0" err="1" smtClean="0">
                <a:solidFill>
                  <a:srgbClr val="000000"/>
                </a:solidFill>
              </a:rPr>
              <a:t>accessId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Base_Class_name</a:t>
            </a:r>
            <a:endParaRPr lang="en-GB" sz="2800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err="1">
                <a:solidFill>
                  <a:srgbClr val="000000"/>
                </a:solidFill>
              </a:rPr>
              <a:t>DClassMembersList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};</a:t>
            </a:r>
            <a:endParaRPr lang="ar-SA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4797152"/>
            <a:ext cx="8584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b="1" dirty="0" err="1" smtClean="0">
                <a:solidFill>
                  <a:srgbClr val="000000"/>
                </a:solidFill>
              </a:rPr>
              <a:t>accessId</a:t>
            </a:r>
            <a:r>
              <a:rPr lang="en-GB" sz="2400" dirty="0" smtClean="0">
                <a:solidFill>
                  <a:srgbClr val="000000"/>
                </a:solidFill>
              </a:rPr>
              <a:t> define how can the derived class access</a:t>
            </a:r>
          </a:p>
          <a:p>
            <a:pPr marL="285750" indent="-285750"/>
            <a:r>
              <a:rPr lang="en-GB" sz="2400" dirty="0" smtClean="0">
                <a:solidFill>
                  <a:srgbClr val="000000"/>
                </a:solidFill>
              </a:rPr>
              <a:t> the Base class members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Access identifier can be either public, protected  and privet.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694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Reviewing public, protected, and private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When a class member is declared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public, </a:t>
            </a:r>
            <a:r>
              <a:rPr lang="en-US" dirty="0"/>
              <a:t>it can be accessed by any other part of a program.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private, </a:t>
            </a:r>
            <a:r>
              <a:rPr lang="en-US" dirty="0"/>
              <a:t>it can be accesses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Further</a:t>
            </a:r>
            <a:r>
              <a:rPr lang="en-US" dirty="0"/>
              <a:t>, derived classes do not have access to private base class members. 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protected, </a:t>
            </a:r>
            <a:r>
              <a:rPr lang="en-US" dirty="0"/>
              <a:t>it </a:t>
            </a:r>
            <a:r>
              <a:rPr lang="en-US" dirty="0" smtClean="0"/>
              <a:t>can </a:t>
            </a:r>
            <a:r>
              <a:rPr lang="en-US" dirty="0"/>
              <a:t>be accessed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However</a:t>
            </a:r>
            <a:r>
              <a:rPr lang="en-US" dirty="0"/>
              <a:t>, derived classes also have access to protected base class members. </a:t>
            </a:r>
            <a:endParaRPr lang="en-US" dirty="0" smtClean="0"/>
          </a:p>
          <a:p>
            <a:pPr lvl="2" algn="l" rtl="0"/>
            <a:r>
              <a:rPr lang="en-US" dirty="0" smtClean="0"/>
              <a:t>Thus</a:t>
            </a:r>
            <a:r>
              <a:rPr lang="en-US" dirty="0"/>
              <a:t>, </a:t>
            </a:r>
            <a:r>
              <a:rPr lang="en-US" b="1" dirty="0"/>
              <a:t>protected </a:t>
            </a:r>
            <a:r>
              <a:rPr lang="en-US" dirty="0"/>
              <a:t>allows a member </a:t>
            </a:r>
            <a:r>
              <a:rPr lang="en-US" dirty="0" smtClean="0"/>
              <a:t>to </a:t>
            </a:r>
            <a:r>
              <a:rPr lang="en-US" dirty="0"/>
              <a:t>be inherited, but to remain private within a class hierarchy.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92500" lnSpcReduction="20000"/>
          </a:bodyPr>
          <a:lstStyle/>
          <a:p>
            <a:pPr algn="l" rtl="0" hangingPunct="0"/>
            <a:r>
              <a:rPr lang="en-US" dirty="0"/>
              <a:t>When a base class is inherited by use </a:t>
            </a:r>
            <a:r>
              <a:rPr lang="en-US" dirty="0" smtClean="0"/>
              <a:t>of (</a:t>
            </a:r>
            <a:r>
              <a:rPr lang="en-GB" dirty="0" err="1" smtClean="0">
                <a:solidFill>
                  <a:srgbClr val="000000"/>
                </a:solidFill>
              </a:rPr>
              <a:t>accessId</a:t>
            </a:r>
            <a:r>
              <a:rPr lang="en-GB" dirty="0" smtClean="0">
                <a:solidFill>
                  <a:srgbClr val="000000"/>
                </a:solidFill>
              </a:rPr>
              <a:t> )</a:t>
            </a:r>
            <a:endParaRPr lang="en-US" dirty="0" smtClean="0"/>
          </a:p>
          <a:p>
            <a:pPr lvl="1" algn="l" rtl="0" hangingPunct="0"/>
            <a:r>
              <a:rPr lang="en-US" dirty="0" smtClean="0"/>
              <a:t> </a:t>
            </a:r>
            <a:r>
              <a:rPr lang="en-US" b="1" dirty="0"/>
              <a:t>public, </a:t>
            </a:r>
            <a:r>
              <a:rPr lang="en-US" b="1" dirty="0" smtClean="0"/>
              <a:t> (default)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/>
              <a:t>public members become public members of the derived </a:t>
            </a:r>
            <a:r>
              <a:rPr lang="en-US" dirty="0" smtClean="0"/>
              <a:t>class.</a:t>
            </a:r>
          </a:p>
          <a:p>
            <a:pPr lvl="2" algn="l" rtl="0" hangingPunct="0"/>
            <a:r>
              <a:rPr lang="en-US" dirty="0"/>
              <a:t>i</a:t>
            </a:r>
            <a:r>
              <a:rPr lang="en-US" dirty="0" smtClean="0"/>
              <a:t>ts </a:t>
            </a:r>
            <a:r>
              <a:rPr lang="en-US" dirty="0"/>
              <a:t>protected members become protected members of the derived class</a:t>
            </a:r>
            <a:r>
              <a:rPr lang="en-US" dirty="0" smtClean="0"/>
              <a:t>.</a:t>
            </a:r>
          </a:p>
          <a:p>
            <a:pPr lvl="2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protected</a:t>
            </a:r>
            <a:r>
              <a:rPr lang="en-US" b="1" dirty="0"/>
              <a:t>, </a:t>
            </a:r>
            <a:r>
              <a:rPr lang="en-US" dirty="0"/>
              <a:t>its public and protected members become protected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private</a:t>
            </a:r>
            <a:r>
              <a:rPr lang="en-US" b="1" dirty="0"/>
              <a:t>, </a:t>
            </a:r>
            <a:r>
              <a:rPr lang="en-US" dirty="0"/>
              <a:t>its public and protected members become private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algn="l" rtl="0" hangingPunct="0"/>
            <a:r>
              <a:rPr lang="en-US" dirty="0"/>
              <a:t>In all cases, private members of a base class remain private to that base class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2565</TotalTime>
  <Words>527</Words>
  <Application>Microsoft Office PowerPoint</Application>
  <PresentationFormat>On-screen Show (4:3)</PresentationFormat>
  <Paragraphs>160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CS1201:  Programming Language 2</vt:lpstr>
      <vt:lpstr>Inheritance</vt:lpstr>
      <vt:lpstr>Hierarchical Inheritance</vt:lpstr>
      <vt:lpstr>Hierarchical Inheritance</vt:lpstr>
      <vt:lpstr>Hierarchical Inheritance</vt:lpstr>
      <vt:lpstr>Hierarchical Inheritance</vt:lpstr>
      <vt:lpstr>class inheritance definition:</vt:lpstr>
      <vt:lpstr>Reviewing public, protected, and private</vt:lpstr>
      <vt:lpstr>Cont..</vt:lpstr>
      <vt:lpstr>Inheritance and accessibility </vt:lpstr>
      <vt:lpstr>Example ( public access) </vt:lpstr>
      <vt:lpstr>PowerPoint Presentation</vt:lpstr>
      <vt:lpstr>Cont.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84</cp:revision>
  <dcterms:created xsi:type="dcterms:W3CDTF">2012-02-10T18:18:13Z</dcterms:created>
  <dcterms:modified xsi:type="dcterms:W3CDTF">2014-03-10T08:26:33Z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