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55" r:id="rId2"/>
    <p:sldMasterId id="2147483773" r:id="rId3"/>
    <p:sldMasterId id="2147483785" r:id="rId4"/>
    <p:sldMasterId id="2147483797" r:id="rId5"/>
    <p:sldMasterId id="2147483809" r:id="rId6"/>
    <p:sldMasterId id="2147483893" r:id="rId7"/>
  </p:sldMasterIdLst>
  <p:notesMasterIdLst>
    <p:notesMasterId r:id="rId24"/>
  </p:notesMasterIdLst>
  <p:handoutMasterIdLst>
    <p:handoutMasterId r:id="rId25"/>
  </p:handoutMasterIdLst>
  <p:sldIdLst>
    <p:sldId id="256" r:id="rId8"/>
    <p:sldId id="260" r:id="rId9"/>
    <p:sldId id="342" r:id="rId10"/>
    <p:sldId id="351" r:id="rId11"/>
    <p:sldId id="350" r:id="rId12"/>
    <p:sldId id="358" r:id="rId13"/>
    <p:sldId id="348" r:id="rId14"/>
    <p:sldId id="349" r:id="rId15"/>
    <p:sldId id="352" r:id="rId16"/>
    <p:sldId id="347" r:id="rId17"/>
    <p:sldId id="346" r:id="rId18"/>
    <p:sldId id="353" r:id="rId19"/>
    <p:sldId id="354" r:id="rId20"/>
    <p:sldId id="355" r:id="rId21"/>
    <p:sldId id="356" r:id="rId22"/>
    <p:sldId id="357" r:id="rId23"/>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61" d="100"/>
          <a:sy n="61" d="100"/>
        </p:scale>
        <p:origin x="1430"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5002E85-2E13-417C-A6D4-1AAC28F42D53}" type="slidenum">
              <a:rPr lang="en-GB"/>
              <a:pPr>
                <a:defRPr/>
              </a:pPr>
              <a:t>‹#›</a:t>
            </a:fld>
            <a:endParaRPr lang="en-GB"/>
          </a:p>
        </p:txBody>
      </p:sp>
    </p:spTree>
    <p:extLst>
      <p:ext uri="{BB962C8B-B14F-4D97-AF65-F5344CB8AC3E}">
        <p14:creationId xmlns:p14="http://schemas.microsoft.com/office/powerpoint/2010/main" val="3728853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3259854478"/>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77254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794210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1756757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925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945227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220013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938181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1641289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1261982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101535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4258100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cap="flat"/>
        </p:spPr>
      </p:sp>
      <p:sp>
        <p:nvSpPr>
          <p:cNvPr id="3686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477514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184693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586321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764780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78BDFBF-2289-4644-8B63-E95C439D2BE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603D19A-92A1-43F9-8155-0181FDB088C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8E4A1DB-88CE-4308-B8FF-3EC45E7985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222BF7A-59CA-4DA9-A37E-4A0EAD69366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3AE0ED1-8F82-4C32-B42B-D9A5DCCA2B6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60AE8308-2357-4C52-916E-B3E705666EA3}"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85D16AD-D036-42D7-AB23-0F3EC6424029}"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EE3472B-AB4D-4671-8DC0-B84D3DA8EE92}"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CA00B0D-F8BB-4886-B963-EA65F1CF6E5E}"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B10D9E5D-FE82-4D64-9342-DF4EDACF45F0}"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BAAE209-2203-478F-8AB3-C9C3367A78F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EE0B0-AAB0-4804-A837-F19B4E7D6C9C}"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70726D9-1E8B-4A04-BE97-14DC4401A04A}"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D1851F4-0EB5-45F1-9245-83B255F3C2D5}"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50CFDF2-F323-4FC7-9918-7D7D185249FE}"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E8C24C-9102-4F43-A1B8-AA2B0ED8C2A5}"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0314738-B049-4330-994F-797654953106}"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4A0811B7-0516-4FAD-A3C0-C3FCD9CFA667}"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2AB5802-5588-4D0F-BA21-CB25261AF2FA}"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C46B6C4-EF97-4521-B3AB-0901CA748892}"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CDCDB49-7BB0-4855-B262-AB715EF4950F}"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3B63CA32-CDA3-431A-A0A4-CC0A76106A6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4B15AB4D-F61D-4AB4-8218-EC5F331348B2}"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550003AF-8448-4BF1-B992-D7D643916553}"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6A0BC26-C60C-4375-A4D6-AE62964F161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97133AE1-DF2B-4CA3-85AD-B6EC8D7FA3F2}"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432170-052B-4842-BDBD-1A58980781BB}"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C7120DB-7A84-4BD9-B2E4-ADD13783B238}"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D0FDD3-4D20-4895-9F7D-2AD24F12EBEB}"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C8BCC1B-8738-4994-9994-E3D620648AD4}"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4AA4575-E145-4449-9E49-988803D5890E}"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E7589A9-425D-46F2-A021-BE0AB44BDAF7}"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FB86B2E-2B51-491E-A648-C894AB9E13A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6E57F522-4B9E-4708-AEF6-D0C0D1218C53}"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0075BF7-F92A-4489-A2AE-3773A2D1D489}"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4BD11AC-86CC-4429-A4DA-7D29323053E1}"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DF1D5C0-C11A-4854-BA97-95214022DAEE}"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B7B533B-7C04-4A4E-B91B-7B144D95D45C}"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E9DCD4CA-4130-424F-8743-CF2E6B9AB246}"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DCD6BD4-1353-475D-84AE-B56420C13BBA}"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9F8DF26-2695-4F63-AAD8-AD07CF3973A1}"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CF9CE598-CB94-4AF6-A707-45ECA47BC37C}" type="slidenum">
              <a:rPr lang="en-GB"/>
              <a:pPr>
                <a:defRPr/>
              </a:pPr>
              <a:t>‹#›</a:t>
            </a:fld>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D17167-857D-445A-A4BE-DC186C280546}" type="slidenum">
              <a:rPr lang="en-GB"/>
              <a:pPr>
                <a:defRPr/>
              </a:pPr>
              <a:t>‹#›</a:t>
            </a:fld>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70B36EF-D914-47EF-8F18-10A46DD8901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FA7B846-97CA-48E2-A958-E0C0B317B40F}" type="slidenum">
              <a:rPr lang="en-GB"/>
              <a:pPr>
                <a:defRPr/>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BD695CF-4DDA-4328-8650-58384FA63E5F}" type="slidenum">
              <a:rPr lang="en-GB"/>
              <a:pPr>
                <a:defRPr/>
              </a:pPr>
              <a:t>‹#›</a:t>
            </a:fld>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234AE2A-B000-4BED-80C5-85213274DC5A}" type="slidenum">
              <a:rPr lang="en-GB"/>
              <a:pPr>
                <a:defRPr/>
              </a:pPr>
              <a:t>‹#›</a:t>
            </a:fld>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D78D4E5-E0FB-477D-8DB7-3390C7317F36}" type="slidenum">
              <a:rPr lang="en-GB"/>
              <a:pPr>
                <a:defRPr/>
              </a:pPr>
              <a:t>‹#›</a:t>
            </a:fld>
            <a:endParaRPr lang="en-GB"/>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4B69410-8922-4279-94DD-87C121DFB5B3}" type="slidenum">
              <a:rPr lang="en-GB"/>
              <a:pPr>
                <a:defRPr/>
              </a:pPr>
              <a:t>‹#›</a:t>
            </a:fld>
            <a:endParaRPr lang="en-GB"/>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A22035-53A8-4D11-8FB7-6DDD684DB297}" type="slidenum">
              <a:rPr lang="en-GB"/>
              <a:pPr>
                <a:defRPr/>
              </a:pPr>
              <a:t>‹#›</a:t>
            </a:fld>
            <a:endParaRPr lang="en-GB"/>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676D1C-CE14-46F3-B3D0-82B576836B41}" type="slidenum">
              <a:rPr lang="en-GB"/>
              <a:pPr>
                <a:defRPr/>
              </a:pPr>
              <a:t>‹#›</a:t>
            </a:fld>
            <a:endParaRPr lang="en-GB"/>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60B1164-81C9-4FEC-8911-2A6582AE5677}" type="slidenum">
              <a:rPr lang="en-GB"/>
              <a:pPr>
                <a:defRPr/>
              </a:pPr>
              <a:t>‹#›</a:t>
            </a:fld>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6A5A66B-325D-4A7B-830B-993AF1474E7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A34B21-D3CF-4412-AE36-4E7F29B0D6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29C88F9-ECE3-4980-A9C5-89CAAD08BE4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0BE22A5A-D395-485C-AECD-8E45B06DA14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6"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150CB3BE-A322-4E46-81D4-DE4188CA5F6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D8037AD-BA9D-4804-B843-FC585FC5BAA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4099"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4100"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4349D8A-3278-440B-87B8-43A24ED1515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9"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AF5DE8AE-7E3E-499B-8866-11703B0CED4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614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614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10404994-8B0C-4568-815C-1DFE71C4F9A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1"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717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80AE7FB-5678-456F-9B36-43311BBA8F9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2"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8.xml"/><Relationship Id="rId1" Type="http://schemas.openxmlformats.org/officeDocument/2006/relationships/themeOverride" Target="../theme/themeOverride1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4.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6.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15363" name="Rectangle 3"/>
          <p:cNvSpPr>
            <a:spLocks noGrp="1" noChangeArrowheads="1"/>
          </p:cNvSpPr>
          <p:nvPr>
            <p:ph type="ctrTitle"/>
          </p:nvPr>
        </p:nvSpPr>
        <p:spPr>
          <a:noFill/>
        </p:spPr>
        <p:txBody>
          <a:bodyPr lIns="90488" tIns="44450" rIns="90488" bIns="44450"/>
          <a:lstStyle/>
          <a:p>
            <a:r>
              <a:rPr lang="en-GB" b="1" dirty="0" smtClean="0">
                <a:latin typeface="Times" pitchFamily="18" charset="0"/>
              </a:rPr>
              <a:t>Lab 1</a:t>
            </a:r>
          </a:p>
        </p:txBody>
      </p:sp>
      <p:sp>
        <p:nvSpPr>
          <p:cNvPr id="15364" name="Rectangle 4"/>
          <p:cNvSpPr>
            <a:spLocks noGrp="1" noChangeArrowheads="1"/>
          </p:cNvSpPr>
          <p:nvPr>
            <p:ph type="subTitle" idx="1"/>
          </p:nvPr>
        </p:nvSpPr>
        <p:spPr>
          <a:noFill/>
        </p:spPr>
        <p:txBody>
          <a:bodyPr lIns="90488" tIns="44450" rIns="90488" bIns="44450"/>
          <a:lstStyle/>
          <a:p>
            <a:r>
              <a:rPr lang="en-GB" b="1" smtClean="0">
                <a:latin typeface="Times" pitchFamily="18" charset="0"/>
              </a:rPr>
              <a:t>ER Modeling Case Studies</a:t>
            </a:r>
          </a:p>
          <a:p>
            <a:endParaRPr lang="en-GB" b="1"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miter lim="800000"/>
            <a:headEnd/>
            <a:tailEnd/>
          </a:ln>
        </p:spPr>
        <p:txBody>
          <a:bodyPr/>
          <a:lstStyle/>
          <a:p>
            <a:fld id="{24B68C12-18C0-49A3-8DB2-39FDC14CADEE}" type="slidenum">
              <a:rPr lang="en-GB" smtClean="0"/>
              <a:pPr/>
              <a:t>10</a:t>
            </a:fld>
            <a:endParaRPr lang="en-GB" smtClean="0"/>
          </a:p>
        </p:txBody>
      </p:sp>
      <p:sp>
        <p:nvSpPr>
          <p:cNvPr id="23555"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355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A General Hospital consists of a number of specialized wards (such as Radiology, Oncology, etc) .Information about ward includes unique name, total numbers of current patients. Each ward hosts a number of patients, who were admitted by a consultant (doctors) employed by the Hospital. On admission, the date and time are kept. The personal details of every patient includes name, Medical Recode Number (MRN), set of phone and one address (city, street, code). A separate register is to be held to store the information of the tests undertaken. Each test has unique episode No. , category and the final result of test. Number of tests may be conducted for each patient. Doctors are specialists in a specific ward and may be leading consultants for a number of patients. Each patient is assigned to one leading consultant but may be examined by other doctors, if required.</a:t>
            </a:r>
            <a:endParaRPr lang="en-US" sz="2000" b="1" smtClean="0"/>
          </a:p>
          <a:p>
            <a:pPr>
              <a:buFont typeface="Times New Roman" pitchFamily="18" charset="0"/>
              <a:buAutoNum type="alphaLcParenR"/>
            </a:pPr>
            <a:endParaRPr lang="en-US" sz="1600" smtClean="0"/>
          </a:p>
        </p:txBody>
      </p:sp>
      <p:sp>
        <p:nvSpPr>
          <p:cNvPr id="2355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miter lim="800000"/>
            <a:headEnd/>
            <a:tailEnd/>
          </a:ln>
        </p:spPr>
        <p:txBody>
          <a:bodyPr/>
          <a:lstStyle/>
          <a:p>
            <a:fld id="{286AFC58-4C86-437A-B430-7D6744B87734}" type="slidenum">
              <a:rPr lang="en-GB" smtClean="0">
                <a:solidFill>
                  <a:srgbClr val="000066"/>
                </a:solidFill>
              </a:rPr>
              <a:pPr/>
              <a:t>11</a:t>
            </a:fld>
            <a:endParaRPr lang="en-GB" smtClean="0">
              <a:solidFill>
                <a:srgbClr val="000066"/>
              </a:solidFill>
            </a:endParaRPr>
          </a:p>
        </p:txBody>
      </p:sp>
      <p:sp>
        <p:nvSpPr>
          <p:cNvPr id="24579"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458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miter lim="800000"/>
            <a:headEnd/>
            <a:tailEnd/>
          </a:ln>
        </p:spPr>
        <p:txBody>
          <a:bodyPr/>
          <a:lstStyle/>
          <a:p>
            <a:fld id="{B5E3841F-9A13-42E7-B086-30E48CC42EA2}" type="slidenum">
              <a:rPr lang="en-GB" smtClean="0">
                <a:solidFill>
                  <a:srgbClr val="000066"/>
                </a:solidFill>
              </a:rPr>
              <a:pPr/>
              <a:t>12</a:t>
            </a:fld>
            <a:endParaRPr lang="en-GB" smtClean="0">
              <a:solidFill>
                <a:srgbClr val="000066"/>
              </a:solidFill>
            </a:endParaRPr>
          </a:p>
        </p:txBody>
      </p:sp>
      <p:sp>
        <p:nvSpPr>
          <p:cNvPr id="25603"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5604"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5605" name="TextBox 20"/>
          <p:cNvSpPr txBox="1">
            <a:spLocks noChangeArrowheads="1"/>
          </p:cNvSpPr>
          <p:nvPr/>
        </p:nvSpPr>
        <p:spPr bwMode="auto">
          <a:xfrm>
            <a:off x="2627313" y="4941888"/>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6" name="TextBox 20"/>
          <p:cNvSpPr txBox="1">
            <a:spLocks noChangeArrowheads="1"/>
          </p:cNvSpPr>
          <p:nvPr/>
        </p:nvSpPr>
        <p:spPr bwMode="auto">
          <a:xfrm>
            <a:off x="5508625" y="2997200"/>
            <a:ext cx="427038"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7" name="TextBox 20"/>
          <p:cNvSpPr txBox="1">
            <a:spLocks noChangeArrowheads="1"/>
          </p:cNvSpPr>
          <p:nvPr/>
        </p:nvSpPr>
        <p:spPr bwMode="auto">
          <a:xfrm>
            <a:off x="2627313" y="2133600"/>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flipV="1">
            <a:off x="2627313" y="3284538"/>
            <a:ext cx="3960812" cy="15843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5609" name="TextBox 21"/>
          <p:cNvSpPr txBox="1">
            <a:spLocks noChangeArrowheads="1"/>
          </p:cNvSpPr>
          <p:nvPr/>
        </p:nvSpPr>
        <p:spPr bwMode="auto">
          <a:xfrm rot="10800000" flipV="1">
            <a:off x="4787900" y="4868863"/>
            <a:ext cx="1135063" cy="261937"/>
          </a:xfrm>
          <a:prstGeom prst="rect">
            <a:avLst/>
          </a:prstGeom>
          <a:noFill/>
          <a:ln w="9525">
            <a:noFill/>
            <a:miter lim="800000"/>
            <a:headEnd/>
            <a:tailEnd/>
          </a:ln>
        </p:spPr>
        <p:txBody>
          <a:bodyPr>
            <a:spAutoFit/>
          </a:bodyPr>
          <a:lstStyle/>
          <a:p>
            <a:r>
              <a:rPr lang="en-US" sz="1100">
                <a:solidFill>
                  <a:srgbClr val="CC0000"/>
                </a:solidFill>
                <a:sym typeface="Wingdings" pitchFamily="2" charset="2"/>
              </a:rPr>
              <a:t> consults</a:t>
            </a:r>
            <a:endParaRPr lang="en-US" sz="1100">
              <a:solidFill>
                <a:srgbClr val="CC0000"/>
              </a:solidFill>
            </a:endParaRPr>
          </a:p>
        </p:txBody>
      </p:sp>
      <p:sp>
        <p:nvSpPr>
          <p:cNvPr id="25610" name="TextBox 21"/>
          <p:cNvSpPr txBox="1">
            <a:spLocks noChangeArrowheads="1"/>
          </p:cNvSpPr>
          <p:nvPr/>
        </p:nvSpPr>
        <p:spPr bwMode="auto">
          <a:xfrm rot="10800000" flipV="1">
            <a:off x="4500563" y="40052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Exams</a:t>
            </a:r>
          </a:p>
        </p:txBody>
      </p:sp>
      <p:sp>
        <p:nvSpPr>
          <p:cNvPr id="25611" name="TextBox 20"/>
          <p:cNvSpPr txBox="1">
            <a:spLocks noChangeArrowheads="1"/>
          </p:cNvSpPr>
          <p:nvPr/>
        </p:nvSpPr>
        <p:spPr bwMode="auto">
          <a:xfrm>
            <a:off x="5435600" y="2133600"/>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2" name="TextBox 20"/>
          <p:cNvSpPr txBox="1">
            <a:spLocks noChangeArrowheads="1"/>
          </p:cNvSpPr>
          <p:nvPr/>
        </p:nvSpPr>
        <p:spPr bwMode="auto">
          <a:xfrm>
            <a:off x="4643438" y="2708275"/>
            <a:ext cx="865187" cy="261938"/>
          </a:xfrm>
          <a:prstGeom prst="rect">
            <a:avLst/>
          </a:prstGeom>
          <a:noFill/>
          <a:ln w="9525">
            <a:noFill/>
            <a:miter lim="800000"/>
            <a:headEnd/>
            <a:tailEnd/>
          </a:ln>
        </p:spPr>
        <p:txBody>
          <a:bodyPr>
            <a:spAutoFit/>
          </a:bodyPr>
          <a:lstStyle/>
          <a:p>
            <a:r>
              <a:rPr lang="en-US" sz="1100">
                <a:solidFill>
                  <a:srgbClr val="3A21EF"/>
                </a:solidFill>
              </a:rPr>
              <a:t>Consultant </a:t>
            </a:r>
          </a:p>
        </p:txBody>
      </p:sp>
      <p:sp>
        <p:nvSpPr>
          <p:cNvPr id="25613" name="TextBox 20"/>
          <p:cNvSpPr txBox="1">
            <a:spLocks noChangeArrowheads="1"/>
          </p:cNvSpPr>
          <p:nvPr/>
        </p:nvSpPr>
        <p:spPr bwMode="auto">
          <a:xfrm>
            <a:off x="6227763" y="35004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14" name="TextBox 20"/>
          <p:cNvSpPr txBox="1">
            <a:spLocks noChangeArrowheads="1"/>
          </p:cNvSpPr>
          <p:nvPr/>
        </p:nvSpPr>
        <p:spPr bwMode="auto">
          <a:xfrm>
            <a:off x="5435600" y="2708275"/>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5" name="TextBox 20"/>
          <p:cNvSpPr txBox="1">
            <a:spLocks noChangeArrowheads="1"/>
          </p:cNvSpPr>
          <p:nvPr/>
        </p:nvSpPr>
        <p:spPr bwMode="auto">
          <a:xfrm>
            <a:off x="5364163" y="56610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6" name="TextBox 20"/>
          <p:cNvSpPr txBox="1">
            <a:spLocks noChangeArrowheads="1"/>
          </p:cNvSpPr>
          <p:nvPr/>
        </p:nvSpPr>
        <p:spPr bwMode="auto">
          <a:xfrm>
            <a:off x="1547813" y="4365625"/>
            <a:ext cx="427037" cy="260350"/>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17" name="Straight Connector 43"/>
          <p:cNvCxnSpPr>
            <a:cxnSpLocks noChangeShapeType="1"/>
            <a:stCxn id="25625" idx="0"/>
          </p:cNvCxnSpPr>
          <p:nvPr/>
        </p:nvCxnSpPr>
        <p:spPr bwMode="auto">
          <a:xfrm flipH="1" flipV="1">
            <a:off x="2051050" y="2924175"/>
            <a:ext cx="36513" cy="360363"/>
          </a:xfrm>
          <a:prstGeom prst="line">
            <a:avLst/>
          </a:prstGeom>
          <a:noFill/>
          <a:ln w="12700" algn="ctr">
            <a:solidFill>
              <a:schemeClr val="accent1"/>
            </a:solidFill>
            <a:round/>
            <a:headEnd type="none" w="sm" len="sm"/>
            <a:tailEnd type="none" w="sm" len="sm"/>
          </a:ln>
        </p:spPr>
      </p:cxnSp>
      <p:sp>
        <p:nvSpPr>
          <p:cNvPr id="25618" name="TextBox 21"/>
          <p:cNvSpPr txBox="1">
            <a:spLocks noChangeArrowheads="1"/>
          </p:cNvSpPr>
          <p:nvPr/>
        </p:nvSpPr>
        <p:spPr bwMode="auto">
          <a:xfrm rot="10800000" flipV="1">
            <a:off x="3708400" y="2133600"/>
            <a:ext cx="1133475"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Specializes in</a:t>
            </a:r>
            <a:endParaRPr lang="en-US" sz="1100">
              <a:solidFill>
                <a:srgbClr val="CC0000"/>
              </a:solidFill>
            </a:endParaRPr>
          </a:p>
        </p:txBody>
      </p:sp>
      <p:sp>
        <p:nvSpPr>
          <p:cNvPr id="25619" name="TextBox 20"/>
          <p:cNvSpPr txBox="1">
            <a:spLocks noChangeArrowheads="1"/>
          </p:cNvSpPr>
          <p:nvPr/>
        </p:nvSpPr>
        <p:spPr bwMode="auto">
          <a:xfrm>
            <a:off x="6659563" y="3644900"/>
            <a:ext cx="720725" cy="261938"/>
          </a:xfrm>
          <a:prstGeom prst="rect">
            <a:avLst/>
          </a:prstGeom>
          <a:noFill/>
          <a:ln w="9525">
            <a:noFill/>
            <a:miter lim="800000"/>
            <a:headEnd/>
            <a:tailEnd/>
          </a:ln>
        </p:spPr>
        <p:txBody>
          <a:bodyPr>
            <a:spAutoFit/>
          </a:bodyPr>
          <a:lstStyle/>
          <a:p>
            <a:r>
              <a:rPr lang="en-US" sz="1100">
                <a:solidFill>
                  <a:srgbClr val="3A21EF"/>
                </a:solidFill>
              </a:rPr>
              <a:t>Leader</a:t>
            </a:r>
          </a:p>
        </p:txBody>
      </p:sp>
      <p:sp>
        <p:nvSpPr>
          <p:cNvPr id="25620" name="TextBox 21"/>
          <p:cNvSpPr txBox="1">
            <a:spLocks noChangeArrowheads="1"/>
          </p:cNvSpPr>
          <p:nvPr/>
        </p:nvSpPr>
        <p:spPr bwMode="auto">
          <a:xfrm rot="10800000" flipV="1">
            <a:off x="3635375" y="5661025"/>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conducts </a:t>
            </a:r>
            <a:endParaRPr lang="en-US" sz="1100">
              <a:solidFill>
                <a:srgbClr val="CC0000"/>
              </a:solidFill>
            </a:endParaRPr>
          </a:p>
        </p:txBody>
      </p:sp>
      <p:sp>
        <p:nvSpPr>
          <p:cNvPr id="25621" name="TextBox 20"/>
          <p:cNvSpPr txBox="1">
            <a:spLocks noChangeArrowheads="1"/>
          </p:cNvSpPr>
          <p:nvPr/>
        </p:nvSpPr>
        <p:spPr bwMode="auto">
          <a:xfrm>
            <a:off x="2700338" y="5661025"/>
            <a:ext cx="427037"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22" name="TextBox 20"/>
          <p:cNvSpPr txBox="1">
            <a:spLocks noChangeArrowheads="1"/>
          </p:cNvSpPr>
          <p:nvPr/>
        </p:nvSpPr>
        <p:spPr bwMode="auto">
          <a:xfrm>
            <a:off x="1619250" y="2997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23" name="Straight Connector 27"/>
          <p:cNvCxnSpPr>
            <a:cxnSpLocks noChangeShapeType="1"/>
            <a:stCxn id="25625" idx="1"/>
          </p:cNvCxnSpPr>
          <p:nvPr/>
        </p:nvCxnSpPr>
        <p:spPr bwMode="auto">
          <a:xfrm flipH="1">
            <a:off x="971550" y="3644900"/>
            <a:ext cx="504825" cy="0"/>
          </a:xfrm>
          <a:prstGeom prst="line">
            <a:avLst/>
          </a:prstGeom>
          <a:noFill/>
          <a:ln w="15875" algn="ctr">
            <a:solidFill>
              <a:schemeClr val="tx1"/>
            </a:solidFill>
            <a:prstDash val="dash"/>
            <a:round/>
            <a:headEnd type="none" w="sm" len="sm"/>
            <a:tailEnd type="none" w="sm" len="sm"/>
          </a:ln>
        </p:spPr>
      </p:cxnSp>
      <p:sp>
        <p:nvSpPr>
          <p:cNvPr id="25624" name="TextBox 21"/>
          <p:cNvSpPr txBox="1">
            <a:spLocks noChangeArrowheads="1"/>
          </p:cNvSpPr>
          <p:nvPr/>
        </p:nvSpPr>
        <p:spPr bwMode="auto">
          <a:xfrm rot="10800000" flipV="1">
            <a:off x="4716463" y="3068638"/>
            <a:ext cx="792162" cy="261937"/>
          </a:xfrm>
          <a:prstGeom prst="rect">
            <a:avLst/>
          </a:prstGeom>
          <a:noFill/>
          <a:ln w="9525">
            <a:noFill/>
            <a:miter lim="800000"/>
            <a:headEnd/>
            <a:tailEnd/>
          </a:ln>
        </p:spPr>
        <p:txBody>
          <a:bodyPr>
            <a:spAutoFit/>
          </a:bodyPr>
          <a:lstStyle/>
          <a:p>
            <a:r>
              <a:rPr lang="en-US" sz="1100">
                <a:solidFill>
                  <a:srgbClr val="3A21EF"/>
                </a:solidFill>
              </a:rPr>
              <a:t> </a:t>
            </a:r>
            <a:r>
              <a:rPr lang="en-US" sz="1100">
                <a:solidFill>
                  <a:srgbClr val="3A21EF"/>
                </a:solidFill>
                <a:sym typeface="Wingdings" pitchFamily="2" charset="2"/>
              </a:rPr>
              <a:t>Examiner</a:t>
            </a:r>
            <a:endParaRPr lang="en-US" sz="1100">
              <a:solidFill>
                <a:srgbClr val="3A21EF"/>
              </a:solidFill>
            </a:endParaRPr>
          </a:p>
        </p:txBody>
      </p:sp>
      <p:sp>
        <p:nvSpPr>
          <p:cNvPr id="25625" name="Diamond 12"/>
          <p:cNvSpPr>
            <a:spLocks noChangeArrowheads="1"/>
          </p:cNvSpPr>
          <p:nvPr/>
        </p:nvSpPr>
        <p:spPr bwMode="auto">
          <a:xfrm>
            <a:off x="1476375" y="3284538"/>
            <a:ext cx="1223963" cy="719137"/>
          </a:xfrm>
          <a:prstGeom prst="diamond">
            <a:avLst/>
          </a:prstGeom>
          <a:noFill/>
          <a:ln w="12700" algn="ctr">
            <a:solidFill>
              <a:schemeClr val="tx1"/>
            </a:solidFill>
            <a:round/>
            <a:headEnd type="none" w="sm" len="sm"/>
            <a:tailEnd type="none" w="sm" len="sm"/>
          </a:ln>
        </p:spPr>
        <p:txBody>
          <a:bodyPr/>
          <a:lstStyle/>
          <a:p>
            <a:endParaRPr lang="en-US"/>
          </a:p>
        </p:txBody>
      </p:sp>
      <p:graphicFrame>
        <p:nvGraphicFramePr>
          <p:cNvPr id="43" name="Table 42"/>
          <p:cNvGraphicFramePr>
            <a:graphicFrameLocks noGrp="1"/>
          </p:cNvGraphicFramePr>
          <p:nvPr/>
        </p:nvGraphicFramePr>
        <p:xfrm>
          <a:off x="5795963" y="5300663"/>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Test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Ep</a:t>
                      </a:r>
                      <a:r>
                        <a:rPr lang="en-US" sz="1100" baseline="0" dirty="0" smtClean="0"/>
                        <a:t> </a:t>
                      </a:r>
                      <a:r>
                        <a:rPr lang="en-US" sz="1100" dirty="0" smtClean="0"/>
                        <a:t>_NO{PK}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Category</a:t>
                      </a:r>
                    </a:p>
                    <a:p>
                      <a:r>
                        <a:rPr lang="en-US" sz="1100" dirty="0" smtClean="0"/>
                        <a:t>Result</a:t>
                      </a:r>
                    </a:p>
                  </a:txBody>
                  <a:tcPr>
                    <a:solidFill>
                      <a:schemeClr val="bg1"/>
                    </a:solidFill>
                  </a:tcPr>
                </a:tc>
              </a:tr>
            </a:tbl>
          </a:graphicData>
        </a:graphic>
      </p:graphicFrame>
      <p:cxnSp>
        <p:nvCxnSpPr>
          <p:cNvPr id="25634" name="Straight Connector 50"/>
          <p:cNvCxnSpPr>
            <a:cxnSpLocks noChangeShapeType="1"/>
            <a:stCxn id="25625" idx="2"/>
          </p:cNvCxnSpPr>
          <p:nvPr/>
        </p:nvCxnSpPr>
        <p:spPr bwMode="auto">
          <a:xfrm flipH="1">
            <a:off x="2051050" y="4003675"/>
            <a:ext cx="36513" cy="793750"/>
          </a:xfrm>
          <a:prstGeom prst="line">
            <a:avLst/>
          </a:prstGeom>
          <a:noFill/>
          <a:ln w="12700" algn="ctr">
            <a:solidFill>
              <a:schemeClr val="accent1"/>
            </a:solidFill>
            <a:round/>
            <a:headEnd type="none" w="sm" len="sm"/>
            <a:tailEnd type="none" w="sm" len="sm"/>
          </a:ln>
        </p:spPr>
      </p:cxnSp>
      <p:graphicFrame>
        <p:nvGraphicFramePr>
          <p:cNvPr id="75" name="Table 74"/>
          <p:cNvGraphicFramePr>
            <a:graphicFrameLocks noGrp="1"/>
          </p:cNvGraphicFramePr>
          <p:nvPr/>
        </p:nvGraphicFramePr>
        <p:xfrm>
          <a:off x="179388" y="3284538"/>
          <a:ext cx="1042392" cy="685800"/>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Time</a:t>
                      </a:r>
                    </a:p>
                  </a:txBody>
                  <a:tcPr>
                    <a:solidFill>
                      <a:schemeClr val="bg1"/>
                    </a:solidFill>
                  </a:tcPr>
                </a:tc>
              </a:tr>
            </a:tbl>
          </a:graphicData>
        </a:graphic>
      </p:graphicFrame>
      <p:cxnSp>
        <p:nvCxnSpPr>
          <p:cNvPr id="79" name="Elbow Connector 27"/>
          <p:cNvCxnSpPr/>
          <p:nvPr/>
        </p:nvCxnSpPr>
        <p:spPr>
          <a:xfrm flipV="1">
            <a:off x="2555875" y="3500438"/>
            <a:ext cx="4103688" cy="1657350"/>
          </a:xfrm>
          <a:prstGeom prst="bentConnector3">
            <a:avLst>
              <a:gd name="adj1" fmla="val 99475"/>
            </a:avLst>
          </a:prstGeom>
        </p:spPr>
        <p:style>
          <a:lnRef idx="1">
            <a:schemeClr val="accent1"/>
          </a:lnRef>
          <a:fillRef idx="0">
            <a:schemeClr val="accent1"/>
          </a:fillRef>
          <a:effectRef idx="0">
            <a:schemeClr val="accent1"/>
          </a:effectRef>
          <a:fontRef idx="minor">
            <a:schemeClr val="tx1"/>
          </a:fontRef>
        </p:style>
      </p:cxnSp>
      <p:cxnSp>
        <p:nvCxnSpPr>
          <p:cNvPr id="85" name="Elbow Connector 27"/>
          <p:cNvCxnSpPr/>
          <p:nvPr/>
        </p:nvCxnSpPr>
        <p:spPr>
          <a:xfrm>
            <a:off x="2124075" y="5661025"/>
            <a:ext cx="3671888" cy="288925"/>
          </a:xfrm>
          <a:prstGeom prst="bentConnector3">
            <a:avLst>
              <a:gd name="adj1" fmla="val -122"/>
            </a:avLst>
          </a:prstGeom>
        </p:spPr>
        <p:style>
          <a:lnRef idx="1">
            <a:schemeClr val="accent1"/>
          </a:lnRef>
          <a:fillRef idx="0">
            <a:schemeClr val="accent1"/>
          </a:fillRef>
          <a:effectRef idx="0">
            <a:schemeClr val="accent1"/>
          </a:effectRef>
          <a:fontRef idx="minor">
            <a:schemeClr val="tx1"/>
          </a:fontRef>
        </p:style>
      </p:cxnSp>
      <p:cxnSp>
        <p:nvCxnSpPr>
          <p:cNvPr id="90" name="Elbow Connector 27"/>
          <p:cNvCxnSpPr>
            <a:stCxn id="25625" idx="3"/>
          </p:cNvCxnSpPr>
          <p:nvPr/>
        </p:nvCxnSpPr>
        <p:spPr>
          <a:xfrm flipV="1">
            <a:off x="2700338" y="2997200"/>
            <a:ext cx="3311525" cy="6477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646" name="Straight Connector 92"/>
          <p:cNvCxnSpPr>
            <a:cxnSpLocks noChangeShapeType="1"/>
          </p:cNvCxnSpPr>
          <p:nvPr/>
        </p:nvCxnSpPr>
        <p:spPr bwMode="auto">
          <a:xfrm flipH="1">
            <a:off x="2484438" y="2420938"/>
            <a:ext cx="3527425" cy="0"/>
          </a:xfrm>
          <a:prstGeom prst="line">
            <a:avLst/>
          </a:prstGeom>
          <a:noFill/>
          <a:ln w="12700" algn="ctr">
            <a:solidFill>
              <a:schemeClr val="accent1"/>
            </a:solidFill>
            <a:round/>
            <a:headEnd type="none" w="sm" len="sm"/>
            <a:tailEnd type="none" w="sm" len="sm"/>
          </a:ln>
        </p:spPr>
      </p:cxnSp>
      <p:graphicFrame>
        <p:nvGraphicFramePr>
          <p:cNvPr id="20" name="Table 19"/>
          <p:cNvGraphicFramePr>
            <a:graphicFrameLocks noGrp="1"/>
          </p:cNvGraphicFramePr>
          <p:nvPr/>
        </p:nvGraphicFramePr>
        <p:xfrm>
          <a:off x="1547813" y="1773238"/>
          <a:ext cx="1042392" cy="1152128"/>
        </p:xfrm>
        <a:graphic>
          <a:graphicData uri="http://schemas.openxmlformats.org/drawingml/2006/table">
            <a:tbl>
              <a:tblPr firstRow="1" bandRow="1">
                <a:tableStyleId>{5940675A-B579-460E-94D1-54222C63F5DA}</a:tableStyleId>
              </a:tblPr>
              <a:tblGrid>
                <a:gridCol w="1042392"/>
              </a:tblGrid>
              <a:tr h="301458">
                <a:tc>
                  <a:txBody>
                    <a:bodyPr/>
                    <a:lstStyle/>
                    <a:p>
                      <a:r>
                        <a:rPr lang="en-US" sz="1100" b="1" dirty="0" smtClean="0"/>
                        <a:t>Ward</a:t>
                      </a:r>
                      <a:endParaRPr lang="en-US" sz="1100" b="1" dirty="0"/>
                    </a:p>
                  </a:txBody>
                  <a:tcPr>
                    <a:solidFill>
                      <a:schemeClr val="bg1"/>
                    </a:solidFill>
                  </a:tcPr>
                </a:tc>
              </a:tr>
              <a:tr h="850670">
                <a:tc>
                  <a:txBody>
                    <a:bodyPr/>
                    <a:lstStyle/>
                    <a:p>
                      <a:r>
                        <a:rPr lang="en-US" sz="1100" dirty="0" smtClean="0"/>
                        <a:t>Name {PK}</a:t>
                      </a:r>
                    </a:p>
                    <a:p>
                      <a:r>
                        <a:rPr lang="en-US" sz="1100" dirty="0" smtClean="0"/>
                        <a:t>\</a:t>
                      </a:r>
                      <a:r>
                        <a:rPr lang="en-US" sz="1100" dirty="0" err="1" smtClean="0"/>
                        <a:t>Total_of_pat</a:t>
                      </a:r>
                      <a:endParaRPr lang="en-US" sz="1100" dirty="0" smtClean="0"/>
                    </a:p>
                    <a:p>
                      <a:endParaRPr lang="en-US" sz="1100" dirty="0" smtClean="0"/>
                    </a:p>
                  </a:txBody>
                  <a:tcPr>
                    <a:solidFill>
                      <a:schemeClr val="bg1"/>
                    </a:solidFill>
                  </a:tcPr>
                </a:tc>
              </a:tr>
            </a:tbl>
          </a:graphicData>
        </a:graphic>
      </p:graphicFrame>
      <p:graphicFrame>
        <p:nvGraphicFramePr>
          <p:cNvPr id="7" name="Table 6"/>
          <p:cNvGraphicFramePr>
            <a:graphicFrameLocks noGrp="1"/>
          </p:cNvGraphicFramePr>
          <p:nvPr/>
        </p:nvGraphicFramePr>
        <p:xfrm>
          <a:off x="5867400" y="1916113"/>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Doctor</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Doc_NO</a:t>
                      </a:r>
                      <a:r>
                        <a:rPr lang="en-US" sz="1100" dirty="0" smtClean="0"/>
                        <a:t>{PK}</a:t>
                      </a:r>
                    </a:p>
                  </a:txBody>
                  <a:tcPr>
                    <a:solidFill>
                      <a:schemeClr val="bg1"/>
                    </a:solidFill>
                  </a:tcPr>
                </a:tc>
              </a:tr>
            </a:tbl>
          </a:graphicData>
        </a:graphic>
      </p:graphicFrame>
      <p:graphicFrame>
        <p:nvGraphicFramePr>
          <p:cNvPr id="10" name="Table 9"/>
          <p:cNvGraphicFramePr>
            <a:graphicFrameLocks noGrp="1"/>
          </p:cNvGraphicFramePr>
          <p:nvPr/>
        </p:nvGraphicFramePr>
        <p:xfrm>
          <a:off x="1547813" y="4797425"/>
          <a:ext cx="1042392" cy="15240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Patient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MRN{PK}</a:t>
                      </a:r>
                    </a:p>
                    <a:p>
                      <a:r>
                        <a:rPr lang="en-US" sz="1100" dirty="0" smtClean="0"/>
                        <a:t>Name</a:t>
                      </a:r>
                    </a:p>
                    <a:p>
                      <a:r>
                        <a:rPr lang="en-US" sz="1100" dirty="0" smtClean="0"/>
                        <a:t>Phone [1..*]</a:t>
                      </a:r>
                    </a:p>
                    <a:p>
                      <a:r>
                        <a:rPr lang="en-US" sz="1100" dirty="0" smtClean="0"/>
                        <a:t>Address</a:t>
                      </a:r>
                    </a:p>
                    <a:p>
                      <a:r>
                        <a:rPr lang="en-US" sz="1100" dirty="0" smtClean="0"/>
                        <a:t>    Code</a:t>
                      </a:r>
                    </a:p>
                    <a:p>
                      <a:r>
                        <a:rPr lang="en-US" sz="1100" baseline="0" dirty="0" smtClean="0"/>
                        <a:t>    </a:t>
                      </a:r>
                      <a:r>
                        <a:rPr lang="en-US" sz="1100" dirty="0" smtClean="0"/>
                        <a:t>Street</a:t>
                      </a:r>
                    </a:p>
                    <a:p>
                      <a:r>
                        <a:rPr lang="en-US" sz="1100" dirty="0" smtClean="0"/>
                        <a:t>    City</a:t>
                      </a:r>
                    </a:p>
                  </a:txBody>
                  <a:tcPr>
                    <a:solidFill>
                      <a:schemeClr val="bg1"/>
                    </a:solidFill>
                  </a:tcPr>
                </a:tc>
              </a:tr>
            </a:tbl>
          </a:graphicData>
        </a:graphic>
      </p:graphicFrame>
      <p:sp>
        <p:nvSpPr>
          <p:cNvPr id="25671" name="TextBox 20"/>
          <p:cNvSpPr txBox="1">
            <a:spLocks noChangeArrowheads="1"/>
          </p:cNvSpPr>
          <p:nvPr/>
        </p:nvSpPr>
        <p:spPr bwMode="auto">
          <a:xfrm>
            <a:off x="2700338" y="45815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72" name="TextBox 21"/>
          <p:cNvSpPr txBox="1">
            <a:spLocks noChangeArrowheads="1"/>
          </p:cNvSpPr>
          <p:nvPr/>
        </p:nvSpPr>
        <p:spPr bwMode="auto">
          <a:xfrm rot="10800000" flipV="1">
            <a:off x="1763713" y="3500438"/>
            <a:ext cx="792162" cy="261937"/>
          </a:xfrm>
          <a:prstGeom prst="rect">
            <a:avLst/>
          </a:prstGeom>
          <a:noFill/>
          <a:ln w="9525">
            <a:noFill/>
            <a:miter lim="800000"/>
            <a:headEnd/>
            <a:tailEnd/>
          </a:ln>
        </p:spPr>
        <p:txBody>
          <a:bodyPr>
            <a:spAutoFit/>
          </a:bodyPr>
          <a:lstStyle/>
          <a:p>
            <a:r>
              <a:rPr lang="en-US" sz="1100">
                <a:solidFill>
                  <a:srgbClr val="CC0000"/>
                </a:solidFill>
              </a:rPr>
              <a:t>Admits</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miter lim="800000"/>
            <a:headEnd/>
            <a:tailEnd/>
          </a:ln>
        </p:spPr>
        <p:txBody>
          <a:bodyPr/>
          <a:lstStyle/>
          <a:p>
            <a:fld id="{A2914BAA-208E-40C1-B375-929CE5CD71D2}" type="slidenum">
              <a:rPr lang="en-GB" smtClean="0"/>
              <a:pPr/>
              <a:t>13</a:t>
            </a:fld>
            <a:endParaRPr lang="en-GB" smtClean="0"/>
          </a:p>
        </p:txBody>
      </p:sp>
      <p:sp>
        <p:nvSpPr>
          <p:cNvPr id="21507"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6628"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Departments, identified by ID, operate a variety of printers, each located in a particular room in a particular building. Printers are supplied by a number of suppliers, identified by name, with each supplier charging a different price for a given printer, but also providing different delivery delays, measured in days. A given room can have any number of printers, including none.</a:t>
            </a:r>
          </a:p>
          <a:p>
            <a:endParaRPr lang="en-US" sz="2000" b="1" smtClean="0"/>
          </a:p>
          <a:p>
            <a:pPr>
              <a:buFont typeface="Times New Roman" pitchFamily="18" charset="0"/>
              <a:buAutoNum type="alphaLcParenR"/>
            </a:pPr>
            <a:endParaRPr lang="en-US" sz="1600" smtClean="0"/>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miter lim="800000"/>
            <a:headEnd/>
            <a:tailEnd/>
          </a:ln>
        </p:spPr>
        <p:txBody>
          <a:bodyPr/>
          <a:lstStyle/>
          <a:p>
            <a:fld id="{0132BA16-B3D0-4771-BC2E-D215CF62DEA3}" type="slidenum">
              <a:rPr lang="en-GB" smtClean="0"/>
              <a:pPr/>
              <a:t>14</a:t>
            </a:fld>
            <a:endParaRPr lang="en-GB" smtClean="0"/>
          </a:p>
        </p:txBody>
      </p:sp>
      <p:sp>
        <p:nvSpPr>
          <p:cNvPr id="22531"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7652"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7653" name="Picture 6" descr="Printer_ER_Lab3.jpg"/>
          <p:cNvPicPr>
            <a:picLocks noChangeAspect="1" noChangeArrowheads="1"/>
          </p:cNvPicPr>
          <p:nvPr/>
        </p:nvPicPr>
        <p:blipFill>
          <a:blip r:embed="rId4" cstate="print"/>
          <a:srcRect/>
          <a:stretch>
            <a:fillRect/>
          </a:stretch>
        </p:blipFill>
        <p:spPr bwMode="auto">
          <a:xfrm>
            <a:off x="1187450" y="1700213"/>
            <a:ext cx="6370638" cy="41957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miter lim="800000"/>
            <a:headEnd/>
            <a:tailEnd/>
          </a:ln>
        </p:spPr>
        <p:txBody>
          <a:bodyPr/>
          <a:lstStyle/>
          <a:p>
            <a:fld id="{272EB796-1A81-4BAC-BFCD-F01CBEBE8493}" type="slidenum">
              <a:rPr lang="en-GB" smtClean="0"/>
              <a:pPr/>
              <a:t>15</a:t>
            </a:fld>
            <a:endParaRPr lang="en-GB" smtClean="0"/>
          </a:p>
        </p:txBody>
      </p:sp>
      <p:sp>
        <p:nvSpPr>
          <p:cNvPr id="28675"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867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Persons, described by their name, SSN, and address, subscribe to various journals. Each journal, identified by a title and an ISBN, has a set of numbered volumes and each of these has a set of numbered issues. Subscribers have an initial subscription date and a termination date for each journal to which they subscribe.</a:t>
            </a:r>
          </a:p>
          <a:p>
            <a:endParaRPr lang="en-US" sz="2000" b="1" smtClean="0"/>
          </a:p>
          <a:p>
            <a:pPr>
              <a:buFont typeface="Times New Roman" pitchFamily="18" charset="0"/>
              <a:buAutoNum type="alphaLcParenR"/>
            </a:pPr>
            <a:endParaRPr lang="en-US" sz="1600" smtClean="0"/>
          </a:p>
        </p:txBody>
      </p:sp>
      <p:sp>
        <p:nvSpPr>
          <p:cNvPr id="2867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miter lim="800000"/>
            <a:headEnd/>
            <a:tailEnd/>
          </a:ln>
        </p:spPr>
        <p:txBody>
          <a:bodyPr/>
          <a:lstStyle/>
          <a:p>
            <a:fld id="{0696EA69-7F3F-4D35-8F36-58DF65692833}" type="slidenum">
              <a:rPr lang="en-GB" smtClean="0">
                <a:solidFill>
                  <a:srgbClr val="000066"/>
                </a:solidFill>
              </a:rPr>
              <a:pPr/>
              <a:t>16</a:t>
            </a:fld>
            <a:endParaRPr lang="en-GB" smtClean="0">
              <a:solidFill>
                <a:srgbClr val="000066"/>
              </a:solidFill>
            </a:endParaRPr>
          </a:p>
        </p:txBody>
      </p:sp>
      <p:sp>
        <p:nvSpPr>
          <p:cNvPr id="29699"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970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9701" name="Picture 5" descr="Jornal_ER_Lab3.jpg"/>
          <p:cNvPicPr>
            <a:picLocks noChangeAspect="1" noChangeArrowheads="1"/>
          </p:cNvPicPr>
          <p:nvPr/>
        </p:nvPicPr>
        <p:blipFill>
          <a:blip r:embed="rId4" cstate="print"/>
          <a:srcRect/>
          <a:stretch>
            <a:fillRect/>
          </a:stretch>
        </p:blipFill>
        <p:spPr bwMode="auto">
          <a:xfrm>
            <a:off x="1042988" y="1628775"/>
            <a:ext cx="7273925" cy="44640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DD2EA164-BCEA-47F2-8722-898A788B2782}"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BA2260F5-F433-4616-9713-3CC96594E004}"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E8ADBBE3-5B95-4EBB-B05F-9E09E8F75B8C}"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4050FBD9-131C-41B0-A371-ECFDF6C76CD2}"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Primary key of account (Weak entity ):</a:t>
            </a:r>
          </a:p>
          <a:p>
            <a:r>
              <a:rPr lang="en-US" dirty="0" err="1" smtClean="0"/>
              <a:t>Branch_No</a:t>
            </a:r>
            <a:r>
              <a:rPr lang="en-US" dirty="0" smtClean="0"/>
              <a:t> (PK of Strong entity) + </a:t>
            </a:r>
            <a:r>
              <a:rPr lang="en-US" dirty="0" err="1" smtClean="0"/>
              <a:t>accountNo</a:t>
            </a:r>
            <a:r>
              <a:rPr lang="en-US" dirty="0" smtClean="0"/>
              <a:t> (discriminator) </a:t>
            </a:r>
          </a:p>
        </p:txBody>
      </p:sp>
      <p:sp>
        <p:nvSpPr>
          <p:cNvPr id="4" name="Slide Number Placeholder 3"/>
          <p:cNvSpPr>
            <a:spLocks noGrp="1"/>
          </p:cNvSpPr>
          <p:nvPr>
            <p:ph type="sldNum" sz="quarter" idx="10"/>
          </p:nvPr>
        </p:nvSpPr>
        <p:spPr/>
        <p:txBody>
          <a:bodyPr/>
          <a:lstStyle/>
          <a:p>
            <a:pPr>
              <a:defRPr/>
            </a:pPr>
            <a:fld id="{C3304076-C650-47C5-80F8-138BF1277ED5}"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71594EAC-F3DC-4614-83C1-24CFCA45D80D}" type="slidenum">
              <a:rPr lang="en-GB" smtClean="0">
                <a:solidFill>
                  <a:srgbClr val="000066"/>
                </a:solidFill>
              </a:rPr>
              <a:pPr/>
              <a:t>7</a:t>
            </a:fld>
            <a:endParaRPr lang="en-GB" smtClean="0">
              <a:solidFill>
                <a:srgbClr val="000066"/>
              </a:solidFill>
            </a:endParaRPr>
          </a:p>
        </p:txBody>
      </p:sp>
      <p:sp>
        <p:nvSpPr>
          <p:cNvPr id="20483" name="Rectangle 2"/>
          <p:cNvSpPr>
            <a:spLocks noGrp="1" noChangeArrowheads="1"/>
          </p:cNvSpPr>
          <p:nvPr>
            <p:ph type="title"/>
          </p:nvPr>
        </p:nvSpPr>
        <p:spPr>
          <a:noFill/>
        </p:spPr>
        <p:txBody>
          <a:bodyPr lIns="90488" tIns="44450" rIns="90488" bIns="44450"/>
          <a:lstStyle/>
          <a:p>
            <a:r>
              <a:rPr lang="en-US" b="1" smtClean="0"/>
              <a:t>Organization</a:t>
            </a:r>
            <a:r>
              <a:rPr lang="en-US" b="1" smtClean="0">
                <a:latin typeface="Times" pitchFamily="18" charset="0"/>
              </a:rPr>
              <a:t> :ER Case Study</a:t>
            </a:r>
          </a:p>
        </p:txBody>
      </p:sp>
      <p:sp>
        <p:nvSpPr>
          <p:cNvPr id="20484"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Organization made up of various departments, each having a name, identifying no., and an employee who is the manager. A department may be located in different places. Information about employee includes name, identification number, birth date, address, sex, and salary. Each employee is assigned to one department. The date the manager is appointed to a department is also tracked. Employees may be directly supervised by another employee. Each project within the organization is controlled by a department. Employees (not necessarily from the controlling dept.) are assigned to projects. Information about projects includes project name, no., and location. Hours spent by employees on each project are also kept.</a:t>
            </a:r>
          </a:p>
          <a:p>
            <a:pPr>
              <a:buFont typeface="Times New Roman" pitchFamily="18" charset="0"/>
              <a:buAutoNum type="alphaLcParenR"/>
            </a:pPr>
            <a:endParaRPr lang="en-US" sz="1600" smtClean="0"/>
          </a:p>
        </p:txBody>
      </p:sp>
      <p:sp>
        <p:nvSpPr>
          <p:cNvPr id="20485"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miter lim="800000"/>
            <a:headEnd/>
            <a:tailEnd/>
          </a:ln>
        </p:spPr>
        <p:txBody>
          <a:bodyPr/>
          <a:lstStyle/>
          <a:p>
            <a:fld id="{9A980EB3-7ABF-4204-A578-781FE1123508}" type="slidenum">
              <a:rPr lang="en-GB" smtClean="0"/>
              <a:pPr/>
              <a:t>8</a:t>
            </a:fld>
            <a:endParaRPr lang="en-GB" smtClean="0"/>
          </a:p>
        </p:txBody>
      </p:sp>
      <p:sp>
        <p:nvSpPr>
          <p:cNvPr id="21507"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150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Rectangle 64"/>
          <p:cNvSpPr/>
          <p:nvPr/>
        </p:nvSpPr>
        <p:spPr bwMode="auto">
          <a:xfrm>
            <a:off x="1116013" y="177323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a:ln>
            <a:miter lim="800000"/>
            <a:headEnd/>
            <a:tailEnd/>
          </a:ln>
        </p:spPr>
        <p:txBody>
          <a:bodyPr/>
          <a:lstStyle/>
          <a:p>
            <a:fld id="{B98F389D-93D7-418C-BA53-A0A33482831E}" type="slidenum">
              <a:rPr lang="en-GB" smtClean="0"/>
              <a:pPr/>
              <a:t>9</a:t>
            </a:fld>
            <a:endParaRPr lang="en-GB" smtClean="0"/>
          </a:p>
        </p:txBody>
      </p:sp>
      <p:sp>
        <p:nvSpPr>
          <p:cNvPr id="22532"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2253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2534" name="TextBox 20"/>
          <p:cNvSpPr txBox="1">
            <a:spLocks noChangeArrowheads="1"/>
          </p:cNvSpPr>
          <p:nvPr/>
        </p:nvSpPr>
        <p:spPr bwMode="auto">
          <a:xfrm>
            <a:off x="5130800" y="5637213"/>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22535" name="TextBox 20"/>
          <p:cNvSpPr txBox="1">
            <a:spLocks noChangeArrowheads="1"/>
          </p:cNvSpPr>
          <p:nvPr/>
        </p:nvSpPr>
        <p:spPr bwMode="auto">
          <a:xfrm>
            <a:off x="3221038" y="2636838"/>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36" name="TextBox 20"/>
          <p:cNvSpPr txBox="1">
            <a:spLocks noChangeArrowheads="1"/>
          </p:cNvSpPr>
          <p:nvPr/>
        </p:nvSpPr>
        <p:spPr bwMode="auto">
          <a:xfrm>
            <a:off x="6245225" y="26368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rot="16200000" flipV="1">
            <a:off x="2387600" y="3830638"/>
            <a:ext cx="2352675" cy="1981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flipV="1">
            <a:off x="5076825" y="4005263"/>
            <a:ext cx="2392363" cy="1871662"/>
          </a:xfrm>
          <a:prstGeom prst="bentConnector3">
            <a:avLst>
              <a:gd name="adj1" fmla="val 102090"/>
            </a:avLst>
          </a:prstGeom>
        </p:spPr>
        <p:style>
          <a:lnRef idx="1">
            <a:schemeClr val="accent1"/>
          </a:lnRef>
          <a:fillRef idx="0">
            <a:schemeClr val="accent1"/>
          </a:fillRef>
          <a:effectRef idx="0">
            <a:schemeClr val="accent1"/>
          </a:effectRef>
          <a:fontRef idx="minor">
            <a:schemeClr val="tx1"/>
          </a:fontRef>
        </p:style>
      </p:cxnSp>
      <p:sp>
        <p:nvSpPr>
          <p:cNvPr id="22539" name="TextBox 21"/>
          <p:cNvSpPr txBox="1">
            <a:spLocks noChangeArrowheads="1"/>
          </p:cNvSpPr>
          <p:nvPr/>
        </p:nvSpPr>
        <p:spPr bwMode="auto">
          <a:xfrm rot="10800000" flipV="1">
            <a:off x="2700338"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Works on  </a:t>
            </a:r>
            <a:endParaRPr lang="en-US" sz="1100">
              <a:solidFill>
                <a:srgbClr val="CC0000"/>
              </a:solidFill>
            </a:endParaRPr>
          </a:p>
        </p:txBody>
      </p:sp>
      <p:sp>
        <p:nvSpPr>
          <p:cNvPr id="22540" name="TextBox 21"/>
          <p:cNvSpPr txBox="1">
            <a:spLocks noChangeArrowheads="1"/>
          </p:cNvSpPr>
          <p:nvPr/>
        </p:nvSpPr>
        <p:spPr bwMode="auto">
          <a:xfrm rot="10800000" flipV="1">
            <a:off x="7469188" y="5084763"/>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Controls</a:t>
            </a:r>
          </a:p>
        </p:txBody>
      </p:sp>
      <p:sp>
        <p:nvSpPr>
          <p:cNvPr id="22541" name="TextBox 20"/>
          <p:cNvSpPr txBox="1">
            <a:spLocks noChangeArrowheads="1"/>
          </p:cNvSpPr>
          <p:nvPr/>
        </p:nvSpPr>
        <p:spPr bwMode="auto">
          <a:xfrm>
            <a:off x="6173788" y="3455988"/>
            <a:ext cx="427037" cy="260350"/>
          </a:xfrm>
          <a:prstGeom prst="rect">
            <a:avLst/>
          </a:prstGeom>
          <a:noFill/>
          <a:ln w="9525">
            <a:noFill/>
            <a:miter lim="800000"/>
            <a:headEnd/>
            <a:tailEnd/>
          </a:ln>
        </p:spPr>
        <p:txBody>
          <a:bodyPr>
            <a:spAutoFit/>
          </a:bodyPr>
          <a:lstStyle/>
          <a:p>
            <a:r>
              <a:rPr lang="en-US" sz="1100">
                <a:solidFill>
                  <a:srgbClr val="CC0000"/>
                </a:solidFill>
              </a:rPr>
              <a:t>0..1</a:t>
            </a:r>
          </a:p>
        </p:txBody>
      </p:sp>
      <p:sp>
        <p:nvSpPr>
          <p:cNvPr id="22542" name="TextBox 20"/>
          <p:cNvSpPr txBox="1">
            <a:spLocks noChangeArrowheads="1"/>
          </p:cNvSpPr>
          <p:nvPr/>
        </p:nvSpPr>
        <p:spPr bwMode="auto">
          <a:xfrm>
            <a:off x="3725863" y="2636838"/>
            <a:ext cx="863600" cy="261937"/>
          </a:xfrm>
          <a:prstGeom prst="rect">
            <a:avLst/>
          </a:prstGeom>
          <a:noFill/>
          <a:ln w="9525">
            <a:noFill/>
            <a:miter lim="800000"/>
            <a:headEnd/>
            <a:tailEnd/>
          </a:ln>
        </p:spPr>
        <p:txBody>
          <a:bodyPr>
            <a:spAutoFit/>
          </a:bodyPr>
          <a:lstStyle/>
          <a:p>
            <a:r>
              <a:rPr lang="en-US" sz="1100">
                <a:solidFill>
                  <a:schemeClr val="tx2"/>
                </a:solidFill>
              </a:rPr>
              <a:t>Employee</a:t>
            </a:r>
          </a:p>
        </p:txBody>
      </p:sp>
      <p:sp>
        <p:nvSpPr>
          <p:cNvPr id="22543" name="TextBox 20"/>
          <p:cNvSpPr txBox="1">
            <a:spLocks noChangeArrowheads="1"/>
          </p:cNvSpPr>
          <p:nvPr/>
        </p:nvSpPr>
        <p:spPr bwMode="auto">
          <a:xfrm>
            <a:off x="6965950" y="4103688"/>
            <a:ext cx="427038"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4" name="TextBox 20"/>
          <p:cNvSpPr txBox="1">
            <a:spLocks noChangeArrowheads="1"/>
          </p:cNvSpPr>
          <p:nvPr/>
        </p:nvSpPr>
        <p:spPr bwMode="auto">
          <a:xfrm>
            <a:off x="3221038" y="3455988"/>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5" name="TextBox 20"/>
          <p:cNvSpPr txBox="1">
            <a:spLocks noChangeArrowheads="1"/>
          </p:cNvSpPr>
          <p:nvPr/>
        </p:nvSpPr>
        <p:spPr bwMode="auto">
          <a:xfrm>
            <a:off x="4554538" y="4989513"/>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10" name="Table 9"/>
          <p:cNvGraphicFramePr>
            <a:graphicFrameLocks noGrp="1"/>
          </p:cNvGraphicFramePr>
          <p:nvPr/>
        </p:nvGraphicFramePr>
        <p:xfrm>
          <a:off x="4051300"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Project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Pro_NO</a:t>
                      </a:r>
                      <a:r>
                        <a:rPr lang="en-US" sz="1100" dirty="0" smtClean="0"/>
                        <a:t>{PK}</a:t>
                      </a:r>
                    </a:p>
                    <a:p>
                      <a:r>
                        <a:rPr lang="en-US" sz="1100" dirty="0" smtClean="0"/>
                        <a:t>Name</a:t>
                      </a:r>
                    </a:p>
                    <a:p>
                      <a:r>
                        <a:rPr lang="en-US" sz="1100" dirty="0" smtClean="0"/>
                        <a:t>Location</a:t>
                      </a:r>
                    </a:p>
                  </a:txBody>
                  <a:tcPr>
                    <a:solidFill>
                      <a:schemeClr val="bg1"/>
                    </a:solidFill>
                  </a:tcPr>
                </a:tc>
              </a:tr>
            </a:tbl>
          </a:graphicData>
        </a:graphic>
      </p:graphicFrame>
      <p:sp>
        <p:nvSpPr>
          <p:cNvPr id="22554" name="TextBox 20"/>
          <p:cNvSpPr txBox="1">
            <a:spLocks noChangeArrowheads="1"/>
          </p:cNvSpPr>
          <p:nvPr/>
        </p:nvSpPr>
        <p:spPr bwMode="auto">
          <a:xfrm>
            <a:off x="2141538" y="40052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cxnSp>
        <p:nvCxnSpPr>
          <p:cNvPr id="22555" name="Straight Connector 43"/>
          <p:cNvCxnSpPr>
            <a:cxnSpLocks noChangeShapeType="1"/>
          </p:cNvCxnSpPr>
          <p:nvPr/>
        </p:nvCxnSpPr>
        <p:spPr bwMode="auto">
          <a:xfrm flipH="1">
            <a:off x="3149600" y="2924175"/>
            <a:ext cx="3527425" cy="0"/>
          </a:xfrm>
          <a:prstGeom prst="line">
            <a:avLst/>
          </a:prstGeom>
          <a:noFill/>
          <a:ln w="12700" algn="ctr">
            <a:solidFill>
              <a:schemeClr val="accent1"/>
            </a:solidFill>
            <a:round/>
            <a:headEnd type="none" w="sm" len="sm"/>
            <a:tailEnd type="none" w="sm" len="sm"/>
          </a:ln>
        </p:spPr>
      </p:cxnSp>
      <p:cxnSp>
        <p:nvCxnSpPr>
          <p:cNvPr id="22556" name="Straight Connector 47"/>
          <p:cNvCxnSpPr>
            <a:cxnSpLocks noChangeShapeType="1"/>
          </p:cNvCxnSpPr>
          <p:nvPr/>
        </p:nvCxnSpPr>
        <p:spPr bwMode="auto">
          <a:xfrm flipH="1">
            <a:off x="3221038" y="3716338"/>
            <a:ext cx="3529012" cy="0"/>
          </a:xfrm>
          <a:prstGeom prst="line">
            <a:avLst/>
          </a:prstGeom>
          <a:noFill/>
          <a:ln w="12700" algn="ctr">
            <a:solidFill>
              <a:schemeClr val="accent1"/>
            </a:solidFill>
            <a:round/>
            <a:headEnd type="none" w="sm" len="sm"/>
            <a:tailEnd type="none" w="sm" len="sm"/>
          </a:ln>
        </p:spPr>
      </p:cxnSp>
      <p:graphicFrame>
        <p:nvGraphicFramePr>
          <p:cNvPr id="7" name="Table 6"/>
          <p:cNvGraphicFramePr>
            <a:graphicFrameLocks noGrp="1"/>
          </p:cNvGraphicFramePr>
          <p:nvPr/>
        </p:nvGraphicFramePr>
        <p:xfrm>
          <a:off x="6677025" y="2420938"/>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Department</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Dep_NO</a:t>
                      </a:r>
                      <a:r>
                        <a:rPr lang="en-US" sz="1100" dirty="0" smtClean="0"/>
                        <a:t>{PK}</a:t>
                      </a:r>
                    </a:p>
                    <a:p>
                      <a:r>
                        <a:rPr lang="en-US" sz="1100" dirty="0" smtClean="0"/>
                        <a:t>Name</a:t>
                      </a:r>
                    </a:p>
                    <a:p>
                      <a:r>
                        <a:rPr lang="en-US" sz="1100" dirty="0" smtClean="0"/>
                        <a:t>Location[1..*]</a:t>
                      </a:r>
                    </a:p>
                    <a:p>
                      <a:r>
                        <a:rPr lang="en-US" sz="1100" dirty="0" smtClean="0"/>
                        <a:t>\</a:t>
                      </a:r>
                      <a:r>
                        <a:rPr lang="en-US" sz="1100" dirty="0" err="1" smtClean="0"/>
                        <a:t>Total</a:t>
                      </a:r>
                      <a:r>
                        <a:rPr lang="en-US" sz="1100" baseline="0" dirty="0" err="1" smtClean="0"/>
                        <a:t>_of_employee</a:t>
                      </a:r>
                      <a:endParaRPr lang="en-US" sz="1100" dirty="0" smtClean="0"/>
                    </a:p>
                  </a:txBody>
                  <a:tcPr>
                    <a:solidFill>
                      <a:schemeClr val="bg1"/>
                    </a:solidFill>
                  </a:tcPr>
                </a:tc>
              </a:tr>
            </a:tbl>
          </a:graphicData>
        </a:graphic>
      </p:graphicFrame>
      <p:graphicFrame>
        <p:nvGraphicFramePr>
          <p:cNvPr id="20" name="Table 19"/>
          <p:cNvGraphicFramePr>
            <a:graphicFrameLocks noGrp="1"/>
          </p:cNvGraphicFramePr>
          <p:nvPr/>
        </p:nvGraphicFramePr>
        <p:xfrm>
          <a:off x="2141538" y="2349500"/>
          <a:ext cx="1042392" cy="1584176"/>
        </p:xfrm>
        <a:graphic>
          <a:graphicData uri="http://schemas.openxmlformats.org/drawingml/2006/table">
            <a:tbl>
              <a:tblPr firstRow="1" bandRow="1">
                <a:tableStyleId>{5940675A-B579-460E-94D1-54222C63F5DA}</a:tableStyleId>
              </a:tblPr>
              <a:tblGrid>
                <a:gridCol w="1042392"/>
              </a:tblGrid>
              <a:tr h="313868">
                <a:tc>
                  <a:txBody>
                    <a:bodyPr/>
                    <a:lstStyle/>
                    <a:p>
                      <a:r>
                        <a:rPr lang="en-US" sz="1100" b="1" dirty="0" smtClean="0"/>
                        <a:t>Employee</a:t>
                      </a:r>
                      <a:endParaRPr lang="en-US" sz="1100" b="1" dirty="0"/>
                    </a:p>
                  </a:txBody>
                  <a:tcPr>
                    <a:solidFill>
                      <a:schemeClr val="bg1"/>
                    </a:solidFill>
                  </a:tcPr>
                </a:tc>
              </a:tr>
              <a:tr h="1270308">
                <a:tc>
                  <a:txBody>
                    <a:bodyPr/>
                    <a:lstStyle/>
                    <a:p>
                      <a:r>
                        <a:rPr lang="en-US" sz="1100" dirty="0" smtClean="0"/>
                        <a:t>NO{PK}</a:t>
                      </a:r>
                    </a:p>
                    <a:p>
                      <a:r>
                        <a:rPr lang="en-US" sz="1100" dirty="0" smtClean="0"/>
                        <a:t>Name</a:t>
                      </a:r>
                    </a:p>
                    <a:p>
                      <a:r>
                        <a:rPr lang="en-US" sz="1100" dirty="0" err="1" smtClean="0"/>
                        <a:t>Birthdate</a:t>
                      </a:r>
                      <a:endParaRPr lang="en-US" sz="1100" dirty="0" smtClean="0"/>
                    </a:p>
                    <a:p>
                      <a:r>
                        <a:rPr lang="en-US" sz="1100" dirty="0" smtClean="0"/>
                        <a:t>Sex</a:t>
                      </a:r>
                    </a:p>
                    <a:p>
                      <a:r>
                        <a:rPr lang="en-US" sz="1100" dirty="0" smtClean="0"/>
                        <a:t>Salary</a:t>
                      </a:r>
                    </a:p>
                  </a:txBody>
                  <a:tcPr>
                    <a:solidFill>
                      <a:schemeClr val="bg1"/>
                    </a:solidFill>
                  </a:tcPr>
                </a:tc>
              </a:tr>
            </a:tbl>
          </a:graphicData>
        </a:graphic>
      </p:graphicFrame>
      <p:sp>
        <p:nvSpPr>
          <p:cNvPr id="22573" name="TextBox 21"/>
          <p:cNvSpPr txBox="1">
            <a:spLocks noChangeArrowheads="1"/>
          </p:cNvSpPr>
          <p:nvPr/>
        </p:nvSpPr>
        <p:spPr bwMode="auto">
          <a:xfrm rot="10800000" flipV="1">
            <a:off x="4589463" y="3455988"/>
            <a:ext cx="1135062"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Manages  </a:t>
            </a:r>
            <a:endParaRPr lang="en-US" sz="1100">
              <a:solidFill>
                <a:srgbClr val="CC0000"/>
              </a:solidFill>
            </a:endParaRPr>
          </a:p>
        </p:txBody>
      </p:sp>
      <p:sp>
        <p:nvSpPr>
          <p:cNvPr id="22574" name="TextBox 21"/>
          <p:cNvSpPr txBox="1">
            <a:spLocks noChangeArrowheads="1"/>
          </p:cNvSpPr>
          <p:nvPr/>
        </p:nvSpPr>
        <p:spPr bwMode="auto">
          <a:xfrm rot="10800000" flipV="1">
            <a:off x="4805363" y="2636838"/>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assigns to  </a:t>
            </a:r>
            <a:endParaRPr lang="en-US" sz="1100">
              <a:solidFill>
                <a:srgbClr val="CC0000"/>
              </a:solidFill>
            </a:endParaRPr>
          </a:p>
        </p:txBody>
      </p:sp>
      <p:sp>
        <p:nvSpPr>
          <p:cNvPr id="22575" name="TextBox 20"/>
          <p:cNvSpPr txBox="1">
            <a:spLocks noChangeArrowheads="1"/>
          </p:cNvSpPr>
          <p:nvPr/>
        </p:nvSpPr>
        <p:spPr bwMode="auto">
          <a:xfrm>
            <a:off x="3652838" y="3455988"/>
            <a:ext cx="720725" cy="260350"/>
          </a:xfrm>
          <a:prstGeom prst="rect">
            <a:avLst/>
          </a:prstGeom>
          <a:noFill/>
          <a:ln w="9525">
            <a:noFill/>
            <a:miter lim="800000"/>
            <a:headEnd/>
            <a:tailEnd/>
          </a:ln>
        </p:spPr>
        <p:txBody>
          <a:bodyPr>
            <a:spAutoFit/>
          </a:bodyPr>
          <a:lstStyle/>
          <a:p>
            <a:r>
              <a:rPr lang="en-US" sz="1100">
                <a:solidFill>
                  <a:schemeClr val="tx2"/>
                </a:solidFill>
              </a:rPr>
              <a:t>Manager</a:t>
            </a:r>
          </a:p>
        </p:txBody>
      </p:sp>
      <p:sp>
        <p:nvSpPr>
          <p:cNvPr id="22576" name="TextBox 21"/>
          <p:cNvSpPr txBox="1">
            <a:spLocks noChangeArrowheads="1"/>
          </p:cNvSpPr>
          <p:nvPr/>
        </p:nvSpPr>
        <p:spPr bwMode="auto">
          <a:xfrm rot="10800000" flipV="1">
            <a:off x="1403350" y="1557338"/>
            <a:ext cx="1135063"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supervises </a:t>
            </a:r>
            <a:endParaRPr lang="en-US" sz="1100">
              <a:solidFill>
                <a:srgbClr val="CC0000"/>
              </a:solidFill>
            </a:endParaRPr>
          </a:p>
        </p:txBody>
      </p:sp>
      <p:sp>
        <p:nvSpPr>
          <p:cNvPr id="22577" name="TextBox 21"/>
          <p:cNvSpPr txBox="1">
            <a:spLocks noChangeArrowheads="1"/>
          </p:cNvSpPr>
          <p:nvPr/>
        </p:nvSpPr>
        <p:spPr bwMode="auto">
          <a:xfrm rot="10800000" flipV="1">
            <a:off x="971550" y="27813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Supervisor</a:t>
            </a:r>
            <a:endParaRPr lang="en-US" sz="1100">
              <a:solidFill>
                <a:schemeClr val="tx2"/>
              </a:solidFill>
            </a:endParaRPr>
          </a:p>
        </p:txBody>
      </p:sp>
      <p:sp>
        <p:nvSpPr>
          <p:cNvPr id="22578" name="TextBox 21"/>
          <p:cNvSpPr txBox="1">
            <a:spLocks noChangeArrowheads="1"/>
          </p:cNvSpPr>
          <p:nvPr/>
        </p:nvSpPr>
        <p:spPr bwMode="auto">
          <a:xfrm rot="10800000" flipV="1">
            <a:off x="2916238" y="198913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Supervisee</a:t>
            </a:r>
            <a:endParaRPr lang="en-US" sz="1100">
              <a:solidFill>
                <a:schemeClr val="tx2"/>
              </a:solidFill>
            </a:endParaRPr>
          </a:p>
        </p:txBody>
      </p:sp>
      <p:sp>
        <p:nvSpPr>
          <p:cNvPr id="22579" name="TextBox 20"/>
          <p:cNvSpPr txBox="1">
            <a:spLocks noChangeArrowheads="1"/>
          </p:cNvSpPr>
          <p:nvPr/>
        </p:nvSpPr>
        <p:spPr bwMode="auto">
          <a:xfrm>
            <a:off x="2484438" y="2060575"/>
            <a:ext cx="427037" cy="261938"/>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80" name="TextBox 20"/>
          <p:cNvSpPr txBox="1">
            <a:spLocks noChangeArrowheads="1"/>
          </p:cNvSpPr>
          <p:nvPr/>
        </p:nvSpPr>
        <p:spPr bwMode="auto">
          <a:xfrm>
            <a:off x="1692275" y="2492375"/>
            <a:ext cx="427038" cy="261938"/>
          </a:xfrm>
          <a:prstGeom prst="rect">
            <a:avLst/>
          </a:prstGeom>
          <a:noFill/>
          <a:ln w="9525">
            <a:noFill/>
            <a:miter lim="800000"/>
            <a:headEnd/>
            <a:tailEnd/>
          </a:ln>
        </p:spPr>
        <p:txBody>
          <a:bodyPr>
            <a:spAutoFit/>
          </a:bodyPr>
          <a:lstStyle/>
          <a:p>
            <a:r>
              <a:rPr lang="en-US" sz="1100">
                <a:solidFill>
                  <a:srgbClr val="CC0000"/>
                </a:solidFill>
              </a:rPr>
              <a:t>0..1</a:t>
            </a:r>
          </a:p>
        </p:txBody>
      </p:sp>
      <p:graphicFrame>
        <p:nvGraphicFramePr>
          <p:cNvPr id="71" name="Table 70"/>
          <p:cNvGraphicFramePr>
            <a:graphicFrameLocks noGrp="1"/>
          </p:cNvGraphicFramePr>
          <p:nvPr/>
        </p:nvGraphicFramePr>
        <p:xfrm>
          <a:off x="4643438" y="40052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Start Date</a:t>
                      </a:r>
                    </a:p>
                  </a:txBody>
                  <a:tcPr>
                    <a:solidFill>
                      <a:schemeClr val="bg1"/>
                    </a:solidFill>
                  </a:tcPr>
                </a:tc>
              </a:tr>
            </a:tbl>
          </a:graphicData>
        </a:graphic>
      </p:graphicFrame>
      <p:cxnSp>
        <p:nvCxnSpPr>
          <p:cNvPr id="22589" name="Straight Connector 27"/>
          <p:cNvCxnSpPr>
            <a:cxnSpLocks noChangeShapeType="1"/>
            <a:endCxn id="22573" idx="2"/>
          </p:cNvCxnSpPr>
          <p:nvPr/>
        </p:nvCxnSpPr>
        <p:spPr bwMode="auto">
          <a:xfrm flipV="1">
            <a:off x="5148263" y="3716338"/>
            <a:ext cx="7937" cy="288925"/>
          </a:xfrm>
          <a:prstGeom prst="line">
            <a:avLst/>
          </a:prstGeom>
          <a:noFill/>
          <a:ln w="15875" algn="ctr">
            <a:solidFill>
              <a:schemeClr val="tx1"/>
            </a:solidFill>
            <a:prstDash val="dash"/>
            <a:round/>
            <a:headEnd type="none" w="sm" len="sm"/>
            <a:tailEnd type="none" w="sm" len="sm"/>
          </a:ln>
        </p:spPr>
      </p:cxnSp>
      <p:graphicFrame>
        <p:nvGraphicFramePr>
          <p:cNvPr id="75" name="Table 74"/>
          <p:cNvGraphicFramePr>
            <a:graphicFrameLocks noGrp="1"/>
          </p:cNvGraphicFramePr>
          <p:nvPr/>
        </p:nvGraphicFramePr>
        <p:xfrm>
          <a:off x="2627313" y="50847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Hours</a:t>
                      </a:r>
                    </a:p>
                  </a:txBody>
                  <a:tcPr>
                    <a:solidFill>
                      <a:schemeClr val="bg1"/>
                    </a:solidFill>
                  </a:tcPr>
                </a:tc>
              </a:tr>
            </a:tbl>
          </a:graphicData>
        </a:graphic>
      </p:graphicFrame>
      <p:cxnSp>
        <p:nvCxnSpPr>
          <p:cNvPr id="22598" name="Straight Connector 27"/>
          <p:cNvCxnSpPr>
            <a:cxnSpLocks noChangeShapeType="1"/>
          </p:cNvCxnSpPr>
          <p:nvPr/>
        </p:nvCxnSpPr>
        <p:spPr bwMode="auto">
          <a:xfrm flipV="1">
            <a:off x="3132138" y="4797425"/>
            <a:ext cx="7937" cy="287338"/>
          </a:xfrm>
          <a:prstGeom prst="line">
            <a:avLst/>
          </a:prstGeom>
          <a:noFill/>
          <a:ln w="15875" algn="ctr">
            <a:solidFill>
              <a:schemeClr val="tx1"/>
            </a:solidFill>
            <a:prstDash val="dash"/>
            <a:round/>
            <a:headEnd type="none" w="sm" len="sm"/>
            <a:tailEnd type="none" w="sm" len="sm"/>
          </a:ln>
        </p:spPr>
      </p:cxnSp>
      <p:sp>
        <p:nvSpPr>
          <p:cNvPr id="22599" name="TextBox 21"/>
          <p:cNvSpPr txBox="1">
            <a:spLocks noChangeArrowheads="1"/>
          </p:cNvSpPr>
          <p:nvPr/>
        </p:nvSpPr>
        <p:spPr bwMode="auto">
          <a:xfrm rot="10800000" flipV="1">
            <a:off x="2555875" y="4005263"/>
            <a:ext cx="1135063" cy="261937"/>
          </a:xfrm>
          <a:prstGeom prst="rect">
            <a:avLst/>
          </a:prstGeom>
          <a:noFill/>
          <a:ln w="9525">
            <a:noFill/>
            <a:miter lim="800000"/>
            <a:headEnd/>
            <a:tailEnd/>
          </a:ln>
        </p:spPr>
        <p:txBody>
          <a:bodyPr>
            <a:spAutoFit/>
          </a:bodyPr>
          <a:lstStyle/>
          <a:p>
            <a:r>
              <a:rPr lang="en-US" sz="1100">
                <a:solidFill>
                  <a:schemeClr val="tx2"/>
                </a:solidFill>
              </a:rPr>
              <a:t> </a:t>
            </a:r>
            <a:r>
              <a:rPr lang="en-US" sz="1100">
                <a:solidFill>
                  <a:schemeClr val="tx2"/>
                </a:solidFill>
                <a:sym typeface="Wingdings" pitchFamily="2" charset="2"/>
              </a:rPr>
              <a:t>Worker</a:t>
            </a:r>
            <a:endParaRPr lang="en-US" sz="1100">
              <a:solidFill>
                <a:schemeClr val="tx2"/>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475</TotalTime>
  <Pages>59</Pages>
  <Words>1154</Words>
  <Application>Microsoft Office PowerPoint</Application>
  <PresentationFormat>On-screen Show (4:3)</PresentationFormat>
  <Paragraphs>232</Paragraphs>
  <Slides>16</Slides>
  <Notes>15</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16</vt:i4>
      </vt:variant>
    </vt:vector>
  </HeadingPairs>
  <TitlesOfParts>
    <vt:vector size="27" baseType="lpstr">
      <vt:lpstr>Monotype Sorts</vt:lpstr>
      <vt:lpstr>Times</vt:lpstr>
      <vt:lpstr>Times New Roman</vt:lpstr>
      <vt:lpstr>Wingdings</vt:lpstr>
      <vt:lpstr>introdbs</vt:lpstr>
      <vt:lpstr>1_introdbs</vt:lpstr>
      <vt:lpstr>4_introdbs</vt:lpstr>
      <vt:lpstr>2_introdbs</vt:lpstr>
      <vt:lpstr>5_introdbs</vt:lpstr>
      <vt:lpstr>3_introdbs</vt:lpstr>
      <vt:lpstr>6_introdbs</vt:lpstr>
      <vt:lpstr>Lab 1</vt:lpstr>
      <vt:lpstr>BanksDatabase :ER Case Study</vt:lpstr>
      <vt:lpstr>Banks Database :ER Case Study</vt:lpstr>
      <vt:lpstr>Banks Database :ER Case Study</vt:lpstr>
      <vt:lpstr>Banks Database :ER Case Study</vt:lpstr>
      <vt:lpstr>PowerPoint Presentation</vt:lpstr>
      <vt:lpstr>Organization :ER Case Study</vt:lpstr>
      <vt:lpstr>Organization :ER Case Study</vt:lpstr>
      <vt:lpstr>Organization :ER Case Study</vt:lpstr>
      <vt:lpstr>Hospital :ER Case Study</vt:lpstr>
      <vt:lpstr>Hospital :ER Case Study</vt:lpstr>
      <vt:lpstr>Hospital :ER Case Study</vt:lpstr>
      <vt:lpstr>Department :ER Case Study</vt:lpstr>
      <vt:lpstr>Department  :ER Case Study</vt:lpstr>
      <vt:lpstr>Journal :ER Case Study</vt:lpstr>
      <vt:lpstr>Journal :ER Case Study</vt:lpstr>
    </vt:vector>
  </TitlesOfParts>
  <Company>University of Paisley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Ashwaq</cp:lastModifiedBy>
  <cp:revision>105</cp:revision>
  <cp:lastPrinted>1998-06-24T16:37:58Z</cp:lastPrinted>
  <dcterms:created xsi:type="dcterms:W3CDTF">1998-02-12T14:58:02Z</dcterms:created>
  <dcterms:modified xsi:type="dcterms:W3CDTF">2016-02-07T19:26:35Z</dcterms:modified>
</cp:coreProperties>
</file>