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heme/themeOverride3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theme/themeOverride3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theme/themeOverride31.xml" ContentType="application/vnd.openxmlformats-officedocument.themeOverride+xml"/>
  <Override PartName="/ppt/theme/themeOverride4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Override29.xml" ContentType="application/vnd.openxmlformats-officedocument.themeOverride+xml"/>
  <Override PartName="/ppt/theme/themeOverride38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theme/themeOverride36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ppt/theme/themeOverride41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3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658" r:id="rId2"/>
  </p:sldMasterIdLst>
  <p:notesMasterIdLst>
    <p:notesMasterId r:id="rId50"/>
  </p:notesMasterIdLst>
  <p:handoutMasterIdLst>
    <p:handoutMasterId r:id="rId51"/>
  </p:handoutMasterIdLst>
  <p:sldIdLst>
    <p:sldId id="296" r:id="rId3"/>
    <p:sldId id="256" r:id="rId4"/>
    <p:sldId id="482" r:id="rId5"/>
    <p:sldId id="444" r:id="rId6"/>
    <p:sldId id="452" r:id="rId7"/>
    <p:sldId id="453" r:id="rId8"/>
    <p:sldId id="483" r:id="rId9"/>
    <p:sldId id="454" r:id="rId10"/>
    <p:sldId id="455" r:id="rId11"/>
    <p:sldId id="484" r:id="rId12"/>
    <p:sldId id="456" r:id="rId13"/>
    <p:sldId id="457" r:id="rId14"/>
    <p:sldId id="458" r:id="rId15"/>
    <p:sldId id="459" r:id="rId16"/>
    <p:sldId id="460" r:id="rId17"/>
    <p:sldId id="461" r:id="rId18"/>
    <p:sldId id="468" r:id="rId19"/>
    <p:sldId id="481" r:id="rId20"/>
    <p:sldId id="474" r:id="rId21"/>
    <p:sldId id="469" r:id="rId22"/>
    <p:sldId id="477" r:id="rId23"/>
    <p:sldId id="475" r:id="rId24"/>
    <p:sldId id="476" r:id="rId25"/>
    <p:sldId id="478" r:id="rId26"/>
    <p:sldId id="486" r:id="rId27"/>
    <p:sldId id="480" r:id="rId28"/>
    <p:sldId id="485" r:id="rId29"/>
    <p:sldId id="487" r:id="rId30"/>
    <p:sldId id="473" r:id="rId31"/>
    <p:sldId id="303" r:id="rId32"/>
    <p:sldId id="304" r:id="rId33"/>
    <p:sldId id="305" r:id="rId34"/>
    <p:sldId id="306" r:id="rId35"/>
    <p:sldId id="307" r:id="rId36"/>
    <p:sldId id="309" r:id="rId37"/>
    <p:sldId id="310" r:id="rId38"/>
    <p:sldId id="312" r:id="rId39"/>
    <p:sldId id="313" r:id="rId40"/>
    <p:sldId id="318" r:id="rId41"/>
    <p:sldId id="319" r:id="rId42"/>
    <p:sldId id="328" r:id="rId43"/>
    <p:sldId id="330" r:id="rId44"/>
    <p:sldId id="332" r:id="rId45"/>
    <p:sldId id="339" r:id="rId46"/>
    <p:sldId id="340" r:id="rId47"/>
    <p:sldId id="334" r:id="rId48"/>
    <p:sldId id="343" r:id="rId49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57" d="100"/>
          <a:sy n="57" d="100"/>
        </p:scale>
        <p:origin x="-143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0"/>
    </p:cViewPr>
  </p:sorterViewPr>
  <p:notesViewPr>
    <p:cSldViewPr>
      <p:cViewPr varScale="1">
        <p:scale>
          <a:sx n="38" d="100"/>
          <a:sy n="38" d="100"/>
        </p:scale>
        <p:origin x="-1458" y="-72"/>
      </p:cViewPr>
      <p:guideLst>
        <p:guide orient="horz" pos="3090"/>
        <p:guide pos="20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400" b="0" i="1"/>
            </a:lvl1pPr>
          </a:lstStyle>
          <a:p>
            <a:pPr>
              <a:defRPr/>
            </a:pPr>
            <a:r>
              <a:rPr lang="en-GB"/>
              <a:t>chapter7.ppt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fld id="{53D9919E-FE24-45DB-B9B2-AB2ACBB41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Chapter Name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D55240-F938-4B91-B41B-F346CD123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Chapter Name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98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6A348-0113-41FB-9210-F7FA6BFD177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E3355-0D34-412C-979E-A65F4E2FD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761DD-12C4-4977-94A3-D20BE1781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1255-6D5D-4B06-9F77-099F38367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8CAC-50BC-4034-BF04-33EE2B0430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4A88-6339-474D-9A65-524CAF012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884FD-D222-43A9-928D-22A8DF7DF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2A36E-35D2-42BF-8D27-76BE54F0E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A763-E9B3-495D-AC05-48B2FC392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13F9F-323E-4AA2-A8C9-58AA5506C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0F05-6F24-4372-97B9-0AE3416364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7E14C-94B7-488C-8F64-497F84DA7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B031-5A8B-4048-A5B0-6E52C20F9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F9734-B1D1-4466-A5A0-03B02A074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78800-3A0F-4976-B877-8C7CEA961B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6BE5-9193-4F71-9039-366B059AA2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387CD-AED2-463D-B92C-9586455BC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E5D8-CF8D-47E0-86F0-22E7395416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4B4-52B5-4084-85DA-CFDC27FA3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F7FF-47C0-4EBE-90DE-C2405179C5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115A-D26A-46B7-9B64-7C31724AD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06F1-B5A0-4FBE-BBDF-E39C6DC9F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99620-015A-4D8F-B10A-46F62E10F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14230C8-B23C-471E-B2BC-CD786A290B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8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88B866C-ECD2-47B2-916F-A2BDB63748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</a:t>
            </a:r>
            <a:r>
              <a:rPr lang="en-US" b="1" dirty="0" smtClean="0"/>
              <a:t>8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SQL: Data Definition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Integrity Enhancement Feature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2-Domain Constraints cont.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676400"/>
            <a:ext cx="8548687" cy="4467225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b="1" dirty="0" smtClean="0"/>
              <a:t>Domains can be removed using DROP DOMAIN: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b="1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-"/>
              <a:defRPr/>
            </a:pPr>
            <a:r>
              <a:rPr lang="en-US" sz="2400" b="1" dirty="0" smtClean="0"/>
              <a:t>Syntax: </a:t>
            </a:r>
            <a:r>
              <a:rPr lang="en-US" sz="2400" dirty="0" smtClean="0"/>
              <a:t>   </a:t>
            </a:r>
          </a:p>
          <a:p>
            <a:pPr marL="457200" lvl="4" indent="-457200">
              <a:lnSpc>
                <a:spcPct val="11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 DOMAIN </a:t>
            </a:r>
            <a:r>
              <a:rPr lang="en-US" sz="2400" dirty="0" err="1" smtClean="0">
                <a:latin typeface="Courier New" pitchFamily="49" charset="0"/>
              </a:rPr>
              <a:t>DomainName</a:t>
            </a:r>
            <a:r>
              <a:rPr lang="en-US" sz="2400" dirty="0" smtClean="0">
                <a:latin typeface="Courier New" pitchFamily="49" charset="0"/>
              </a:rPr>
              <a:t> [</a:t>
            </a:r>
            <a:r>
              <a:rPr lang="en-US" sz="2400" u="sng" dirty="0" smtClean="0">
                <a:latin typeface="Courier New" pitchFamily="49" charset="0"/>
              </a:rPr>
              <a:t>RESTRICT</a:t>
            </a:r>
            <a:r>
              <a:rPr lang="en-US" sz="2400" dirty="0" smtClean="0">
                <a:latin typeface="Courier New" pitchFamily="49" charset="0"/>
              </a:rPr>
              <a:t> | CASCADE];</a:t>
            </a:r>
            <a:endParaRPr lang="en-US" sz="2400" dirty="0" smtClean="0"/>
          </a:p>
          <a:p>
            <a:pPr marL="577850" lvl="1" indent="-177800" algn="just">
              <a:spcBef>
                <a:spcPts val="1200"/>
              </a:spcBef>
              <a:buFontTx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77850" lvl="1" indent="-177800" algn="just">
              <a:spcBef>
                <a:spcPts val="1200"/>
              </a:spcBef>
              <a:buFontTx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RESTRICT, domain must not be used in any existing table, view .</a:t>
            </a:r>
          </a:p>
          <a:p>
            <a:pPr marL="577850" lvl="1" indent="-177800" algn="just">
              <a:spcBef>
                <a:spcPts val="1200"/>
              </a:spcBef>
              <a:buFontTx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CASCADE, any column based on the domain is automatically changed to use the underlying data type, column constraint and default clause.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BF0328-19A3-41B4-8D3E-E1B96F6A2EE6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16CC45-1630-40E0-9B7C-7C8729CE52A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66700"/>
            <a:ext cx="7939087" cy="1104900"/>
          </a:xfrm>
        </p:spPr>
        <p:txBody>
          <a:bodyPr/>
          <a:lstStyle/>
          <a:p>
            <a:pPr algn="ctr"/>
            <a:r>
              <a:rPr lang="en-US" sz="2900" b="1" smtClean="0"/>
              <a:t>Integrity Enhancement Feature 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smtClean="0"/>
              <a:t>3</a:t>
            </a:r>
            <a:r>
              <a:rPr lang="en-US" sz="2800" b="1" i="1" smtClean="0"/>
              <a:t>-</a:t>
            </a:r>
            <a:r>
              <a:rPr lang="en-US" sz="2900" b="1" smtClean="0"/>
              <a:t>Entity Integrity</a:t>
            </a:r>
            <a:endParaRPr lang="en-US" b="1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1362075"/>
            <a:ext cx="8539162" cy="45672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Primary key of a table must contain a unique, non-null value for each row.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ISO standard supports PRIMARY KEY clause in CREATE and ALTER TABLE statements:</a:t>
            </a:r>
          </a:p>
          <a:p>
            <a:pPr lvl="1" algn="just">
              <a:lnSpc>
                <a:spcPct val="0"/>
              </a:lnSpc>
            </a:pPr>
            <a:endParaRPr lang="en-US" sz="2400" b="1" smtClean="0"/>
          </a:p>
          <a:p>
            <a:pPr lvl="1" algn="just">
              <a:lnSpc>
                <a:spcPct val="90000"/>
              </a:lnSpc>
              <a:buFont typeface="Arial" charset="0"/>
              <a:buChar char="-"/>
            </a:pPr>
            <a:r>
              <a:rPr lang="en-US" sz="2400" b="1" smtClean="0"/>
              <a:t>Syntax: </a:t>
            </a:r>
            <a:r>
              <a:rPr lang="en-US" sz="2400" smtClean="0"/>
              <a:t>  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PRIMARY KEY(staffNo)</a:t>
            </a:r>
          </a:p>
          <a:p>
            <a:pPr lvl="1" algn="just">
              <a:lnSpc>
                <a:spcPct val="90000"/>
              </a:lnSpc>
              <a:buFont typeface="Arial" charset="0"/>
              <a:buChar char="-"/>
            </a:pPr>
            <a:r>
              <a:rPr lang="en-US" sz="2400" b="1" smtClean="0"/>
              <a:t>Example:</a:t>
            </a:r>
            <a:endParaRPr lang="en-US" sz="240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PRIMARY KEY(clientNo, propertyNo)</a:t>
            </a:r>
          </a:p>
          <a:p>
            <a:pPr lvl="1" algn="just">
              <a:lnSpc>
                <a:spcPct val="0"/>
              </a:lnSpc>
              <a:buFontTx/>
              <a:buNone/>
            </a:pPr>
            <a:endParaRPr lang="en-US" sz="2400" b="1" smtClean="0"/>
          </a:p>
          <a:p>
            <a:pPr algn="just">
              <a:lnSpc>
                <a:spcPct val="90000"/>
              </a:lnSpc>
            </a:pPr>
            <a:r>
              <a:rPr lang="en-US" sz="2400" b="1" smtClean="0"/>
              <a:t>Can only have one PRIMARY KEY clause per table.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Can still ensure uniqueness for alternate keys using UNIQUE:    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		</a:t>
            </a:r>
            <a:r>
              <a:rPr lang="en-US" sz="2400" smtClean="0">
                <a:latin typeface="Courier New" pitchFamily="49" charset="0"/>
              </a:rPr>
              <a:t>UNIQUE(telNo)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smtClean="0">
                <a:latin typeface="Courier New" pitchFamily="49" charset="0"/>
              </a:rPr>
              <a:t>		pno  VARCHAR(5) NOT NULL UNIQUE</a:t>
            </a:r>
            <a:r>
              <a:rPr lang="en-US" sz="2400" smtClean="0">
                <a:latin typeface="Arial" charset="0"/>
              </a:rPr>
              <a:t>;</a:t>
            </a:r>
            <a:endParaRPr lang="en-US" sz="2400" smtClean="0">
              <a:latin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E405A2-B946-4168-B905-15760E43990A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900" b="1" smtClean="0"/>
              <a:t>Integrity Enhancement Feature 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smtClean="0"/>
              <a:t>4 </a:t>
            </a:r>
            <a:r>
              <a:rPr lang="en-US" sz="2900" b="1" smtClean="0"/>
              <a:t>- Referential Integrity</a:t>
            </a:r>
            <a:endParaRPr lang="en-US" b="1" smtClean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57338"/>
            <a:ext cx="8477250" cy="4157662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FK is column or set of columns that links each row in child table containing foreign FK to row of parent table containing matching PK.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Referential integrity means that, if FK contains a value, that value must refer to existing row in parent table.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ISO standard supports definition of FKs with FOREIGN KEY clause in CREATE and ALTER TABLE: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Syntax</a:t>
            </a:r>
            <a:r>
              <a:rPr lang="en-US" sz="2400" b="1" dirty="0" smtClean="0">
                <a:latin typeface="Arial" charset="0"/>
              </a:rPr>
              <a:t>:</a:t>
            </a:r>
            <a:r>
              <a:rPr lang="en-US" sz="2400" dirty="0" smtClean="0">
                <a:latin typeface="Arial" charset="0"/>
              </a:rPr>
              <a:t>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FOREIGN KEY (FK column (,…))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REFERENCES  </a:t>
            </a:r>
            <a:r>
              <a:rPr lang="en-US" sz="2400" dirty="0" err="1" smtClean="0">
                <a:latin typeface="Courier New" pitchFamily="49" charset="0"/>
              </a:rPr>
              <a:t>table_name</a:t>
            </a:r>
            <a:r>
              <a:rPr lang="en-US" sz="2400" dirty="0" smtClean="0">
                <a:latin typeface="Courier New" pitchFamily="49" charset="0"/>
              </a:rPr>
              <a:t> [(CK column (,…))]</a:t>
            </a:r>
            <a:endParaRPr lang="en-US" sz="2000" dirty="0" smtClean="0">
              <a:latin typeface="Arial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Example: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FOREIGN KEY(</a:t>
            </a: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) REFERENCES Branch (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20E326-D819-4062-9B1D-2C114ADF8456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900" b="1" smtClean="0"/>
              <a:t>Integrity Enhancement Feature 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smtClean="0"/>
              <a:t>4 </a:t>
            </a:r>
            <a:r>
              <a:rPr lang="en-US" sz="2900" b="1" smtClean="0"/>
              <a:t>- Referential Integrity</a:t>
            </a:r>
            <a:endParaRPr lang="en-US" b="1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1557338"/>
            <a:ext cx="8763000" cy="41148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Any INSERT/UPDATE attempting to create FK value in child table without matching CK value in parent is rejected.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Action taken attempting to update/delete a CK value in parent table with matching rows in child is dependent on </a:t>
            </a:r>
            <a:r>
              <a:rPr lang="en-US" sz="2400" b="1" u="sng" dirty="0" smtClean="0"/>
              <a:t>referential action</a:t>
            </a:r>
            <a:r>
              <a:rPr lang="en-US" sz="2400" b="1" dirty="0" smtClean="0"/>
              <a:t> specified using ON UPDATE and ON DELETE </a:t>
            </a:r>
            <a:r>
              <a:rPr lang="en-US" sz="2400" b="1" dirty="0" err="1" smtClean="0"/>
              <a:t>subclauses</a:t>
            </a:r>
            <a:r>
              <a:rPr lang="en-US" sz="2400" b="1" dirty="0" smtClean="0"/>
              <a:t>:</a:t>
            </a:r>
          </a:p>
          <a:p>
            <a:pPr algn="just">
              <a:lnSpc>
                <a:spcPct val="30000"/>
              </a:lnSpc>
              <a:defRPr/>
            </a:pPr>
            <a:endParaRPr lang="en-US" sz="2400" b="1" dirty="0" smtClean="0"/>
          </a:p>
          <a:p>
            <a:pPr>
              <a:buFont typeface="Times New Roman" pitchFamily="18" charset="0"/>
              <a:buChar char="‾"/>
              <a:defRPr/>
            </a:pPr>
            <a:r>
              <a:rPr lang="en-US" sz="2400" b="1" dirty="0" smtClean="0">
                <a:latin typeface="+mj-lt"/>
                <a:cs typeface="Arial" pitchFamily="34" charset="0"/>
              </a:rPr>
              <a:t>Syntax:</a:t>
            </a:r>
            <a:endParaRPr lang="en-US" sz="2400" dirty="0" smtClean="0">
              <a:latin typeface="+mj-lt"/>
              <a:cs typeface="Arial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FOREIGN KEY (FK column (,…) )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REFERENCES </a:t>
            </a:r>
            <a:r>
              <a:rPr lang="en-US" sz="2400" dirty="0" err="1" smtClean="0">
                <a:latin typeface="Courier New" pitchFamily="49" charset="0"/>
              </a:rPr>
              <a:t>tablename</a:t>
            </a:r>
            <a:r>
              <a:rPr lang="en-US" sz="2400" dirty="0" smtClean="0">
                <a:latin typeface="Courier New" pitchFamily="49" charset="0"/>
              </a:rPr>
              <a:t> [ ( CK column(,…)) ]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 </a:t>
            </a:r>
            <a:r>
              <a:rPr lang="en-US" sz="2100" dirty="0" smtClean="0">
                <a:latin typeface="Courier New" pitchFamily="49" charset="0"/>
              </a:rPr>
              <a:t>[ON UPDATE</a:t>
            </a:r>
            <a:r>
              <a:rPr lang="en-US" sz="2100" b="1" dirty="0" smtClean="0">
                <a:latin typeface="Courier New" pitchFamily="49" charset="0"/>
              </a:rPr>
              <a:t>[CASCADE|SET NULL|SET DEFAULT|NO ACTION</a:t>
            </a:r>
            <a:r>
              <a:rPr lang="en-US" sz="2100" dirty="0" smtClean="0">
                <a:latin typeface="Courier New" pitchFamily="49" charset="0"/>
              </a:rPr>
              <a:t>]]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100" dirty="0" smtClean="0">
                <a:latin typeface="Courier New" pitchFamily="49" charset="0"/>
              </a:rPr>
              <a:t>  [ON DELETE</a:t>
            </a:r>
            <a:r>
              <a:rPr lang="en-US" sz="2100" b="1" dirty="0" smtClean="0">
                <a:latin typeface="Courier New" pitchFamily="49" charset="0"/>
              </a:rPr>
              <a:t>[CASCADE|SET NULL|SET DEFAULT|NO ACTION</a:t>
            </a:r>
            <a:r>
              <a:rPr lang="en-US" sz="2100" dirty="0" smtClean="0">
                <a:latin typeface="Courier New" pitchFamily="49" charset="0"/>
              </a:rPr>
              <a:t>]]</a:t>
            </a:r>
          </a:p>
          <a:p>
            <a:pPr lvl="1" algn="just">
              <a:lnSpc>
                <a:spcPct val="90000"/>
              </a:lnSpc>
              <a:defRPr/>
            </a:pPr>
            <a:endParaRPr lang="en-US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B7E0C0-9591-4918-94A8-38C349C7B575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900" b="1" smtClean="0"/>
              <a:t>Integrity Enhancement Feature 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smtClean="0"/>
              <a:t>4 </a:t>
            </a:r>
            <a:r>
              <a:rPr lang="en-US" sz="2900" b="1" smtClean="0"/>
              <a:t>- Referential Integrity</a:t>
            </a:r>
            <a:endParaRPr lang="en-US" b="1" smtClean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33525"/>
            <a:ext cx="8548687" cy="4343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+mj-lt"/>
                <a:cs typeface="Arial" pitchFamily="34" charset="0"/>
              </a:rPr>
              <a:t>Four options are supported when the user attempt to delete or update a CK, &amp; there are matching FKs:</a:t>
            </a:r>
          </a:p>
          <a:p>
            <a:pPr marL="177800" indent="-177800">
              <a:spcBef>
                <a:spcPts val="600"/>
              </a:spcBef>
              <a:buFontTx/>
              <a:buChar char="•"/>
              <a:defRPr/>
            </a:pPr>
            <a:r>
              <a:rPr lang="en-US" sz="2400" b="1" dirty="0" smtClean="0">
                <a:latin typeface="+mj-lt"/>
                <a:cs typeface="Arial" pitchFamily="34" charset="0"/>
              </a:rPr>
              <a:t>CASCADE: </a:t>
            </a:r>
            <a:r>
              <a:rPr lang="en-US" sz="2400" dirty="0" smtClean="0">
                <a:latin typeface="+mj-lt"/>
                <a:cs typeface="Arial" pitchFamily="34" charset="0"/>
              </a:rPr>
              <a:t>automatically delete/update the CK row &amp; all matching (FKs) rows in child table.</a:t>
            </a:r>
          </a:p>
          <a:p>
            <a:pPr marL="177800" indent="-177800">
              <a:spcBef>
                <a:spcPts val="600"/>
              </a:spcBef>
              <a:buFontTx/>
              <a:buChar char="•"/>
              <a:defRPr/>
            </a:pPr>
            <a:r>
              <a:rPr lang="en-US" sz="2400" b="1" dirty="0" smtClean="0">
                <a:latin typeface="+mj-lt"/>
                <a:cs typeface="Arial" pitchFamily="34" charset="0"/>
              </a:rPr>
              <a:t>SET NULL: </a:t>
            </a:r>
            <a:r>
              <a:rPr lang="en-US" sz="2400" dirty="0" smtClean="0">
                <a:latin typeface="+mj-lt"/>
                <a:cs typeface="Arial" pitchFamily="34" charset="0"/>
              </a:rPr>
              <a:t>delete/update the CK row &amp; set the FK values to NULL. Valid only if NOT NULL clause is not specified for the FK.</a:t>
            </a:r>
          </a:p>
          <a:p>
            <a:pPr marL="177800" indent="-177800">
              <a:spcBef>
                <a:spcPts val="600"/>
              </a:spcBef>
              <a:buFontTx/>
              <a:buChar char="•"/>
              <a:defRPr/>
            </a:pPr>
            <a:r>
              <a:rPr lang="en-US" sz="2400" b="1" dirty="0" smtClean="0">
                <a:latin typeface="+mj-lt"/>
                <a:cs typeface="Arial" pitchFamily="34" charset="0"/>
              </a:rPr>
              <a:t>SET DEFAULT: </a:t>
            </a:r>
            <a:r>
              <a:rPr lang="en-US" sz="2400" dirty="0" smtClean="0">
                <a:latin typeface="+mj-lt"/>
                <a:cs typeface="Arial" pitchFamily="34" charset="0"/>
              </a:rPr>
              <a:t>delete/update the CK row &amp; set the FK values to default. Valid only if DEFAULT clause is specified for the FK.</a:t>
            </a:r>
          </a:p>
          <a:p>
            <a:pPr marL="177800" indent="-177800">
              <a:spcBef>
                <a:spcPts val="600"/>
              </a:spcBef>
              <a:buFontTx/>
              <a:buChar char="•"/>
              <a:defRPr/>
            </a:pPr>
            <a:r>
              <a:rPr lang="en-US" sz="2400" b="1" u="sng" dirty="0" smtClean="0">
                <a:latin typeface="+mj-lt"/>
                <a:cs typeface="Arial" pitchFamily="34" charset="0"/>
              </a:rPr>
              <a:t>NO ACTION</a:t>
            </a:r>
            <a:r>
              <a:rPr lang="en-US" sz="2400" b="1" dirty="0" smtClean="0">
                <a:latin typeface="+mj-lt"/>
                <a:cs typeface="Arial" pitchFamily="34" charset="0"/>
              </a:rPr>
              <a:t>: </a:t>
            </a:r>
            <a:r>
              <a:rPr lang="en-US" sz="2400" dirty="0" smtClean="0">
                <a:latin typeface="+mj-lt"/>
                <a:cs typeface="Arial" pitchFamily="34" charset="0"/>
              </a:rPr>
              <a:t>rejects the delete/update operation.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dirty="0" smtClean="0">
              <a:latin typeface="+mj-lt"/>
              <a:cs typeface="Arial" pitchFamily="34" charset="0"/>
            </a:endParaRP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995FAC-E952-41D7-B1B0-C48BC047C9E4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900" b="1" smtClean="0"/>
              <a:t>Integrity Enhancement Feature 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smtClean="0"/>
              <a:t>4 </a:t>
            </a:r>
            <a:r>
              <a:rPr lang="en-US" sz="2900" b="1" smtClean="0"/>
              <a:t>- Referential Integrity</a:t>
            </a:r>
            <a:endParaRPr lang="en-US" b="1" smtClean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buFont typeface="Wingdings" pitchFamily="2" charset="2"/>
              <a:buChar char="ü"/>
              <a:defRPr/>
            </a:pPr>
            <a:r>
              <a:rPr lang="en-US" sz="2400" b="1" u="sng" dirty="0" smtClean="0">
                <a:latin typeface="+mj-lt"/>
              </a:rPr>
              <a:t>Examples</a:t>
            </a:r>
            <a:r>
              <a:rPr lang="en-US" sz="2400" b="1" dirty="0" smtClean="0">
                <a:latin typeface="+mj-lt"/>
              </a:rPr>
              <a:t>:</a:t>
            </a:r>
          </a:p>
          <a:p>
            <a:pPr algn="just">
              <a:buFont typeface="Monotype Sorts" pitchFamily="2" charset="2"/>
              <a:buNone/>
              <a:defRPr/>
            </a:pPr>
            <a:endParaRPr lang="en-US" sz="2400" b="1" dirty="0" smtClean="0">
              <a:latin typeface="+mj-lt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FOREIGN KEY (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) REFERENCES Staff            ON DELETE SET NULL</a:t>
            </a:r>
          </a:p>
          <a:p>
            <a:pPr lvl="1">
              <a:lnSpc>
                <a:spcPct val="2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FOREIGN KEY (</a:t>
            </a:r>
            <a:r>
              <a:rPr lang="en-US" sz="2400" dirty="0" err="1" smtClean="0">
                <a:latin typeface="Courier New" pitchFamily="49" charset="0"/>
              </a:rPr>
              <a:t>ownerNo</a:t>
            </a:r>
            <a:r>
              <a:rPr lang="en-US" sz="2400" dirty="0" smtClean="0">
                <a:latin typeface="Courier New" pitchFamily="49" charset="0"/>
              </a:rPr>
              <a:t>) REFERENCES Owner       ON UPDATE CASCADE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359607-BB91-41FE-970F-DE51ED78E3A3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900" b="1" smtClean="0"/>
              <a:t>Integrity Enhancement Feature 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smtClean="0"/>
              <a:t>5 - </a:t>
            </a:r>
            <a:r>
              <a:rPr lang="en-US" sz="2900" b="1" smtClean="0"/>
              <a:t>General Constraints</a:t>
            </a:r>
            <a:endParaRPr lang="en-US" b="1" smtClean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8548687" cy="4114800"/>
          </a:xfrm>
        </p:spPr>
        <p:txBody>
          <a:bodyPr/>
          <a:lstStyle/>
          <a:p>
            <a:pPr algn="just"/>
            <a:r>
              <a:rPr lang="en-US" sz="2400" b="1" dirty="0" smtClean="0"/>
              <a:t>Could use CHECK/UNIQUE in CREATE and ALTER TABLE.</a:t>
            </a:r>
          </a:p>
          <a:p>
            <a:r>
              <a:rPr lang="en-US" sz="2400" b="1" dirty="0" smtClean="0"/>
              <a:t>In order to modify or delete an existing constraint, it is necessary that the constraint have a name.</a:t>
            </a:r>
          </a:p>
          <a:p>
            <a:r>
              <a:rPr lang="en-US" sz="2400" b="1" dirty="0" smtClean="0"/>
              <a:t>Proceed the constraint by the CONSTRIANT clause then specify a name for the constraint.</a:t>
            </a:r>
          </a:p>
          <a:p>
            <a:r>
              <a:rPr lang="en-US" sz="2400" b="1" u="sng" dirty="0" smtClean="0"/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Dept CHAR(4)NOT NULL CONSTRAINT </a:t>
            </a:r>
            <a:r>
              <a:rPr lang="en-US" sz="2400" dirty="0" err="1" smtClean="0">
                <a:latin typeface="Courier New" pitchFamily="49" charset="0"/>
              </a:rPr>
              <a:t>DepNoInList</a:t>
            </a:r>
            <a:endParaRPr lang="en-US" sz="2400" dirty="0" smtClean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          CHECK( Dept IN (SELECT Dept  </a:t>
            </a:r>
          </a:p>
          <a:p>
            <a:pPr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						FROM DEPARTMENT))</a:t>
            </a:r>
            <a:r>
              <a:rPr lang="en-US" sz="1800" dirty="0" smtClean="0">
                <a:latin typeface="Arial" charset="0"/>
              </a:rPr>
              <a:t>		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315A6B-02D3-47F9-9882-CE4B45E7AFFE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Data Definition</a:t>
            </a:r>
            <a:endParaRPr lang="en-US" b="1" smtClean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557338"/>
            <a:ext cx="8382000" cy="41148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SQL DDL allows database objects such as schemas, domains, tables, views, and indexes to be created and destroyed.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Main SQL DDL statements are:</a:t>
            </a:r>
          </a:p>
          <a:p>
            <a:pPr lvl="1" algn="just">
              <a:lnSpc>
                <a:spcPct val="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SCHEMA		DROP SCHEMA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DOMAIN        	DROP DOMAIN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CREATE/ALTER TABLE	DROP TABLE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VIEW			DROP VIEW</a:t>
            </a:r>
          </a:p>
          <a:p>
            <a:pPr lvl="1" algn="just">
              <a:lnSpc>
                <a:spcPct val="30000"/>
              </a:lnSpc>
              <a:buFontTx/>
              <a:buNone/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Many DBMSs also provide:</a:t>
            </a:r>
          </a:p>
          <a:p>
            <a:pPr lvl="1" algn="just">
              <a:lnSpc>
                <a:spcPct val="3000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INDEX            	DROP INDEX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DDC374-9CAB-4245-BB61-3C95C1D6F858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Data Definition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Relations and other database objects exist in an </a:t>
            </a:r>
            <a:r>
              <a:rPr lang="en-US" sz="2400" b="1" i="1" smtClean="0"/>
              <a:t>environment</a:t>
            </a:r>
            <a:r>
              <a:rPr lang="en-US" sz="2400" b="1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Each environment contains one or more </a:t>
            </a:r>
            <a:r>
              <a:rPr lang="en-US" sz="2400" b="1" i="1" smtClean="0"/>
              <a:t>catalogs</a:t>
            </a:r>
            <a:r>
              <a:rPr lang="en-US" sz="2400" b="1" smtClean="0"/>
              <a:t>, and each catalog consists of set of schemas.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Schema is named collection of related database objects.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Objects in a schema can be tables, views, domains, assertions, collations, translations, and character sets. All have same owner.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DE240C-7B3F-462B-B1FB-79F6CAB9C5AE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b="1" smtClean="0"/>
              <a:t>CREATE SCHEMA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557338"/>
            <a:ext cx="8786813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cs typeface="Arial" pitchFamily="34" charset="0"/>
              </a:rPr>
              <a:t>- Syntax: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SCHEMA[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Name|AUTHORIZATION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CreatorId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DROP SCHEMA Name [</a:t>
            </a:r>
            <a:r>
              <a:rPr lang="en-US" sz="2400" u="sng" dirty="0" smtClean="0">
                <a:latin typeface="Courier New" pitchFamily="49" charset="0"/>
                <a:ea typeface="+mn-ea"/>
                <a:cs typeface="+mn-cs"/>
              </a:rPr>
              <a:t>RESTRICT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| CASCADE ]</a:t>
            </a:r>
          </a:p>
          <a:p>
            <a:pPr algn="just">
              <a:lnSpc>
                <a:spcPct val="30000"/>
              </a:lnSpc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RESTRICT (default), schema must be empty or operation fails.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CASCADE, operation cascades to drop all objects associated with schema in order defined above. If any of these operations fail, DROP SCHEMA fails. </a:t>
            </a:r>
          </a:p>
          <a:p>
            <a:pPr>
              <a:lnSpc>
                <a:spcPct val="90000"/>
              </a:lnSpc>
              <a:defRPr/>
            </a:pPr>
            <a:endParaRPr lang="en-GB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2B5B24-288E-4B63-A419-DC3B495E50C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Chapter </a:t>
            </a:r>
            <a:r>
              <a:rPr lang="en-US" sz="2900" b="1" smtClean="0"/>
              <a:t>8 </a:t>
            </a:r>
            <a:r>
              <a:rPr lang="en-US" sz="2900" b="1" dirty="0" smtClean="0"/>
              <a:t>- Objectives</a:t>
            </a:r>
            <a:endParaRPr lang="en-US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285875"/>
            <a:ext cx="82296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smtClean="0"/>
              <a:t>Data types supported by SQL standard and Identifiers.</a:t>
            </a:r>
          </a:p>
          <a:p>
            <a:pPr>
              <a:lnSpc>
                <a:spcPct val="150000"/>
              </a:lnSpc>
            </a:pPr>
            <a:r>
              <a:rPr lang="en-US" sz="2400" b="1" smtClean="0"/>
              <a:t>Purpose of integrity enhancement feature of SQL.</a:t>
            </a:r>
          </a:p>
          <a:p>
            <a:pPr>
              <a:lnSpc>
                <a:spcPct val="150000"/>
              </a:lnSpc>
            </a:pPr>
            <a:r>
              <a:rPr lang="en-US" sz="2400" b="1" smtClean="0"/>
              <a:t>How to define integrity constraints using SQL.</a:t>
            </a:r>
          </a:p>
          <a:p>
            <a:pPr algn="just">
              <a:lnSpc>
                <a:spcPct val="150000"/>
              </a:lnSpc>
            </a:pPr>
            <a:r>
              <a:rPr lang="en-US" sz="2400" b="1" smtClean="0"/>
              <a:t>How to use the integrity enhancement feature in the CREATE and ALTER TABLE statements.</a:t>
            </a:r>
          </a:p>
          <a:p>
            <a:pPr>
              <a:lnSpc>
                <a:spcPct val="150000"/>
              </a:lnSpc>
            </a:pPr>
            <a:r>
              <a:rPr lang="en-US" sz="2400" b="1" smtClean="0"/>
              <a:t>Purpose of views.</a:t>
            </a:r>
          </a:p>
          <a:p>
            <a:pPr>
              <a:lnSpc>
                <a:spcPct val="150000"/>
              </a:lnSpc>
            </a:pPr>
            <a:r>
              <a:rPr lang="en-US" sz="2400" b="1" smtClean="0"/>
              <a:t>How to create and delete views using SQL.</a:t>
            </a:r>
          </a:p>
          <a:p>
            <a:pPr>
              <a:lnSpc>
                <a:spcPct val="150000"/>
              </a:lnSpc>
            </a:pPr>
            <a:r>
              <a:rPr lang="en-US" sz="2400" b="1" smtClean="0"/>
              <a:t>Under what conditions views are updatable.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BF97E3-E321-467B-B585-B4CCEEF55134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CREATE TABLE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8548687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cs typeface="Arial" pitchFamily="34" charset="0"/>
              </a:rPr>
              <a:t>- Syntax: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TABLE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{(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colName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dataType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[NOT NULL] [UNIQUE]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[DEFAULT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defaultOption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[CHECK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searchCondition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 [,...]}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[PRIMARY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{[UNIQUE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 […,]}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{[FOREIGN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listOfFKColumns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REFERENCES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ParentTableName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[(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)],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[ON UPDATE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referentialAction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[ON DELETE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referentialAction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]] [,…]}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{[CHECK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searchCondition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)] [,…] })</a:t>
            </a:r>
          </a:p>
          <a:p>
            <a:pPr algn="just">
              <a:lnSpc>
                <a:spcPct val="40000"/>
              </a:lnSpc>
              <a:defRPr/>
            </a:pPr>
            <a:endParaRPr lang="en-US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28B16-F17B-49A6-8AAD-196448CD4600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CREATE TABLE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Creates a table with one or more columns of the specified </a:t>
            </a:r>
            <a:r>
              <a:rPr lang="en-US" sz="2400" b="1" i="1" smtClean="0"/>
              <a:t>dataType</a:t>
            </a:r>
            <a:r>
              <a:rPr lang="en-US" sz="2400" b="1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With NOT NULL, system rejects any attempt to insert a null in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Can specify a DEFAULT value for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Primary keys should always be specified as NOT NULL.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FOREIGN KEY clause specifies FK along with the referential action.</a:t>
            </a:r>
          </a:p>
          <a:p>
            <a:pPr algn="just">
              <a:lnSpc>
                <a:spcPct val="40000"/>
              </a:lnSpc>
            </a:pPr>
            <a:endParaRPr lang="en-US" sz="2400" b="1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94611D-8965-4BF0-BE62-0179CBC28988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Example 7.1 - CREATE TABLE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800600"/>
          </a:xfrm>
        </p:spPr>
        <p:txBody>
          <a:bodyPr/>
          <a:lstStyle/>
          <a:p>
            <a:pPr marL="0" indent="0" algn="just">
              <a:buFont typeface="Monotype Sorts" pitchFamily="2" charset="2"/>
              <a:buNone/>
              <a:defRPr/>
            </a:pPr>
            <a:r>
              <a:rPr lang="en-US" sz="2400" b="1" dirty="0" smtClean="0"/>
              <a:t>- Example: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DOMAIN </a:t>
            </a:r>
            <a:r>
              <a:rPr lang="en-US" sz="2400" dirty="0" err="1" smtClean="0">
                <a:latin typeface="Courier New" pitchFamily="49" charset="0"/>
              </a:rPr>
              <a:t>OwnerNumber</a:t>
            </a:r>
            <a:r>
              <a:rPr lang="en-US" sz="2400" dirty="0" smtClean="0">
                <a:latin typeface="Courier New" pitchFamily="49" charset="0"/>
              </a:rPr>
              <a:t> AS VARCHAR(5)</a:t>
            </a:r>
          </a:p>
          <a:p>
            <a:pPr marL="850900" lvl="1" indent="-649288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CHECK (VALUE IN (SELECT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ownerNo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FROM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PrivateOwner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));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DOMAIN </a:t>
            </a:r>
            <a:r>
              <a:rPr lang="en-US" sz="2400" dirty="0" err="1" smtClean="0">
                <a:latin typeface="Courier New" pitchFamily="49" charset="0"/>
              </a:rPr>
              <a:t>StaffNumber</a:t>
            </a:r>
            <a:r>
              <a:rPr lang="en-US" sz="2400" dirty="0" smtClean="0">
                <a:latin typeface="Courier New" pitchFamily="49" charset="0"/>
              </a:rPr>
              <a:t> AS VARCHAR(5)</a:t>
            </a:r>
          </a:p>
          <a:p>
            <a:pPr marL="850900" lvl="1" indent="-649288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CHECK (VALUE IN (SELECT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FROM Staff));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DOMAIN </a:t>
            </a:r>
            <a:r>
              <a:rPr lang="en-US" sz="2400" dirty="0" err="1" smtClean="0">
                <a:latin typeface="Courier New" pitchFamily="49" charset="0"/>
              </a:rPr>
              <a:t>PNumber</a:t>
            </a:r>
            <a:r>
              <a:rPr lang="en-US" sz="2400" dirty="0" smtClean="0">
                <a:latin typeface="Courier New" pitchFamily="49" charset="0"/>
              </a:rPr>
              <a:t> AS VARCHAR(5);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DOMAIN </a:t>
            </a:r>
            <a:r>
              <a:rPr lang="en-US" sz="2400" dirty="0" err="1" smtClean="0">
                <a:latin typeface="Courier New" pitchFamily="49" charset="0"/>
              </a:rPr>
              <a:t>PRooms</a:t>
            </a:r>
            <a:r>
              <a:rPr lang="en-US" sz="2400" dirty="0" smtClean="0">
                <a:latin typeface="Courier New" pitchFamily="49" charset="0"/>
              </a:rPr>
              <a:t> AS SMALLINT</a:t>
            </a:r>
          </a:p>
          <a:p>
            <a:pPr marL="850900" lvl="1" indent="-649288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CHECK(VALUE BETWEEN 1 AND 15);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DOMAIN </a:t>
            </a:r>
            <a:r>
              <a:rPr lang="en-US" sz="2400" dirty="0" err="1" smtClean="0">
                <a:latin typeface="Courier New" pitchFamily="49" charset="0"/>
              </a:rPr>
              <a:t>PRent</a:t>
            </a:r>
            <a:r>
              <a:rPr lang="en-US" sz="2400" dirty="0" smtClean="0">
                <a:latin typeface="Courier New" pitchFamily="49" charset="0"/>
              </a:rPr>
              <a:t> AS DECIMAL(6,2)</a:t>
            </a:r>
          </a:p>
          <a:p>
            <a:pPr marL="850900" lvl="1" indent="-649288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CHECK(VALUE BETWEEN 0 AND 9999.99);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1D433F-C9D8-4F7D-8236-CE9A8E5FAE17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7.1 - CREATE TABLE</a:t>
            </a:r>
            <a:endParaRPr lang="en-US" sz="3000" b="1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3525"/>
            <a:ext cx="8305800" cy="4343400"/>
          </a:xfrm>
        </p:spPr>
        <p:txBody>
          <a:bodyPr/>
          <a:lstStyle/>
          <a:p>
            <a:pPr algn="just"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 (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PNumber</a:t>
            </a:r>
            <a:r>
              <a:rPr lang="en-US" sz="2400" dirty="0" smtClean="0">
                <a:latin typeface="Courier New" pitchFamily="49" charset="0"/>
              </a:rPr>
              <a:t>	NOT NULL, ….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rooms		</a:t>
            </a:r>
            <a:r>
              <a:rPr lang="en-US" sz="2400" dirty="0" err="1" smtClean="0">
                <a:latin typeface="Courier New" pitchFamily="49" charset="0"/>
              </a:rPr>
              <a:t>PRooms</a:t>
            </a:r>
            <a:r>
              <a:rPr lang="en-US" sz="2400" dirty="0" smtClean="0">
                <a:latin typeface="Courier New" pitchFamily="49" charset="0"/>
              </a:rPr>
              <a:t>				NOT NULL 	DEFAULT 4, 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rent		</a:t>
            </a:r>
            <a:r>
              <a:rPr lang="en-US" sz="2400" dirty="0" err="1" smtClean="0">
                <a:latin typeface="Courier New" pitchFamily="49" charset="0"/>
              </a:rPr>
              <a:t>PRent</a:t>
            </a:r>
            <a:r>
              <a:rPr lang="en-US" sz="2400" dirty="0" smtClean="0">
                <a:latin typeface="Courier New" pitchFamily="49" charset="0"/>
              </a:rPr>
              <a:t>					NOT NULL, 	DEFAULT 600, 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ownerNo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</a:rPr>
              <a:t>OwnerNumber</a:t>
            </a:r>
            <a:r>
              <a:rPr lang="en-US" sz="2400" dirty="0" smtClean="0">
                <a:latin typeface="Courier New" pitchFamily="49" charset="0"/>
              </a:rPr>
              <a:t>					NOT NULL, 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</a:rPr>
              <a:t>StaffNumber</a:t>
            </a:r>
            <a:r>
              <a:rPr lang="en-US" sz="2400" dirty="0" smtClean="0">
                <a:latin typeface="Courier New" pitchFamily="49" charset="0"/>
              </a:rPr>
              <a:t>		</a:t>
            </a:r>
          </a:p>
          <a:p>
            <a:pPr lvl="1" defTabSz="29210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				Constraint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StaffNotHandlingTooMuch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….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</a:rPr>
              <a:t>BranchNumber</a:t>
            </a:r>
            <a:r>
              <a:rPr lang="en-US" sz="2400" dirty="0" smtClean="0">
                <a:latin typeface="Courier New" pitchFamily="49" charset="0"/>
              </a:rPr>
              <a:t>				NOT NULL,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PRIMARY KEY (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),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FOREIGN KEY (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) REFERENCES Staff </a:t>
            </a:r>
          </a:p>
          <a:p>
            <a:pPr lvl="1" defTabSz="29210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ON DELETE SET NULL ON UPDATE CASCADE ….);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CFBD22-5A2D-485B-8228-DAF616641720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ALTER TABLE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114800"/>
          </a:xfrm>
        </p:spPr>
        <p:txBody>
          <a:bodyPr/>
          <a:lstStyle/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smtClean="0"/>
              <a:t>Add a new table constraint.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smtClean="0"/>
              <a:t>Drop a table constraint.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smtClean="0"/>
              <a:t>Add a new column to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smtClean="0"/>
              <a:t>Drop a column from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smtClean="0"/>
              <a:t>Set a default for a column.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smtClean="0"/>
              <a:t>Drop a default for a column.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endParaRPr lang="ar-SA" sz="2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1438" y="1428750"/>
            <a:ext cx="9072562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smtClean="0">
                <a:latin typeface="Arial" charset="0"/>
              </a:rPr>
              <a:t>- Syntax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endParaRPr lang="en-US" sz="1800" smtClean="0">
              <a:latin typeface="Courier New" pitchFamily="49" charset="0"/>
            </a:endParaRP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latin typeface="Courier New" pitchFamily="49" charset="0"/>
              </a:rPr>
              <a:t>ALTER  TABLE  tablename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1800" smtClean="0">
                <a:latin typeface="Courier New" pitchFamily="49" charset="0"/>
              </a:rPr>
              <a:t>ADD 	[COLUMN]  ColumnName   dataType  [NOT NULL]  [UNIQUE]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latin typeface="Courier New" pitchFamily="49" charset="0"/>
              </a:rPr>
              <a:t> [DEFAULT  defaultOption]  [CHECK  (search condition)] 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</a:rPr>
              <a:t>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latin typeface="Courier New" pitchFamily="49" charset="0"/>
              </a:rPr>
              <a:t> [DROP[COLUMN]  ColumnName  [</a:t>
            </a:r>
            <a:r>
              <a:rPr lang="en-US" sz="1800" u="sng" smtClean="0">
                <a:latin typeface="Courier New" pitchFamily="49" charset="0"/>
              </a:rPr>
              <a:t>RESTRICT</a:t>
            </a:r>
            <a:r>
              <a:rPr lang="en-US" sz="1800" smtClean="0">
                <a:latin typeface="Courier New" pitchFamily="49" charset="0"/>
              </a:rPr>
              <a:t>  | CASCADE]]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latin typeface="Courier New" pitchFamily="49" charset="0"/>
              </a:rPr>
              <a:t> [ADD [CONSTRAINT  [Constraint Name]] TableConstraint Definition]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latin typeface="Courier New" pitchFamily="49" charset="0"/>
              </a:rPr>
              <a:t> [DROP CONSTRAINT  ConstraintName  [</a:t>
            </a:r>
            <a:r>
              <a:rPr lang="en-US" sz="1800" u="sng" smtClean="0">
                <a:latin typeface="Courier New" pitchFamily="49" charset="0"/>
              </a:rPr>
              <a:t>RESTRICT</a:t>
            </a:r>
            <a:r>
              <a:rPr lang="en-US" sz="1800" smtClean="0">
                <a:latin typeface="Courier New" pitchFamily="49" charset="0"/>
              </a:rPr>
              <a:t> | CASCADE]]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latin typeface="Courier New" pitchFamily="49" charset="0"/>
              </a:rPr>
              <a:t> [ALTER  ColumnName  SET DEFAULT  DefaultOption]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smtClean="0">
                <a:latin typeface="Courier New" pitchFamily="49" charset="0"/>
              </a:rPr>
              <a:t> [ALTER  ColumnName  DROP DEFAULT] </a:t>
            </a:r>
            <a:endParaRPr lang="en-US" sz="2400" smtClean="0">
              <a:latin typeface="Courier New" pitchFamily="49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88508C-6F29-4E9C-9912-016B72DAE017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E9BC9E-58A4-482C-B950-116C3870F2F4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7188"/>
            <a:ext cx="7772400" cy="1104900"/>
          </a:xfrm>
        </p:spPr>
        <p:txBody>
          <a:bodyPr/>
          <a:lstStyle/>
          <a:p>
            <a:pPr algn="ctr">
              <a:defRPr/>
            </a:pPr>
            <a:r>
              <a:rPr lang="en-US" sz="2900" b="1" dirty="0" smtClean="0"/>
              <a:t>ALTER TABLE</a:t>
            </a:r>
            <a:br>
              <a:rPr lang="en-US" sz="2900" b="1" dirty="0" smtClean="0"/>
            </a:br>
            <a:r>
              <a:rPr lang="en-US" sz="2400" b="1" dirty="0" smtClean="0"/>
              <a:t>1-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Add a new table constraint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 </a:t>
            </a:r>
            <a:r>
              <a:rPr lang="en-US" sz="2400" b="1" dirty="0" smtClean="0"/>
              <a:t>Drop a table constraint.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57338"/>
            <a:ext cx="83185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b="1" dirty="0" smtClean="0"/>
              <a:t>- </a:t>
            </a:r>
            <a:r>
              <a:rPr lang="en-US" sz="2400" b="1" dirty="0" smtClean="0"/>
              <a:t>Example 7.2(b): 	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Remove constraint from </a:t>
            </a:r>
            <a:r>
              <a:rPr lang="en-US" sz="2400" b="1" dirty="0" err="1" smtClean="0"/>
              <a:t>PropertyForRent</a:t>
            </a:r>
            <a:r>
              <a:rPr lang="en-US" sz="2400" b="1" dirty="0" smtClean="0"/>
              <a:t> that staff are not allowed to handle more than 100 properties at a time.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ALTER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endParaRPr lang="en-US" sz="2400" dirty="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DROP CONSTRAINT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StaffNotHandlingTooMuch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Change the staff table by making the salary must be &gt;10000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ALTER TABLE Staff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ADD CONSTRAINT </a:t>
            </a:r>
            <a:r>
              <a:rPr lang="en-US" sz="2400" dirty="0" err="1" smtClean="0">
                <a:latin typeface="Courier New" pitchFamily="49" charset="0"/>
              </a:rPr>
              <a:t>StaffSalary</a:t>
            </a:r>
            <a:endParaRPr lang="en-US" sz="2400" dirty="0" smtClean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             CHECK( Salary &gt;10000);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3- Add a new column to a table 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4- Drop a column from a table</a:t>
            </a:r>
            <a:endParaRPr lang="ar-SA" sz="2400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14313" y="1676400"/>
            <a:ext cx="8715375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Add new column to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ADD prefNoRooms PRooms;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Remove the city attribute from the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40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Drop City;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smtClean="0">
              <a:latin typeface="Courier New" pitchFamily="49" charset="0"/>
            </a:endParaRPr>
          </a:p>
          <a:p>
            <a:endParaRPr lang="ar-SA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DCF413-112E-4D64-AB68-BFA0E2680AA7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0408AC-3F71-4962-A9B4-918F67AF5B03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5-Drop a default for a column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6-Set a default for a column</a:t>
            </a:r>
          </a:p>
        </p:txBody>
      </p:sp>
      <p:sp>
        <p:nvSpPr>
          <p:cNvPr id="318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0850" y="1557338"/>
            <a:ext cx="79375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sz="2400" b="1" smtClean="0"/>
              <a:t>- Example 7.2(a): </a:t>
            </a:r>
          </a:p>
          <a:p>
            <a:pPr algn="just">
              <a:buFont typeface="Monotype Sorts" pitchFamily="2" charset="2"/>
              <a:buNone/>
            </a:pPr>
            <a:r>
              <a:rPr lang="en-US" sz="2400" b="1" smtClean="0"/>
              <a:t>Change Staff table by removing default of ‘Assistant’ for position column and setting default for sex column to female (‘F’).</a:t>
            </a:r>
          </a:p>
          <a:p>
            <a:pPr algn="just">
              <a:lnSpc>
                <a:spcPct val="30000"/>
              </a:lnSpc>
              <a:buFont typeface="Monotype Sorts" pitchFamily="2" charset="2"/>
              <a:buNone/>
            </a:pPr>
            <a:endParaRPr lang="en-US" sz="2400" b="1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		</a:t>
            </a:r>
            <a:r>
              <a:rPr lang="en-US" sz="2400" smtClean="0">
                <a:latin typeface="Courier New" pitchFamily="49" charset="0"/>
              </a:rPr>
              <a:t>ALTER TABLE Staff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r>
              <a:rPr lang="en-US" sz="2400" smtClean="0">
                <a:latin typeface="Courier New" pitchFamily="49" charset="0"/>
              </a:rPr>
              <a:t>			ALTER position DROP DEFAULT;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endParaRPr lang="en-US" sz="24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smtClean="0">
                <a:latin typeface="Courier New" pitchFamily="49" charset="0"/>
              </a:rPr>
              <a:t>		ALTER TABLE Staff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r>
              <a:rPr lang="en-US" sz="2400" smtClean="0">
                <a:latin typeface="Courier New" pitchFamily="49" charset="0"/>
              </a:rPr>
              <a:t>			ALTER sex SET DEFAULT ‘F’;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E2B56A-9DD1-4900-9A3A-9F034BE94705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DROP TABLE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Syntax: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TableName</a:t>
            </a:r>
            <a:r>
              <a:rPr lang="en-US" sz="2400" dirty="0" smtClean="0">
                <a:latin typeface="Courier New" pitchFamily="49" charset="0"/>
              </a:rPr>
              <a:t> [</a:t>
            </a:r>
            <a:r>
              <a:rPr lang="en-US" sz="2400" u="sng" dirty="0" smtClean="0">
                <a:latin typeface="Courier New" pitchFamily="49" charset="0"/>
              </a:rPr>
              <a:t>RESTRICT</a:t>
            </a:r>
            <a:r>
              <a:rPr lang="en-US" sz="2400" dirty="0" smtClean="0">
                <a:latin typeface="Courier New" pitchFamily="49" charset="0"/>
              </a:rPr>
              <a:t> | CASCADE]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Example: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lvl="1" algn="just">
              <a:lnSpc>
                <a:spcPct val="30000"/>
              </a:lnSpc>
              <a:defRPr/>
            </a:pPr>
            <a:endParaRPr lang="en-US" sz="24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Removes named table and all rows within it.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RESTRICT, if any other objects depend for their existence on continued existence of this table, SQL does not allow request.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CASCADE, SQL drops all dependent objects (and objects dependent on these objects).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Identifiers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May contain A-Z, a-z, 0-9, _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No longer than 128 characters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Start with letter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Cannot contain spaces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dirty="0" smtClean="0">
              <a:latin typeface="+mj-lt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D3DA4B-8069-49E7-BA1A-374225BC71D4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BD0BA3-9294-4791-B5DB-C8CA111C990F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Views</a:t>
            </a:r>
            <a:endParaRPr lang="en-US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sz="2400" b="1" smtClean="0"/>
              <a:t>- </a:t>
            </a:r>
            <a:r>
              <a:rPr lang="en-US" sz="2400" b="1" u="sng" smtClean="0"/>
              <a:t>View:</a:t>
            </a:r>
            <a:endParaRPr lang="en-US" sz="2400" b="1" smtClean="0"/>
          </a:p>
          <a:p>
            <a:pPr algn="just">
              <a:buFont typeface="Arial" charset="0"/>
              <a:buChar char="•"/>
            </a:pPr>
            <a:r>
              <a:rPr lang="en-US" sz="2400" b="1" smtClean="0"/>
              <a:t>Dynamic result of one or more relational operations operating on base relations to produce another relation. </a:t>
            </a:r>
          </a:p>
          <a:p>
            <a:pPr algn="just">
              <a:buFont typeface="Arial" charset="0"/>
              <a:buChar char="•"/>
            </a:pPr>
            <a:endParaRPr lang="en-US" sz="2400" b="1" smtClean="0"/>
          </a:p>
          <a:p>
            <a:pPr algn="just">
              <a:buFont typeface="Arial" charset="0"/>
              <a:buChar char="•"/>
            </a:pPr>
            <a:r>
              <a:rPr lang="en-US" sz="2400" b="1" smtClean="0"/>
              <a:t>Virtual relation that does not necessarily actually exist in the database but is produced upon request, at time of request.</a:t>
            </a:r>
          </a:p>
          <a:p>
            <a:pPr algn="just">
              <a:buFont typeface="Arial" charset="0"/>
              <a:buChar char="•"/>
            </a:pPr>
            <a:endParaRPr lang="en-US" sz="2400" b="1" smtClean="0"/>
          </a:p>
          <a:p>
            <a:pPr algn="just">
              <a:buFont typeface="Arial" charset="0"/>
              <a:buChar char="•"/>
            </a:pPr>
            <a:r>
              <a:rPr lang="en-US" sz="2400" b="1" smtClean="0"/>
              <a:t>Contents of a view are defined as a query on one or more base relations. </a:t>
            </a:r>
          </a:p>
          <a:p>
            <a:pPr algn="just">
              <a:buFont typeface="Arial" charset="0"/>
              <a:buChar char="•"/>
            </a:pPr>
            <a:endParaRPr lang="en-US" sz="2400" b="1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0811E-B895-4006-B82F-097B117A8A38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Views</a:t>
            </a:r>
            <a:endParaRPr lang="en-US" b="1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pPr algn="just"/>
            <a:r>
              <a:rPr lang="en-US" sz="2400" b="1" smtClean="0"/>
              <a:t>With </a:t>
            </a:r>
            <a:r>
              <a:rPr lang="en-US" sz="2400" b="1" u="sng" smtClean="0"/>
              <a:t>view resolution</a:t>
            </a:r>
            <a:r>
              <a:rPr lang="en-US" sz="2400" b="1" smtClean="0"/>
              <a:t>, any operations on view are automatically translated into operations on relations from which it is derived. </a:t>
            </a:r>
          </a:p>
          <a:p>
            <a:pPr algn="just"/>
            <a:r>
              <a:rPr lang="en-US" sz="2400" b="1" smtClean="0"/>
              <a:t>With </a:t>
            </a:r>
            <a:r>
              <a:rPr lang="en-US" sz="2400" b="1" u="sng" smtClean="0"/>
              <a:t>view materialization</a:t>
            </a:r>
            <a:r>
              <a:rPr lang="en-US" sz="2400" b="1" smtClean="0"/>
              <a:t>, the view is stored as a temporary table, which is maintained as the underlying base tables are updated.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B24EDAA-9199-4B1D-9DA6-F7AB84BFD04B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SQL - CREATE VIEW</a:t>
            </a:r>
            <a:endParaRPr lang="en-US" b="1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538288"/>
            <a:ext cx="8840787" cy="42672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/>
              <a:t>- Syntax:</a:t>
            </a:r>
          </a:p>
          <a:p>
            <a:pPr marL="288925" indent="-288925"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VIEW </a:t>
            </a:r>
            <a:r>
              <a:rPr lang="en-US" sz="2400" dirty="0" err="1" smtClean="0">
                <a:latin typeface="Courier New" pitchFamily="49" charset="0"/>
              </a:rPr>
              <a:t>ViewName</a:t>
            </a:r>
            <a:r>
              <a:rPr lang="en-US" sz="2400" dirty="0" smtClean="0">
                <a:latin typeface="Courier New" pitchFamily="49" charset="0"/>
              </a:rPr>
              <a:t> [ (</a:t>
            </a:r>
            <a:r>
              <a:rPr lang="en-US" sz="2400" dirty="0" err="1" smtClean="0">
                <a:latin typeface="Courier New" pitchFamily="49" charset="0"/>
              </a:rPr>
              <a:t>newColumnName</a:t>
            </a:r>
            <a:r>
              <a:rPr lang="en-US" sz="2400" dirty="0" smtClean="0">
                <a:latin typeface="Courier New" pitchFamily="49" charset="0"/>
              </a:rPr>
              <a:t> [,...]) ]</a:t>
            </a:r>
          </a:p>
          <a:p>
            <a:pPr marL="555625" lvl="1" indent="-76200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AS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subselect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marL="555625" lvl="1" indent="-76200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[WITH [CASCADED | LOCAL] CHECK OPTION]</a:t>
            </a:r>
          </a:p>
          <a:p>
            <a:pPr marL="288925" indent="-288925" algn="just">
              <a:lnSpc>
                <a:spcPct val="3000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 marL="288925" indent="-288925" algn="just">
              <a:lnSpc>
                <a:spcPct val="90000"/>
              </a:lnSpc>
              <a:defRPr/>
            </a:pPr>
            <a:r>
              <a:rPr lang="en-US" sz="2400" b="1" dirty="0" smtClean="0"/>
              <a:t>Can assign a name to each column in view. </a:t>
            </a:r>
          </a:p>
          <a:p>
            <a:pPr marL="288925" indent="-288925" algn="just">
              <a:lnSpc>
                <a:spcPct val="90000"/>
              </a:lnSpc>
              <a:defRPr/>
            </a:pPr>
            <a:r>
              <a:rPr lang="en-US" sz="2400" b="1" dirty="0" smtClean="0"/>
              <a:t>If list of column names is specified, it must have same number of items as number of columns produced by </a:t>
            </a:r>
            <a:r>
              <a:rPr lang="en-US" sz="2400" b="1" i="1" dirty="0" err="1" smtClean="0"/>
              <a:t>subselect</a:t>
            </a:r>
            <a:r>
              <a:rPr lang="en-US" sz="2400" b="1" dirty="0" smtClean="0"/>
              <a:t>. </a:t>
            </a:r>
          </a:p>
          <a:p>
            <a:pPr marL="288925" indent="-288925" algn="just">
              <a:lnSpc>
                <a:spcPct val="90000"/>
              </a:lnSpc>
              <a:defRPr/>
            </a:pPr>
            <a:r>
              <a:rPr lang="en-US" sz="2400" b="1" dirty="0" smtClean="0"/>
              <a:t>If omitted, each column takes name of corresponding column in </a:t>
            </a:r>
            <a:r>
              <a:rPr lang="en-US" sz="2400" b="1" i="1" dirty="0" err="1" smtClean="0"/>
              <a:t>subselect</a:t>
            </a:r>
            <a:r>
              <a:rPr lang="en-US" sz="2400" b="1" dirty="0" smtClean="0"/>
              <a:t>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11EA3F-A692-48D7-B629-0DF0CCFF6871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378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SQL - CREATE VIEW</a:t>
            </a:r>
            <a:endParaRPr lang="en-US" b="1" smtClean="0"/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List must be specified if there is any ambiguity in a column name.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The </a:t>
            </a:r>
            <a:r>
              <a:rPr lang="en-US" sz="2400" b="1" i="1" smtClean="0"/>
              <a:t>subselect</a:t>
            </a:r>
            <a:r>
              <a:rPr lang="en-US" sz="2400" b="1" smtClean="0"/>
              <a:t> is known as the </a:t>
            </a:r>
            <a:r>
              <a:rPr lang="en-US" sz="2400" b="1" u="sng" smtClean="0"/>
              <a:t>defining query</a:t>
            </a:r>
            <a:r>
              <a:rPr lang="en-US" sz="2400" b="1" smtClean="0"/>
              <a:t>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6E6210-004D-4143-8753-3256ED4349BD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7.3 - Create Horizontal View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696200" cy="4114800"/>
          </a:xfrm>
        </p:spPr>
        <p:txBody>
          <a:bodyPr/>
          <a:lstStyle/>
          <a:p>
            <a:pPr marL="374650" lvl="1" indent="0" algn="just">
              <a:buFontTx/>
              <a:buNone/>
              <a:defRPr/>
            </a:pPr>
            <a:r>
              <a:rPr lang="en-US" sz="2400" b="1" dirty="0" smtClean="0"/>
              <a:t>Create view so that manager at branch B003 can only see details for staff who work in his or her office.</a:t>
            </a:r>
          </a:p>
          <a:p>
            <a:pPr marL="374650" lvl="1" indent="0" algn="just">
              <a:lnSpc>
                <a:spcPct val="0"/>
              </a:lnSpc>
              <a:buFontTx/>
              <a:buNone/>
              <a:defRPr/>
            </a:pPr>
            <a:endParaRPr lang="en-US" b="1" dirty="0" smtClean="0"/>
          </a:p>
          <a:p>
            <a:pPr marL="0" indent="0" algn="just">
              <a:lnSpc>
                <a:spcPct val="70000"/>
              </a:lnSpc>
              <a:buFont typeface="Monotype Sorts" pitchFamily="2" charset="2"/>
              <a:buNone/>
              <a:defRPr/>
            </a:pPr>
            <a:r>
              <a:rPr lang="en-US" b="1" dirty="0" smtClean="0"/>
              <a:t>	</a:t>
            </a:r>
            <a:r>
              <a:rPr lang="en-US" sz="2400" dirty="0" smtClean="0">
                <a:latin typeface="Courier New" pitchFamily="49" charset="0"/>
              </a:rPr>
              <a:t>CREATE VIEW Manager3Staff</a:t>
            </a:r>
          </a:p>
          <a:p>
            <a:pPr marL="374650" lvl="1" indent="0" algn="just">
              <a:lnSpc>
                <a:spcPct val="7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AS	SELECT *</a:t>
            </a:r>
          </a:p>
          <a:p>
            <a:pPr marL="374650" lvl="1" indent="0" algn="just">
              <a:lnSpc>
                <a:spcPct val="7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FROM Staff</a:t>
            </a:r>
          </a:p>
          <a:p>
            <a:pPr marL="374650" lvl="1" indent="0" algn="just">
              <a:lnSpc>
                <a:spcPct val="7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WHERE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branchNo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= ‘B003’;</a:t>
            </a:r>
          </a:p>
        </p:txBody>
      </p:sp>
      <p:pic>
        <p:nvPicPr>
          <p:cNvPr id="105476" name="Picture 4" descr="DS3-Table 06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4386263"/>
            <a:ext cx="73437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876726-EAF4-4CAB-B347-E5634C5DE119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7.4 - Create Vertical View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001125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	</a:t>
            </a:r>
            <a:r>
              <a:rPr lang="en-US" sz="2400" b="1" dirty="0" smtClean="0"/>
              <a:t>Create view of staff details at branch B003 excluding salaries.</a:t>
            </a:r>
          </a:p>
          <a:p>
            <a:pPr algn="just">
              <a:lnSpc>
                <a:spcPct val="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	  </a:t>
            </a:r>
            <a:r>
              <a:rPr lang="en-US" sz="2400" dirty="0" smtClean="0">
                <a:latin typeface="Courier New" pitchFamily="49" charset="0"/>
              </a:rPr>
              <a:t>CREATE VIEW Staff3 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AS	SELECT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fName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position, sex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FROM Staff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WHERE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branchNo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= ‘B003’;</a:t>
            </a:r>
          </a:p>
        </p:txBody>
      </p:sp>
      <p:pic>
        <p:nvPicPr>
          <p:cNvPr id="107524" name="Picture 4" descr="DS3-Table 06-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19600"/>
            <a:ext cx="48768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4D0DA-01C0-4E5F-83BB-9E0A7DC98936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Example 7.5 - Grouped and Joined Views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5588"/>
            <a:ext cx="9144000" cy="4495800"/>
          </a:xfrm>
        </p:spPr>
        <p:txBody>
          <a:bodyPr/>
          <a:lstStyle/>
          <a:p>
            <a:pPr algn="just">
              <a:defRPr/>
            </a:pPr>
            <a:r>
              <a:rPr lang="en-US" sz="2400" b="1" dirty="0" smtClean="0"/>
              <a:t>Create view of staff who manage properties for rent, including branch number they work at, staff number, and number of properties they manage.</a:t>
            </a:r>
          </a:p>
          <a:p>
            <a:pPr algn="just">
              <a:lnSpc>
                <a:spcPct val="10000"/>
              </a:lnSpc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 algn="just">
              <a:buFont typeface="Monotype Sorts" pitchFamily="2" charset="2"/>
              <a:buNone/>
              <a:defRPr/>
            </a:pPr>
            <a:r>
              <a:rPr lang="en-US" sz="2400" b="1" dirty="0" smtClean="0"/>
              <a:t>  </a:t>
            </a:r>
            <a:r>
              <a:rPr lang="en-US" sz="2400" dirty="0" smtClean="0">
                <a:latin typeface="Courier New" pitchFamily="49" charset="0"/>
              </a:rPr>
              <a:t>CREATE VIEW </a:t>
            </a:r>
            <a:r>
              <a:rPr lang="en-US" sz="2400" dirty="0" err="1" smtClean="0">
                <a:latin typeface="Courier New" pitchFamily="49" charset="0"/>
              </a:rPr>
              <a:t>StaffPropCnt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</a:rPr>
              <a:t>cnt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AS SELECT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s.branchNo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COUNT(*)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FROM Staff s,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PropertyForRent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p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WHERE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=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p.staffNo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GROUP BY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s.branchNo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;</a:t>
            </a:r>
          </a:p>
        </p:txBody>
      </p:sp>
      <p:pic>
        <p:nvPicPr>
          <p:cNvPr id="6" name="Picture 5" descr="DS3-Table 06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4071938"/>
            <a:ext cx="30003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4830A3-1BB8-4C25-A8B3-20787F7A27EA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SQL - DROP VIEW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18488" cy="4114800"/>
          </a:xfrm>
        </p:spPr>
        <p:txBody>
          <a:bodyPr/>
          <a:lstStyle/>
          <a:p>
            <a:pPr marL="152400" indent="-95250" algn="just">
              <a:defRPr/>
            </a:pPr>
            <a:r>
              <a:rPr lang="en-US" sz="2400" b="1" dirty="0" smtClean="0"/>
              <a:t> Causes definition of view to be deleted from  database. </a:t>
            </a:r>
          </a:p>
          <a:p>
            <a:pPr marL="152400" indent="-95250" algn="just">
              <a:buFontTx/>
              <a:buNone/>
              <a:defRPr/>
            </a:pPr>
            <a:r>
              <a:rPr lang="en-US" sz="2400" b="1" dirty="0" smtClean="0"/>
              <a:t>- Syntax:</a:t>
            </a:r>
          </a:p>
          <a:p>
            <a:pPr marL="552450" lvl="1" indent="-95250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DROP VIEW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ViewName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[</a:t>
            </a:r>
            <a:r>
              <a:rPr lang="en-US" sz="2400" u="sng" dirty="0" smtClean="0">
                <a:latin typeface="Courier New" pitchFamily="49" charset="0"/>
                <a:ea typeface="+mn-ea"/>
                <a:cs typeface="+mn-cs"/>
              </a:rPr>
              <a:t>RESTRICT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| CASCADE]</a:t>
            </a:r>
          </a:p>
          <a:p>
            <a:pPr algn="just">
              <a:lnSpc>
                <a:spcPct val="40000"/>
              </a:lnSpc>
              <a:buFont typeface="Monotype Sorts" pitchFamily="2" charset="2"/>
              <a:buNone/>
              <a:defRPr/>
            </a:pPr>
            <a:endParaRPr lang="en-US" sz="2600" b="1" dirty="0" smtClean="0"/>
          </a:p>
          <a:p>
            <a:pPr algn="just">
              <a:buFont typeface="Monotype Sorts" pitchFamily="2" charset="2"/>
              <a:buNone/>
              <a:defRPr/>
            </a:pPr>
            <a:r>
              <a:rPr lang="en-US" sz="2400" b="1" dirty="0" smtClean="0"/>
              <a:t>- Example:</a:t>
            </a:r>
          </a:p>
          <a:p>
            <a:pPr marL="552450" lvl="1" indent="-95250" algn="just">
              <a:lnSpc>
                <a:spcPct val="10000"/>
              </a:lnSpc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marL="552450" lvl="1" indent="-95250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DROP VIEW Manager3Staff;</a:t>
            </a:r>
          </a:p>
          <a:p>
            <a:pPr marL="552450" lvl="1" indent="-95250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algn="just">
              <a:defRPr/>
            </a:pPr>
            <a:r>
              <a:rPr lang="en-US" sz="2400" b="1" dirty="0" smtClean="0"/>
              <a:t>With CASCADE, all related dependent objects are deleted; i.e. any views defined on view being dropped. </a:t>
            </a:r>
          </a:p>
          <a:p>
            <a:pPr algn="just">
              <a:defRPr/>
            </a:pPr>
            <a:r>
              <a:rPr lang="en-US" sz="2400" b="1" dirty="0" smtClean="0"/>
              <a:t>With RESTRICT (default), if any other objects depend for their existence on continued existence of view being dropped, command is rejected. </a:t>
            </a:r>
          </a:p>
          <a:p>
            <a:pPr marL="552450" lvl="1" indent="-95250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650623-0459-4639-B625-BF57116776BD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Restrictions on Views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/>
          <a:lstStyle/>
          <a:p>
            <a:pPr marL="571500" indent="-571500" algn="just">
              <a:lnSpc>
                <a:spcPct val="90000"/>
              </a:lnSpc>
            </a:pPr>
            <a:r>
              <a:rPr lang="en-US" sz="2400" b="1" smtClean="0"/>
              <a:t>SQL imposes several restrictions on creation and use of views.</a:t>
            </a:r>
          </a:p>
          <a:p>
            <a:pPr marL="571500" indent="-571500" algn="just">
              <a:lnSpc>
                <a:spcPct val="40000"/>
              </a:lnSpc>
            </a:pPr>
            <a:endParaRPr lang="en-US" sz="2400" b="1" smtClean="0"/>
          </a:p>
          <a:p>
            <a:pPr marL="571500" indent="-571500"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(a) If column in view is based on an aggregate function:</a:t>
            </a:r>
          </a:p>
          <a:p>
            <a:pPr marL="1047750" lvl="1" algn="just">
              <a:lnSpc>
                <a:spcPct val="90000"/>
              </a:lnSpc>
            </a:pPr>
            <a:r>
              <a:rPr lang="en-US" sz="2400" b="1" smtClean="0"/>
              <a:t>Column may appear only in SELECT and ORDER BY clauses of queries that access view.</a:t>
            </a:r>
          </a:p>
          <a:p>
            <a:pPr marL="1047750" lvl="1" algn="just">
              <a:lnSpc>
                <a:spcPct val="90000"/>
              </a:lnSpc>
            </a:pPr>
            <a:r>
              <a:rPr lang="en-US" sz="2400" b="1" smtClean="0"/>
              <a:t>Column may not be used in WHERE nor be an argument to an aggregate function in any query based on view.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D7DB4C-6CDB-489B-B000-8575BFAABDDD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Restrictions on Views</a:t>
            </a:r>
            <a:endParaRPr lang="en-US" sz="2800" b="1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/>
              <a:t>- Examples: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Following query would </a:t>
            </a:r>
            <a:r>
              <a:rPr lang="en-US" sz="2400" b="1" u="sng" dirty="0" smtClean="0"/>
              <a:t>fail</a:t>
            </a:r>
            <a:r>
              <a:rPr lang="en-US" b="1" dirty="0" smtClean="0"/>
              <a:t>:</a:t>
            </a:r>
          </a:p>
          <a:p>
            <a:pPr lvl="1" algn="just">
              <a:lnSpc>
                <a:spcPct val="40000"/>
              </a:lnSpc>
              <a:defRPr/>
            </a:pPr>
            <a:endParaRPr lang="en-US" b="1" dirty="0" smtClean="0"/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		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SELECT COUNT(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		FROM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StaffPropCnt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lvl="1" algn="just">
              <a:lnSpc>
                <a:spcPct val="40000"/>
              </a:lnSpc>
              <a:buFontTx/>
              <a:buNone/>
              <a:defRPr/>
            </a:pPr>
            <a:endParaRPr lang="en-US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Similarly, following query would also </a:t>
            </a:r>
            <a:r>
              <a:rPr lang="en-US" sz="2400" b="1" u="sng" dirty="0" smtClean="0"/>
              <a:t>fail</a:t>
            </a:r>
            <a:r>
              <a:rPr lang="en-US" sz="2400" b="1" dirty="0" smtClean="0"/>
              <a:t>:</a:t>
            </a:r>
          </a:p>
          <a:p>
            <a:pPr lvl="1" algn="just">
              <a:lnSpc>
                <a:spcPct val="40000"/>
              </a:lnSpc>
              <a:defRPr/>
            </a:pPr>
            <a:endParaRPr lang="en-US" b="1" dirty="0" smtClean="0"/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		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SELECT *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		FROM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StaffPropCnt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		WHERE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+mn-ea"/>
                <a:cs typeface="+mn-cs"/>
              </a:rPr>
              <a:t> &gt; 2;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95FF05-21FD-464E-87B9-486FDA95BB8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sz="2900" b="1" dirty="0" smtClean="0"/>
              <a:t>ISO SQL D</a:t>
            </a: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900" b="1" dirty="0" smtClean="0"/>
              <a:t>ta Types</a:t>
            </a:r>
          </a:p>
        </p:txBody>
      </p:sp>
      <p:pic>
        <p:nvPicPr>
          <p:cNvPr id="8196" name="Picture 5" descr="DS3-Table 06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579563"/>
            <a:ext cx="8245475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3DEBA1-300D-410E-AE66-55556C06089C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Restrictions on Views</a:t>
            </a:r>
            <a:endParaRPr lang="en-US" sz="2800" b="1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147050" cy="4114800"/>
          </a:xfrm>
        </p:spPr>
        <p:txBody>
          <a:bodyPr/>
          <a:lstStyle/>
          <a:p>
            <a:pPr marL="571500" indent="-571500" algn="just">
              <a:buFont typeface="Monotype Sorts" pitchFamily="2" charset="2"/>
              <a:buNone/>
            </a:pPr>
            <a:r>
              <a:rPr lang="en-US" sz="2400" b="1" smtClean="0"/>
              <a:t>(b) Grouped view may never be joined with a base table or a view. </a:t>
            </a:r>
          </a:p>
          <a:p>
            <a:pPr marL="571500" indent="-571500" algn="just">
              <a:buFont typeface="Monotype Sorts" pitchFamily="2" charset="2"/>
              <a:buNone/>
            </a:pPr>
            <a:endParaRPr lang="en-US" sz="2400" b="1" smtClean="0"/>
          </a:p>
          <a:p>
            <a:pPr marL="571500" indent="-571500" algn="just"/>
            <a:r>
              <a:rPr lang="en-US" sz="2400" b="1" smtClean="0"/>
              <a:t>For example, StaffPropCnt view is a grouped view, so any attempt to join this view with another table or view fails.</a:t>
            </a:r>
            <a:endParaRPr lang="en-US" sz="24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0778DD-5645-4AF2-B40E-186DA69B2274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View Updatability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142288" cy="4114800"/>
          </a:xfrm>
        </p:spPr>
        <p:txBody>
          <a:bodyPr/>
          <a:lstStyle/>
          <a:p>
            <a:pPr algn="just"/>
            <a:r>
              <a:rPr lang="en-US" sz="2400" b="1" smtClean="0"/>
              <a:t>All updates to base table reflected in all views that encompass base table. </a:t>
            </a:r>
          </a:p>
          <a:p>
            <a:pPr algn="just"/>
            <a:r>
              <a:rPr lang="en-US" sz="2400" b="1" smtClean="0"/>
              <a:t>Similarly, may expect that if view is updated then base table(s) will reflect change.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0F8A92-F5B9-4F24-85E1-4DBAF831381F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View Updatability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064500" cy="41148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However, consider again view </a:t>
            </a:r>
            <a:r>
              <a:rPr lang="en-US" sz="2400" b="1" dirty="0" err="1" smtClean="0"/>
              <a:t>StaffPropCnt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If we tried to insert record showing that at branch B003, SG5 manages 2 properties:</a:t>
            </a:r>
          </a:p>
          <a:p>
            <a:pPr lvl="1" algn="just">
              <a:lnSpc>
                <a:spcPct val="20000"/>
              </a:lnSpc>
              <a:defRPr/>
            </a:pPr>
            <a:endParaRPr lang="en-US" sz="2400" b="1" dirty="0" smtClean="0"/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/>
              <a:t>		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INSERT INTO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StaffPropCnt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VALUES (‘B003’, ‘SG5’, 2);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Have to insert 2 records into </a:t>
            </a:r>
            <a:r>
              <a:rPr lang="en-US" sz="2400" b="1" dirty="0" err="1" smtClean="0"/>
              <a:t>PropertyForRent</a:t>
            </a:r>
            <a:r>
              <a:rPr lang="en-US" sz="2400" b="1" dirty="0" smtClean="0"/>
              <a:t> showing which properties SG5 manages. However, do not know which properties they are; i.e. do not know primary keys!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DFDE7F-CB26-4DAD-A0E8-4D2BD9C17A38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View Updatability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557338"/>
            <a:ext cx="8858250" cy="4114800"/>
          </a:xfrm>
        </p:spPr>
        <p:txBody>
          <a:bodyPr/>
          <a:lstStyle/>
          <a:p>
            <a:pPr algn="just">
              <a:defRPr/>
            </a:pPr>
            <a:r>
              <a:rPr lang="en-US" sz="2400" b="1" dirty="0" smtClean="0"/>
              <a:t>If change definition of view and replace count with actual property numbers:</a:t>
            </a:r>
          </a:p>
          <a:p>
            <a:pPr algn="just">
              <a:lnSpc>
                <a:spcPct val="20000"/>
              </a:lnSpc>
              <a:defRPr/>
            </a:pPr>
            <a:endParaRPr lang="en-US" b="1" dirty="0" smtClean="0"/>
          </a:p>
          <a:p>
            <a:pPr marL="552450" lvl="1" indent="-95250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VIEW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StaffPropList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branchNo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552450" lvl="1" indent="-95250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		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propertyNo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552450" lvl="1" indent="-95250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AS SELECT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s.branchNo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p.propertyNo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marL="552450" lvl="1" indent="-95250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 FROM Staff s,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PropertyForRent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p</a:t>
            </a:r>
          </a:p>
          <a:p>
            <a:pPr marL="552450" lvl="1" indent="-95250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 WHERE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s.staffNo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=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p.staffNo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C5D5A4-2CAB-4DE0-A33A-F099FF95FD50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View Updatability</a:t>
            </a:r>
            <a:endParaRPr lang="en-US" b="1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Now try to insert the record:</a:t>
            </a:r>
          </a:p>
          <a:p>
            <a:pPr lvl="1" algn="just">
              <a:lnSpc>
                <a:spcPct val="20000"/>
              </a:lnSpc>
              <a:defRPr/>
            </a:pPr>
            <a:endParaRPr lang="en-US" b="1" dirty="0" smtClean="0"/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		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INSERT INTO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StaffPropList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VALUES (‘B003’, ‘SG5’, ‘PG19’);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Still problem, because in </a:t>
            </a:r>
            <a:r>
              <a:rPr lang="en-US" sz="2400" b="1" dirty="0" err="1" smtClean="0"/>
              <a:t>PropertyForRent</a:t>
            </a:r>
            <a:r>
              <a:rPr lang="en-US" sz="2400" b="1" dirty="0" smtClean="0"/>
              <a:t> all columns except postcode/</a:t>
            </a:r>
            <a:r>
              <a:rPr lang="en-US" sz="2400" b="1" dirty="0" err="1" smtClean="0"/>
              <a:t>staffNo</a:t>
            </a:r>
            <a:r>
              <a:rPr lang="en-US" sz="2400" b="1" dirty="0" smtClean="0"/>
              <a:t> are not allowed nulls.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However, have no way of giving remaining non-null columns values.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B79C58-71E3-4AB8-A05D-7D2CC459F829}" type="slidenum">
              <a:rPr lang="en-GB" smtClean="0"/>
              <a:pPr/>
              <a:t>45</a:t>
            </a:fld>
            <a:endParaRPr lang="en-GB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View Updatability</a:t>
            </a:r>
            <a:endParaRPr lang="en-US" b="1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57313"/>
            <a:ext cx="8501062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700" b="1" smtClean="0"/>
              <a:t>ISO specifies that a view is updatable if and only if:</a:t>
            </a:r>
          </a:p>
          <a:p>
            <a:pPr marL="857250" lvl="1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DISTINCT is not specified. </a:t>
            </a:r>
          </a:p>
          <a:p>
            <a:pPr marL="857250" lvl="1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Every element in SELECT list of defining query is a column name and no column appears more than once.</a:t>
            </a:r>
          </a:p>
          <a:p>
            <a:pPr marL="857250" lvl="1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FROM clause specifies only one table, excluding any views based on a join, union, intersection or difference.</a:t>
            </a:r>
          </a:p>
          <a:p>
            <a:pPr marL="857250" lvl="1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No nested SELECT referencing outer table.</a:t>
            </a:r>
          </a:p>
          <a:p>
            <a:pPr marL="857250" lvl="1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No GROUP BY or HAVING clause. </a:t>
            </a:r>
          </a:p>
          <a:p>
            <a:pPr marL="857250" lvl="1" indent="-457200" algn="just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Also, every row added through view must not violate integrity constraints of base table.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400" b="1" smtClean="0"/>
          </a:p>
          <a:p>
            <a:pPr algn="just">
              <a:lnSpc>
                <a:spcPct val="90000"/>
              </a:lnSpc>
            </a:pPr>
            <a:r>
              <a:rPr lang="en-US" sz="2400" b="1" smtClean="0"/>
              <a:t>For view to be updatable, DBMS must be able to trace any row or column back to its row or column in the source table.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400" b="1" smtClean="0"/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400" b="1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686126-3DD9-4C7D-8AA9-27FAE8401245}" type="slidenum">
              <a:rPr lang="en-GB" smtClean="0"/>
              <a:pPr/>
              <a:t>46</a:t>
            </a:fld>
            <a:endParaRPr lang="en-GB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WITH CHECK OPTION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pPr algn="just"/>
            <a:r>
              <a:rPr lang="en-US" sz="2400" b="1" smtClean="0"/>
              <a:t>Rows exist in a view because they satisfy WHERE condition of defining query.</a:t>
            </a:r>
          </a:p>
          <a:p>
            <a:pPr algn="just"/>
            <a:r>
              <a:rPr lang="en-US" sz="2400" b="1" smtClean="0"/>
              <a:t>If a row changes and no longer satisfies condition, it disappears from the view. </a:t>
            </a:r>
          </a:p>
          <a:p>
            <a:pPr algn="just"/>
            <a:r>
              <a:rPr lang="en-US" sz="2400" b="1" smtClean="0"/>
              <a:t>New rows appear within view when insert/update on view cause them to satisfy WHERE condition.</a:t>
            </a:r>
          </a:p>
          <a:p>
            <a:pPr algn="just"/>
            <a:r>
              <a:rPr lang="en-US" sz="2400" b="1" smtClean="0"/>
              <a:t>Rows that enter or leave a view are called </a:t>
            </a:r>
            <a:r>
              <a:rPr lang="en-US" sz="2400" b="1" i="1" smtClean="0"/>
              <a:t>migrating rows</a:t>
            </a:r>
            <a:r>
              <a:rPr lang="en-US" sz="2400" b="1" smtClean="0"/>
              <a:t>.</a:t>
            </a:r>
          </a:p>
          <a:p>
            <a:r>
              <a:rPr lang="en-US" sz="2400" b="1" smtClean="0"/>
              <a:t>WITH CHECK OPTION prohibits a row migrating out of the view.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46EBDC-49C1-420E-9DCC-D3713BF785ED}" type="slidenum">
              <a:rPr lang="en-GB" smtClean="0"/>
              <a:pPr/>
              <a:t>47</a:t>
            </a:fld>
            <a:endParaRPr lang="en-GB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Example 7.6 - WITH CHECK OPTION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/>
              <a:t>	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VIEW Manager3Staff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AS	SELECT *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	FROM Staff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	WHERE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branchNo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= ‘B003’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WITH CHECK OPTION;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Cannot update branch number of row B003 to B002 as this would cause row to migrate from view.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Also cannot insert a row into view with a branch number that does not equal B003.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FDF8D-AA8F-4C4B-B4A9-AA9D9E5B15E9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Integrity Enhancement Feature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r>
              <a:rPr lang="en-US" b="1" smtClean="0"/>
              <a:t>Consider </a:t>
            </a:r>
            <a:r>
              <a:rPr lang="en-US" b="1" u="sng" smtClean="0"/>
              <a:t>five types </a:t>
            </a:r>
            <a:r>
              <a:rPr lang="en-US" b="1" smtClean="0"/>
              <a:t>of integrity constraints defined in CREATE &amp; ALTER:</a:t>
            </a:r>
          </a:p>
          <a:p>
            <a:pPr>
              <a:lnSpc>
                <a:spcPct val="30000"/>
              </a:lnSpc>
            </a:pPr>
            <a:endParaRPr lang="en-US" b="1" smtClean="0"/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Required data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Domain constraints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Entity integrity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Referential integrity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smtClean="0"/>
              <a:t>General constraints.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556009-C3C1-4DB0-8891-0C7A0B80C931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/>
              <a:t>Integrity Enhancement Feature</a:t>
            </a:r>
            <a:br>
              <a:rPr lang="en-US" sz="2900" b="1" dirty="0" smtClean="0"/>
            </a:br>
            <a:r>
              <a:rPr lang="en-US" sz="2900" b="1" dirty="0" smtClean="0"/>
              <a:t>1-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Required Data</a:t>
            </a:r>
            <a:endParaRPr lang="en-US" sz="2900" b="1" dirty="0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1-</a:t>
            </a:r>
            <a:r>
              <a:rPr lang="en-US" b="1" u="sng" dirty="0" smtClean="0"/>
              <a:t> Required Data</a:t>
            </a:r>
          </a:p>
          <a:p>
            <a:pPr algn="just">
              <a:buFont typeface="Monotype Sorts" pitchFamily="2" charset="2"/>
              <a:buNone/>
              <a:defRPr/>
            </a:pPr>
            <a:endParaRPr lang="en-US" b="1" u="sng" dirty="0" smtClean="0"/>
          </a:p>
          <a:p>
            <a:pPr algn="just">
              <a:buFontTx/>
              <a:buChar char="−"/>
              <a:defRPr/>
            </a:pPr>
            <a:r>
              <a:rPr lang="en-US" sz="2400" dirty="0" smtClean="0">
                <a:latin typeface="+mj-lt"/>
              </a:rPr>
              <a:t>Null is distinct from blank or zero.</a:t>
            </a:r>
          </a:p>
          <a:p>
            <a:pPr>
              <a:lnSpc>
                <a:spcPct val="170000"/>
              </a:lnSpc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Syntax: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columnName</a:t>
            </a:r>
            <a:r>
              <a:rPr lang="en-US" sz="2400" dirty="0" smtClean="0">
                <a:latin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</a:rPr>
              <a:t>dataType</a:t>
            </a:r>
            <a:r>
              <a:rPr lang="en-US" sz="2400" dirty="0" smtClean="0">
                <a:latin typeface="Courier New" pitchFamily="49" charset="0"/>
              </a:rPr>
              <a:t>   [NOT NULL | </a:t>
            </a:r>
            <a:r>
              <a:rPr lang="en-US" sz="2400" u="sng" dirty="0" smtClean="0">
                <a:latin typeface="Courier New" pitchFamily="49" charset="0"/>
              </a:rPr>
              <a:t>NULL</a:t>
            </a:r>
            <a:r>
              <a:rPr lang="en-US" sz="2400" dirty="0" smtClean="0">
                <a:latin typeface="Courier New" pitchFamily="49" charset="0"/>
              </a:rPr>
              <a:t>]  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dirty="0" smtClean="0">
              <a:latin typeface="Arial" charset="0"/>
            </a:endParaRPr>
          </a:p>
          <a:p>
            <a:pPr algn="just"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Example: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position	VARCHAR(10)	NOT NULL</a:t>
            </a:r>
          </a:p>
          <a:p>
            <a:pPr lvl="1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buFontTx/>
              <a:buNone/>
              <a:defRPr/>
            </a:pPr>
            <a:endParaRPr lang="en-US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Integrity Enhancement Feature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2-Domain Constraints</a:t>
            </a:r>
            <a:endParaRPr lang="en-US" sz="29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929687" cy="4143375"/>
          </a:xfrm>
        </p:spPr>
        <p:txBody>
          <a:bodyPr/>
          <a:lstStyle/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2- </a:t>
            </a:r>
            <a:r>
              <a:rPr lang="en-US" b="1" u="sng" dirty="0" smtClean="0"/>
              <a:t>Domain Constraints</a:t>
            </a:r>
          </a:p>
          <a:p>
            <a:pPr marL="914400" lvl="1" indent="-514350" algn="just">
              <a:buFontTx/>
              <a:buNone/>
              <a:defRPr/>
            </a:pPr>
            <a:r>
              <a:rPr lang="en-US" b="1" dirty="0" smtClean="0"/>
              <a:t>(a) CHECK</a:t>
            </a:r>
            <a:endParaRPr lang="en-US" sz="1200" b="1" dirty="0" smtClean="0">
              <a:latin typeface="Arial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-"/>
              <a:defRPr/>
            </a:pPr>
            <a:r>
              <a:rPr lang="en-US" sz="2400" b="1" dirty="0" smtClean="0">
                <a:latin typeface="+mj-lt"/>
              </a:rPr>
              <a:t>Syntax:   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Arial" charset="0"/>
              </a:rPr>
              <a:t>            </a:t>
            </a:r>
            <a:r>
              <a:rPr lang="en-US" sz="2400" dirty="0" smtClean="0">
                <a:latin typeface="Courier New" pitchFamily="49" charset="0"/>
              </a:rPr>
              <a:t>CHECK (search condition)</a:t>
            </a:r>
            <a:endParaRPr lang="en-US" sz="2400" b="1" dirty="0" smtClean="0"/>
          </a:p>
          <a:p>
            <a:pPr algn="just"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Example:</a:t>
            </a:r>
            <a:endParaRPr lang="en-US" sz="2400" b="1" dirty="0" smtClean="0">
              <a:latin typeface="Courier New" pitchFamily="49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urier New" pitchFamily="49" charset="0"/>
              </a:rPr>
              <a:t> sex   CHAR	 NOT NULL </a:t>
            </a:r>
          </a:p>
          <a:p>
            <a:pPr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	CHECK (sex IN (‘M’, ‘F’))	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urier New" pitchFamily="49" charset="0"/>
              </a:rPr>
              <a:t>salary  DECIMAL  NOT NULL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	   CHECK  (salary &gt; 10000)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   INT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   CHECK (</a:t>
            </a: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 IN(SELECT 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 FROM branch))</a:t>
            </a:r>
          </a:p>
          <a:p>
            <a:pPr lvl="1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86625" y="6500813"/>
            <a:ext cx="1905000" cy="457200"/>
          </a:xfrm>
          <a:noFill/>
        </p:spPr>
        <p:txBody>
          <a:bodyPr/>
          <a:lstStyle/>
          <a:p>
            <a:fld id="{D43D67D7-1901-4353-873B-4DF9789D2BAF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A26546-1A8B-4002-9681-7D094F939ED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Integrity Enhancement Feature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2-Domain Constraints </a:t>
            </a: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cont.</a:t>
            </a:r>
            <a:endParaRPr lang="en-US" b="1" dirty="0" smtClean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464050"/>
          </a:xfrm>
        </p:spPr>
        <p:txBody>
          <a:bodyPr/>
          <a:lstStyle/>
          <a:p>
            <a:pPr marL="792162" lvl="1" indent="-514350" algn="just">
              <a:buFontTx/>
              <a:buNone/>
              <a:defRPr/>
            </a:pPr>
            <a:r>
              <a:rPr lang="en-US" b="1" dirty="0" smtClean="0"/>
              <a:t>(b) CREATE DOMAIN</a:t>
            </a:r>
          </a:p>
          <a:p>
            <a:pPr>
              <a:lnSpc>
                <a:spcPct val="170000"/>
              </a:lnSpc>
              <a:buFontTx/>
              <a:buChar char="−"/>
              <a:defRPr/>
            </a:pPr>
            <a:r>
              <a:rPr lang="en-US" sz="2400" b="1" dirty="0" smtClean="0"/>
              <a:t>Syntax:</a:t>
            </a:r>
          </a:p>
          <a:p>
            <a:pPr marL="1184275" lvl="2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DOMAIN </a:t>
            </a:r>
            <a:r>
              <a:rPr lang="en-US" sz="2400" dirty="0" err="1" smtClean="0">
                <a:latin typeface="Courier New" pitchFamily="49" charset="0"/>
              </a:rPr>
              <a:t>DomainName</a:t>
            </a:r>
            <a:r>
              <a:rPr lang="en-US" sz="2400" dirty="0" smtClean="0">
                <a:latin typeface="Courier New" pitchFamily="49" charset="0"/>
              </a:rPr>
              <a:t> [AS] </a:t>
            </a:r>
            <a:r>
              <a:rPr lang="en-US" sz="2400" dirty="0" err="1" smtClean="0">
                <a:latin typeface="Courier New" pitchFamily="49" charset="0"/>
              </a:rPr>
              <a:t>dataType</a:t>
            </a:r>
            <a:endParaRPr lang="en-US" sz="2400" dirty="0" smtClean="0">
              <a:latin typeface="Courier New" pitchFamily="49" charset="0"/>
            </a:endParaRPr>
          </a:p>
          <a:p>
            <a:pPr marL="1184275" lvl="2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[DEFAULT </a:t>
            </a:r>
            <a:r>
              <a:rPr lang="en-US" sz="2400" dirty="0" err="1" smtClean="0">
                <a:latin typeface="Courier New" pitchFamily="49" charset="0"/>
              </a:rPr>
              <a:t>defaultOption</a:t>
            </a:r>
            <a:r>
              <a:rPr lang="en-US" sz="2400" dirty="0" smtClean="0">
                <a:latin typeface="Courier New" pitchFamily="49" charset="0"/>
              </a:rPr>
              <a:t>]</a:t>
            </a:r>
          </a:p>
          <a:p>
            <a:pPr marL="1184275" lvl="2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[CHECK (</a:t>
            </a:r>
            <a:r>
              <a:rPr lang="en-US" sz="2400" dirty="0" err="1" smtClean="0">
                <a:latin typeface="Courier New" pitchFamily="49" charset="0"/>
              </a:rPr>
              <a:t>searchCondition</a:t>
            </a:r>
            <a:r>
              <a:rPr lang="en-US" sz="2400" dirty="0" smtClean="0">
                <a:latin typeface="Courier New" pitchFamily="49" charset="0"/>
              </a:rPr>
              <a:t>)]</a:t>
            </a:r>
            <a:endParaRPr lang="en-US" sz="2400" dirty="0" smtClean="0">
              <a:latin typeface="Arial" charset="0"/>
            </a:endParaRPr>
          </a:p>
          <a:p>
            <a:pPr algn="just">
              <a:buFontTx/>
              <a:buChar char="−"/>
              <a:defRPr/>
            </a:pPr>
            <a:r>
              <a:rPr lang="en-US" sz="2400" b="1" dirty="0" smtClean="0"/>
              <a:t>Example1:</a:t>
            </a:r>
          </a:p>
          <a:p>
            <a:pPr marL="765175" lvl="1" indent="-487363" algn="just">
              <a:lnSpc>
                <a:spcPct val="0"/>
              </a:lnSpc>
              <a:buFontTx/>
              <a:buNone/>
              <a:defRPr/>
            </a:pPr>
            <a:endParaRPr lang="en-US" sz="2400" b="1" dirty="0" smtClean="0"/>
          </a:p>
          <a:p>
            <a:pPr marL="765175" lvl="1" indent="-487363" algn="just">
              <a:buFontTx/>
              <a:buNone/>
              <a:defRPr/>
            </a:pPr>
            <a:r>
              <a:rPr lang="en-US" sz="2400" b="1" dirty="0" smtClean="0"/>
              <a:t>		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DOMAIN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SexType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AS CHAR</a:t>
            </a:r>
          </a:p>
          <a:p>
            <a:pPr marL="765175" lvl="1" indent="-487363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CHECK (VALUE IN (‘M’, ‘F’));</a:t>
            </a:r>
          </a:p>
          <a:p>
            <a:pPr marL="765175" lvl="1" indent="-487363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	</a:t>
            </a:r>
          </a:p>
          <a:p>
            <a:pPr marL="765175" lvl="1" indent="-487363" algn="just"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 sex	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SexType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	NOT NULL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3C9440-B16D-4886-8638-B46C107339FB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Integrity Enhancement Feature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2-Domain Constraints cont.</a:t>
            </a:r>
            <a:r>
              <a:rPr lang="en-US" b="1" i="1" dirty="0" smtClean="0"/>
              <a:t>	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557338"/>
            <a:ext cx="8478838" cy="4114800"/>
          </a:xfrm>
        </p:spPr>
        <p:txBody>
          <a:bodyPr/>
          <a:lstStyle/>
          <a:p>
            <a:pPr algn="just">
              <a:buFontTx/>
              <a:buChar char="−"/>
            </a:pPr>
            <a:r>
              <a:rPr lang="en-US" sz="2400" b="1" smtClean="0"/>
              <a:t>Example2: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i="1" smtClean="0"/>
              <a:t>        searchCondition</a:t>
            </a:r>
            <a:r>
              <a:rPr lang="en-US" sz="2400" b="1" smtClean="0"/>
              <a:t> can involve a table lookup:</a:t>
            </a:r>
          </a:p>
          <a:p>
            <a:pPr lvl="1" algn="just">
              <a:lnSpc>
                <a:spcPct val="30000"/>
              </a:lnSpc>
            </a:pPr>
            <a:endParaRPr lang="en-US" sz="2400" b="1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 CREATE DOMAIN BranchNo AS CHAR(4)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               CHECK(VALUE IN(SELECT branchNo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                               FROM Branch));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</a:pPr>
            <a:endParaRPr lang="en-US" b="1" smtClean="0"/>
          </a:p>
          <a:p>
            <a:pPr lvl="1" algn="just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theme/theme1.xml><?xml version="1.0" encoding="utf-8"?>
<a:theme xmlns:a="http://schemas.openxmlformats.org/drawingml/2006/main" name="introdbs">
  <a:themeElements>
    <a:clrScheme name="introdbs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ntrodbs">
  <a:themeElements>
    <a:clrScheme name="2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2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9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0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1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5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6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7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8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9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0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1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5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6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7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8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9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0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1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C:\DBTopics\AdvTopics\Template.pot</Template>
  <TotalTime>3434</TotalTime>
  <Words>2054</Words>
  <Application>Microsoft Office PowerPoint</Application>
  <PresentationFormat>On-screen Show (4:3)</PresentationFormat>
  <Paragraphs>428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introdbs</vt:lpstr>
      <vt:lpstr>2_introdbs</vt:lpstr>
      <vt:lpstr>Chapter 8</vt:lpstr>
      <vt:lpstr>Chapter 8 - Objectives</vt:lpstr>
      <vt:lpstr>Identifiers</vt:lpstr>
      <vt:lpstr>ISO SQL Data Types</vt:lpstr>
      <vt:lpstr>Integrity Enhancement Feature</vt:lpstr>
      <vt:lpstr>Integrity Enhancement Feature 1- Required Data</vt:lpstr>
      <vt:lpstr>Integrity Enhancement Feature 2-Domain Constraints</vt:lpstr>
      <vt:lpstr>Integrity Enhancement Feature 2-Domain Constraints cont.</vt:lpstr>
      <vt:lpstr>Integrity Enhancement Feature 2-Domain Constraints cont. </vt:lpstr>
      <vt:lpstr>Integrity Enhancement Feature 2-Domain Constraints cont.</vt:lpstr>
      <vt:lpstr>Integrity Enhancement Feature  3-Entity Integrity</vt:lpstr>
      <vt:lpstr>Integrity Enhancement Feature  4 - Referential Integrity</vt:lpstr>
      <vt:lpstr>Integrity Enhancement Feature  4 - Referential Integrity</vt:lpstr>
      <vt:lpstr>Integrity Enhancement Feature  4 - Referential Integrity</vt:lpstr>
      <vt:lpstr>Integrity Enhancement Feature  4 - Referential Integrity</vt:lpstr>
      <vt:lpstr>Integrity Enhancement Feature  5 - General Constraints</vt:lpstr>
      <vt:lpstr>Data Definition</vt:lpstr>
      <vt:lpstr>Data Definition</vt:lpstr>
      <vt:lpstr>CREATE SCHEMA</vt:lpstr>
      <vt:lpstr>CREATE TABLE</vt:lpstr>
      <vt:lpstr>CREATE TABLE</vt:lpstr>
      <vt:lpstr>Example 7.1 - CREATE TABLE</vt:lpstr>
      <vt:lpstr>Example 7.1 - CREATE TABLE</vt:lpstr>
      <vt:lpstr>ALTER TABLE</vt:lpstr>
      <vt:lpstr>ALTER TABLE</vt:lpstr>
      <vt:lpstr>ALTER TABLE 1- Add a new table constraint 2- Drop a table constraint.</vt:lpstr>
      <vt:lpstr>ALTER TABLE 3- Add a new column to a table  4- Drop a column from a table</vt:lpstr>
      <vt:lpstr>ALTER TABLE 5-Drop a default for a column 6-Set a default for a column</vt:lpstr>
      <vt:lpstr>DROP TABLE</vt:lpstr>
      <vt:lpstr>Views</vt:lpstr>
      <vt:lpstr>Views</vt:lpstr>
      <vt:lpstr>SQL - CREATE VIEW</vt:lpstr>
      <vt:lpstr>SQL - CREATE VIEW</vt:lpstr>
      <vt:lpstr>Example 7.3 - Create Horizontal View</vt:lpstr>
      <vt:lpstr>Example 7.4 - Create Vertical View</vt:lpstr>
      <vt:lpstr>Example 7.5 - Grouped and Joined Views</vt:lpstr>
      <vt:lpstr>SQL - DROP VIEW</vt:lpstr>
      <vt:lpstr>Restrictions on Views</vt:lpstr>
      <vt:lpstr>Restrictions on Views</vt:lpstr>
      <vt:lpstr>Restrictions on Views</vt:lpstr>
      <vt:lpstr>View Updatability</vt:lpstr>
      <vt:lpstr>View Updatability</vt:lpstr>
      <vt:lpstr>View Updatability</vt:lpstr>
      <vt:lpstr>View Updatability</vt:lpstr>
      <vt:lpstr>View Updatability</vt:lpstr>
      <vt:lpstr>WITH CHECK OPTION</vt:lpstr>
      <vt:lpstr>Example 7.6 - WITH CHECK OPTION</vt:lpstr>
    </vt:vector>
  </TitlesOfParts>
  <Company>University of Paisley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Database Systems</dc:subject>
  <dc:creator>Thomas M. Connolly and Carolyn E. Begg</dc:creator>
  <dc:description>Transparencies for Chapter 6 of textbook_x000d_
Database Systems: A Practical Approach to Design, Implementation, and Management</dc:description>
  <cp:lastModifiedBy>user</cp:lastModifiedBy>
  <cp:revision>207</cp:revision>
  <cp:lastPrinted>1998-06-08T15:17:53Z</cp:lastPrinted>
  <dcterms:created xsi:type="dcterms:W3CDTF">1996-12-09T10:09:10Z</dcterms:created>
  <dcterms:modified xsi:type="dcterms:W3CDTF">2013-12-08T05:45:36Z</dcterms:modified>
</cp:coreProperties>
</file>