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n.wikipedia.org/wiki/List_of_compilers#C_compilers" TargetMode="External"/><Relationship Id="rId4" Type="http://schemas.openxmlformats.org/officeDocument/2006/relationships/hyperlink" Target="https://nuwen.net/mingw.html" TargetMode="External"/><Relationship Id="rId5" Type="http://schemas.openxmlformats.org/officeDocument/2006/relationships/hyperlink" Target="https://cygwin.com/install.html" TargetMode="External"/><Relationship Id="rId6" Type="http://schemas.openxmlformats.org/officeDocument/2006/relationships/image" Target="../media/image0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jpg"/><Relationship Id="rId4" Type="http://schemas.openxmlformats.org/officeDocument/2006/relationships/image" Target="../media/image00.png"/><Relationship Id="rId5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Introduction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Relationship to Other Languages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More recent derivatives: C++, Objective C, C#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Influenced: Java, Perl, Python (quite different)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C lacks: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Exceptions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Range-checking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Memory management and garbage collection.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Objects and object-oriented programming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Polymorphism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Shares with Java: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/* Comments */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Variable declarations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if / else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for / while loops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function definitions (like methods)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Main function starts program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 Programs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Editing: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C source code files has .c extension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Text files that can be edited using any text editor: Example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product.c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main()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a, b, c;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a = 3; b = 2; c = a * b;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printf(“The product is %d”, c);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Compiling: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Courier New"/>
            </a:pPr>
            <a:r>
              <a:rPr b="1" lang="en" sz="1400">
                <a:solidFill>
                  <a:srgbClr val="CC0000"/>
                </a:solidFill>
                <a:latin typeface="Courier New"/>
                <a:ea typeface="Courier New"/>
                <a:cs typeface="Courier New"/>
                <a:sym typeface="Courier New"/>
              </a:rPr>
              <a:t>gcc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-o 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product.c</a:t>
            </a:r>
          </a:p>
          <a:p>
            <a:pPr indent="-3048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2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“-o”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 place the output in file product</a:t>
            </a:r>
          </a:p>
          <a:p>
            <a:pPr indent="-3048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2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“product”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 is the executable file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To execute the program: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 windows or 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./product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on Linux and Linux-like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 Compilers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Several compilers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Microsoft compiler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GNU Compiler Collection (GCC)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: (see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a List of C compilers</a:t>
            </a:r>
            <a:r>
              <a:rPr lang="en" sz="1400"/>
              <a:t>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How to install GCC on windows: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MinGW: from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https://nuwen.net/mingw.html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Cygwin: from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https://cygwin.com/install.html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Don’t forget to update the path!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Compilation options: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-ansi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	</a:t>
            </a:r>
            <a:r>
              <a:rPr lang="en" sz="1400"/>
              <a:t>:	check the program compatibility with ANSI C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-Wall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</a:t>
            </a:r>
            <a:r>
              <a:rPr lang="en" sz="1400"/>
              <a:t>	:	enables all the warnings that are easy to avoid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In this course we will always use: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-Wall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-ansi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-o 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Cross Compilation: compiling on one platform to run on another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48562" y="2237825"/>
            <a:ext cx="1038225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Structure of .c File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Begin with comments about file contents */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Insert #include statements and preprocessor definitions 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Function prototypes and variable declarations 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Define main() function {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Function body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}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Define other function(s) {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Function body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}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Comments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/∗ this is a simple comment ∗/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Can span multiple lines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This comment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Spans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m u l t i p l e l i n e s ∗/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Completely ignored by compiler</a:t>
            </a:r>
          </a:p>
          <a:p>
            <a:pPr indent="-342900" lvl="0" marL="457200">
              <a:spcBef>
                <a:spcPts val="1000"/>
              </a:spcBef>
              <a:buSzPct val="128571"/>
            </a:pPr>
            <a:r>
              <a:rPr lang="en"/>
              <a:t>Can appear almost anywhere|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h e l l o . c −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our f i r s t C program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Created for CSC215 ∗/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#include Preprocessor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#include</a:t>
            </a:r>
            <a:r>
              <a:rPr lang="en"/>
              <a:t> is a preprocessor: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Header files: constants, functions, other declarations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#include: read the contents of the header file stdio.h</a:t>
            </a:r>
          </a:p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"/>
              <a:t>: standard I/O functions for console and files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basic I/O facilities */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stdio.h – part of the C Standard Library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</a:pPr>
            <a:r>
              <a:rPr lang="en"/>
              <a:t>other important header files:</a:t>
            </a:r>
            <a:br>
              <a:rPr lang="en"/>
            </a:br>
            <a:r>
              <a:rPr lang="en" sz="1400"/>
              <a:t>a</a:t>
            </a:r>
            <a:r>
              <a:rPr lang="en" sz="1400"/>
              <a:t>ssert.h	</a:t>
            </a:r>
            <a:r>
              <a:rPr lang="en" sz="1400"/>
              <a:t>c</a:t>
            </a:r>
            <a:r>
              <a:rPr lang="en" sz="1400"/>
              <a:t>type.h	errno.h	float.h	limits.h	locale.h	math.h</a:t>
            </a:r>
            <a:br>
              <a:rPr lang="en" sz="1400"/>
            </a:br>
            <a:r>
              <a:rPr lang="en" sz="1400"/>
              <a:t>s</a:t>
            </a:r>
            <a:r>
              <a:rPr lang="en" sz="1400"/>
              <a:t>ignal.h	setjmp.h	</a:t>
            </a:r>
            <a:r>
              <a:rPr lang="en" sz="1400"/>
              <a:t>s</a:t>
            </a:r>
            <a:r>
              <a:rPr lang="en" sz="1400"/>
              <a:t>tdarg.h	stddef.h	stdlib.h	string.h	time.h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Included files must be on include path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standard include directories assumed by default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#include "stdio.h" – searches ./ for stdio.h first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#Variables and Constants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</a:pPr>
            <a:r>
              <a:rPr lang="en"/>
              <a:t>Variables: named spaces in memory that hold values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Refer to these spaces using their names rather than memory addresses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Names selection adheres to some rules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Defined with a type that determines their domains and operations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Variable must be declared prior to their use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change their values after initialization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Constants: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Do not change their values after initialization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be of any basic or enumerated data type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Declared by assigning a literal to a typed name, with the use of the keyword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const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onst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LENGTH = 10;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NEWLINE = '\n';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also use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/>
              <a:t> preprocessor</a:t>
            </a:r>
            <a:br>
              <a:rPr lang="en" sz="1400"/>
            </a:b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LENGTH 10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NEWLINE '\n'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Prototype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Functions also must be declared before use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Declaration called function prototype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Function prototypes: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factorial(int);</a:t>
            </a:r>
            <a:r>
              <a:rPr lang="en"/>
              <a:t>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factorial(int n);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Prototypes for many common functions in header files for C Standard Library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General form: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return_type function_name(arg1,arg2,...);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Arguments: local variables, values passed from caller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Return value: single value returned to caller when function exits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void – signifies no return value/arguments int rand(void);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main</a:t>
            </a: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main()</a:t>
            </a:r>
            <a:r>
              <a:rPr lang="en"/>
              <a:t>: entry point for C program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Simplest version: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no inputs,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outputs 0 when successful,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and nonzero to signal some error int main(void);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Two-argument form of main():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access command-line arguments int main(int argc, char ∗∗argv);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More on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**argv</a:t>
            </a:r>
            <a:r>
              <a:rPr lang="en" sz="1400"/>
              <a:t> notation later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Definitions</a:t>
            </a: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</a:pPr>
            <a:r>
              <a:rPr lang="en"/>
              <a:t>Function declaration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&lt;return_type&gt; &lt;function_name&gt;(&lt;list_of_parameters&gt;){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&lt;declare_variables;&gt;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&lt;program_statements;&gt;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eturn &lt;expression&gt;;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Must match prototype (if there is one)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 names don’t have to match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No semicolon at end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Curly braces define a block – region of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Variables declared in a block exist only in that 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 declarations before any other statements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Programming Languages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Object Oriented Programming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Procedural Programming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What is C?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Short history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Features, Strengths and weaknesses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Relationships to other languages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Writing C Programs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Editing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Compiling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Structure of C Programs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Comments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Variables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Functions: main, function prototypes and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Expressions and Statements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Console Input and Output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stdout, stdin: console output and input streams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puts(&lt;string_expression&gt;)</a:t>
            </a:r>
            <a:r>
              <a:rPr lang="en" sz="1400"/>
              <a:t>: prints string to stdout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putchar(&lt;char_expression&gt;)</a:t>
            </a:r>
            <a:r>
              <a:rPr lang="en" sz="1400"/>
              <a:t>: prints character to stdout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&lt;char_var&gt; = getchar()</a:t>
            </a:r>
            <a:r>
              <a:rPr lang="en" sz="1400"/>
              <a:t>: returns character from stdin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&lt;string_var&gt; = gets(&lt;buffer&gt;)</a:t>
            </a:r>
            <a:r>
              <a:rPr lang="en" sz="1400"/>
              <a:t>: reads line from stdin into string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printf(control_string, arg1, arg2, …)</a:t>
            </a:r>
            <a:r>
              <a:rPr lang="en" sz="1400"/>
              <a:t> to be discussed later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Expressions and statements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Expression: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a sequence of characters and symbols that can be evaluated to a single data item.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consists of: literals, variables, subexpressions, interconnected by one or more </a:t>
            </a:r>
            <a:r>
              <a:rPr i="1" lang="en" sz="1400"/>
              <a:t>operators</a:t>
            </a:r>
          </a:p>
          <a:p>
            <a:pPr indent="-317500" lvl="2" marL="1371600" rtl="0">
              <a:spcBef>
                <a:spcPts val="600"/>
              </a:spcBef>
              <a:buSzPct val="100000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Numeric literals like 3 or 4.5 </a:t>
            </a:r>
          </a:p>
          <a:p>
            <a:pPr indent="-3175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String literals like “Hello”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Example expressions: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Binary arithmetic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x+y , x-y , x*y , x/y , x%y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Statement: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 sequence of characters and symbols causes the computer to carry out some definite action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Not all statements have values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Example statement: 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x+3∗x/(y−4);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Semicolon ends statement (not newline)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Output Statements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/∗ The main ( ) function ∗/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main (void)/∗ entry point ∗/ {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/∗ write message to console ∗/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puts( "Hello World!" );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return 0; /∗ exit (0 =&gt; success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∗/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puts(&lt;string&gt;)</a:t>
            </a:r>
            <a:r>
              <a:rPr lang="en"/>
              <a:t>: output text to console window (stdout) and end the line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String literal: written surrounded by double quotes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/>
              <a:t>return 0; exits the function, returning value 0 to caller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Programming Languages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Many programming languages exist, each intended for a specific purpose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Over 700 programming language entries on wikipedia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Should we learn all?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Which is the best language? None!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Choose the right tool for the job based on: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problem scope,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target hardware/software,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memory and performance considerations,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portability, 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concurrency.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Programming Languages</a:t>
            </a:r>
          </a:p>
        </p:txBody>
      </p:sp>
      <p:pic>
        <p:nvPicPr>
          <p:cNvPr descr="programminghistory.jpg" id="115" name="Shape 115"/>
          <p:cNvPicPr preferRelativeResize="0"/>
          <p:nvPr/>
        </p:nvPicPr>
        <p:blipFill rotWithShape="1">
          <a:blip r:embed="rId3">
            <a:alphaModFix/>
          </a:blip>
          <a:srcRect b="15540" l="0" r="0" t="0"/>
          <a:stretch/>
        </p:blipFill>
        <p:spPr>
          <a:xfrm>
            <a:off x="112925" y="1293775"/>
            <a:ext cx="8852176" cy="189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25" y="3076927"/>
            <a:ext cx="507050" cy="10952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/>
          <p:nvPr/>
        </p:nvSpPr>
        <p:spPr>
          <a:xfrm>
            <a:off x="2138975" y="1311825"/>
            <a:ext cx="2983200" cy="100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6-09-23 at 4.39.32 PM.png"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03599" y="1765574"/>
            <a:ext cx="5854902" cy="31635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 Oriented Programming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Very useful to organize large software projects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program is organized as classes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data is broken into ‘objects’ and the sequence of commands becomes the interactions between objects: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Decide which classes you need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provide a full set of operations for each class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and make commonality explicit by using inheritance.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Covered</a:t>
            </a:r>
            <a:r>
              <a:rPr lang="en" sz="1400"/>
              <a:t> in CSC111 and CSC113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Procedural Programming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The program is divided up into subroutines or procedures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Allows code to become structured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programmer must think in terms of actions: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decide which procedures and data structures you want 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Procedural languages include: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Fortran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BASIC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Pascal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History: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1972 - Dennis Ritchie – AT&amp;T Bell Laboratories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16-bit DEC PDP-11 computer (right)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1978 - Published; first specification of language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1989 - C89 standard (known as ANSI C or Standard C)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1990 - ANSI C adopted by ISO, known as C90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1999 - C99 standard: mostly backward-compatible, not completely implemented in many compilers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2007 - work on new C standard C1X announced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In this course: ANSI/ISO C (C89/C90)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Features: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Provides low -level access to memory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Provides language constructs that map efficiently to machine instructions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Few keywords (32 in ANSI C)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Structures, unions – compound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Pointers - memory, arrays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External standard library – I/O, other facilities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Compiles to native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Systems programming: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OSes, like Linux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microcontrollers: automobiles and airplanes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embedded processors: phones, portable electronics, etc.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DSP processors: digital audio and TV systems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. . . Macro preprocessor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Widely used today, Extends to newer system architectures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Strengths: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Efficiency: intended for applications where assembly language had traditionally been used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Portability: hasn’t splintered into incompatible dialects; small and easily written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Power: large collection of data types and operators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Flexibility: not only for system but also for embedded system commercial data processing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Standard library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Integration with UNIX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Weaknesses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Error-prone: 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Error detection left to the programmer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Difficult to understand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Large programmes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Difficult to modify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Memory management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Memory management is left to the programmer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