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Control Flow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</a:t>
            </a:r>
            <a:r>
              <a:rPr lang="en"/>
              <a:t>witch - Statement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witch (&lt;int or char expression&gt;)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ase &lt;literal1&gt;:	&lt;statements&gt;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[break;]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[more cases]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[default:	&lt;statements&gt;]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Provides multiple paths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Case labels: different entry points into block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Compares evaluated expression to each case: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When match found, starts executing inner code until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reached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Execution “falls through” if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is not included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switch - Statement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switch ( ch 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case ’Y’ : /∗ ch == ’Y ’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/∗ do something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case ’N’ : /∗ ch == ’N ’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/∗ do something else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default :  /∗ otherwise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/∗ do a third thing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 (Iterative Statements)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w</a:t>
            </a:r>
            <a:r>
              <a:rPr b="1" lang="en"/>
              <a:t>hile </a:t>
            </a:r>
            <a:r>
              <a:rPr lang="en"/>
              <a:t>- loop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for</a:t>
            </a:r>
            <a:r>
              <a:rPr lang="en"/>
              <a:t> - loop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do-while</a:t>
            </a:r>
            <a:r>
              <a:rPr lang="en"/>
              <a:t> - loop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break</a:t>
            </a:r>
            <a:r>
              <a:rPr lang="en"/>
              <a:t> and </a:t>
            </a:r>
            <a:r>
              <a:rPr b="1" lang="en"/>
              <a:t>continue</a:t>
            </a:r>
            <a:r>
              <a:rPr lang="en"/>
              <a:t> keywords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w</a:t>
            </a:r>
            <a:r>
              <a:rPr lang="en"/>
              <a:t>hile - Statement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while 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&lt;condi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ion&gt;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/>
            </a:br>
            <a:r>
              <a:rPr lang="en"/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Simplest loop structure – evaluate body as long as condition is true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Condition evaluated first, so body may never be executed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 = 0;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while ( x &lt; 10 ) {    /* While x is less than 10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 "%d\n", x 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x++;                /* Update x so the condition breaks eventually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Loops: for - Statement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for ( </a:t>
            </a:r>
            <a:r>
              <a:rPr lang="en" sz="1400">
                <a:highlight>
                  <a:srgbClr val="FCE5CD"/>
                </a:highlight>
                <a:latin typeface="Courier New"/>
                <a:ea typeface="Courier New"/>
                <a:cs typeface="Courier New"/>
                <a:sym typeface="Courier New"/>
              </a:rPr>
              <a:t>[&lt;initialization&gt;]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[&lt;condition&gt;]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r>
              <a:rPr lang="en" sz="1400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[&lt;modification&gt;]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)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 , j = 1;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1; i &lt;= n ; i 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j ∗= i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printf(“%d\n”, j);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“counting” loop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Inside parentheses, three expressions, separated by semicolons: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Initialization:	i = 1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Condition:		i &lt;= n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Modification:	i++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f</a:t>
            </a:r>
            <a:r>
              <a:rPr lang="en"/>
              <a:t>or - Statement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Any expression can be empty (condition assumed to be “true”):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(;;) /* infinite loop */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Compound expressions separated by comma</a:t>
            </a:r>
            <a:r>
              <a:rPr lang="en"/>
              <a:t>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Comma: operator with lowest precedence, evaluated left-to-right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</a:t>
            </a:r>
            <a:r>
              <a:rPr lang="en" sz="1400">
                <a:highlight>
                  <a:srgbClr val="FFF2CC"/>
                </a:highlight>
                <a:latin typeface="Courier New"/>
                <a:ea typeface="Courier New"/>
                <a:cs typeface="Courier New"/>
                <a:sym typeface="Courier New"/>
              </a:rPr>
              <a:t>i = 1 , j = 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i &lt;= n , j % 2 != 0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r>
              <a:rPr lang="en" sz="1400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j ∗= i , i ++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&lt;loop body&gt;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Equivalent to while loop: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	</a:t>
            </a:r>
            <a:r>
              <a:rPr lang="en" sz="1400">
                <a:highlight>
                  <a:srgbClr val="FCE5CD"/>
                </a:highlight>
                <a:latin typeface="Courier New"/>
                <a:ea typeface="Courier New"/>
                <a:cs typeface="Courier New"/>
                <a:sym typeface="Courier New"/>
              </a:rPr>
              <a:t>&lt;initialization&gt;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hile (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400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&lt;modification&gt;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do</a:t>
            </a:r>
            <a:r>
              <a:rPr lang="en"/>
              <a:t>-while - Statement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do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(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);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Differs from while loop – condition evaluated after each iteration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Body executed at least once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Note semicolon at end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 ∗ loop body ∗ 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puts( "Keep going? (y/n) "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 = getchar();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 ∗ other processing ∗ 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 ( c == ’y’ &amp;&amp; /∗ other conditions ∗/ 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Nested Loops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A nested loop is a loop within a loop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inner loop within the body of an outer one.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([&lt;initialization&gt;];[&lt;condition&gt;];[&lt;modification&gt;])</a:t>
            </a:r>
            <a:br>
              <a:rPr lang="en" sz="1400"/>
            </a:br>
            <a:r>
              <a:rPr lang="en" sz="1400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 /* another loop here 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Can nest any loop statement within the body of any loop statement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Can have more than two levels of nested loops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b</a:t>
            </a:r>
            <a:r>
              <a:rPr lang="en"/>
              <a:t>reak - Statement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Sometimes want to terminate a loop early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break; exits innermost loop or switch statement to exit </a:t>
            </a:r>
            <a:r>
              <a:rPr lang="en" sz="1400"/>
              <a:t>early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/>
              <a:t>Consider the modification of the do-while 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/* loop body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puts ( "Keep going? (y/n) "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 = getchar()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c != ’y’)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/∗ other processing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 ( /∗ other conditions ∗/ ) 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continue - Statement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Use to skip an iteration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continue; skips rest of innermost loop body, jumping to loop </a:t>
            </a:r>
            <a:r>
              <a:rPr lang="en" sz="1400"/>
              <a:t>condition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Example: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 , ret = 1 , minval;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2; i &lt;= (a &gt; b? a:b); i++) {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a % i ) /∗ a not divisible by i ∗/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continue;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b % i == 0) /∗ b and a are multiples of i ∗/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ret = i;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printf(“%d\n”, ret);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Blocks and compound statements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Conditional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if-else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witch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? : opertator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Nested conditional statements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Repetitive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or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hile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o-while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Nested repetitive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Break and continue statements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Unconditional jump: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goto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Unconditional Jump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oto</a:t>
            </a:r>
            <a:r>
              <a:rPr lang="en"/>
              <a:t>: transfers program execution to a labeled statement in the current function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DISCOURAGED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easily avoidable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requires a label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Label: a plain text, except C keywords, followed by a colon, prefixing a code line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may occur before or after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goto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statement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</a:p>
        </p:txBody>
      </p:sp>
      <p:sp>
        <p:nvSpPr>
          <p:cNvPr id="214" name="Shape 214"/>
          <p:cNvSpPr txBox="1"/>
          <p:nvPr/>
        </p:nvSpPr>
        <p:spPr>
          <a:xfrm>
            <a:off x="2040900" y="2949975"/>
            <a:ext cx="4598700" cy="23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() {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10;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LOOP:do {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if ( a == 15) {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a = a + 1;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goto LOOP;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printf("value of a: %d\n", a++); 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} while( a &lt; 20 );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return 0;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Blocks and Compound Statements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Char char="❏"/>
            </a:pPr>
            <a:r>
              <a:rPr lang="en"/>
              <a:t>A simple statement ends in a semicolon: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z = foo(x+y);</a:t>
            </a:r>
          </a:p>
          <a:p>
            <a:pPr indent="-342900" lvl="0" marL="457200">
              <a:spcBef>
                <a:spcPts val="1000"/>
              </a:spcBef>
              <a:buSzPct val="128571"/>
              <a:buChar char="❏"/>
            </a:pPr>
            <a:r>
              <a:rPr lang="en"/>
              <a:t>Consider the multiple statements: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temp = x+y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z = foo (temp) ;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Curly braces – combine into compound statement/block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Block can substitute for simple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Compiled as a single unit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Variables can be declared inside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 semicolon at end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temp = x+y;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z = foo(temp);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Block can be empty {}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Blocks and Compound Statements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Blocks nested inside each other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temp = x+y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z = foo ( temp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float temp2 = x∗y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z += bar ( temp2 )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Variables declared inside a block are only visibly within this block and its internatl blocks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Conditional Statements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b="1" lang="en"/>
              <a:t>i</a:t>
            </a:r>
            <a:r>
              <a:rPr b="1" lang="en"/>
              <a:t>f</a:t>
            </a:r>
            <a:r>
              <a:rPr lang="en"/>
              <a:t> - Statement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b="1" lang="en"/>
              <a:t>i</a:t>
            </a:r>
            <a:r>
              <a:rPr b="1" lang="en"/>
              <a:t>f-else</a:t>
            </a:r>
            <a:r>
              <a:rPr lang="en"/>
              <a:t> - Statement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b="1" lang="en"/>
              <a:t>s</a:t>
            </a:r>
            <a:r>
              <a:rPr b="1" lang="en"/>
              <a:t>witch</a:t>
            </a:r>
            <a:r>
              <a:rPr lang="en"/>
              <a:t> - Statement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b="1" lang="en"/>
              <a:t>? :</a:t>
            </a:r>
            <a:r>
              <a:rPr lang="en"/>
              <a:t> Ternary operator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No boolean type in ANSI C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i</a:t>
            </a:r>
            <a:r>
              <a:rPr lang="en" sz="1400"/>
              <a:t>ntroduced in C99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Relational and logical expressions are evaluated to: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they are logically true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they are logically false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Numeric expressions are considered false if they are evaluated to integer 0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Pointer expressions are considered false if they are evaluated to null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</a:t>
            </a:r>
            <a:r>
              <a:rPr lang="en"/>
              <a:t>f- Statement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	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 (&lt;condition&gt;)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&lt;statement&gt;;	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x / 2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 condition: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(x % 2 == 0)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true, execute inner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x/2;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Otherwise, do nothing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/>
              <a:t>Inner statements may be block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if-else - Statement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Syntax:	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(&lt;condition&gt;)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&lt;statement1&gt;;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&lt;statement2&gt;;</a:t>
            </a:r>
          </a:p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y += x / 2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+= ( x + 1 ) /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 condition: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(x % 2 == 0)</a:t>
            </a:r>
          </a:p>
          <a:p>
            <a:pPr indent="-317500" lvl="2" marL="137160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true, execute first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x/2;</a:t>
            </a:r>
          </a:p>
          <a:p>
            <a:pPr indent="-317500" lvl="2" marL="137160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Otherwise, execute second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( x + 1 ) / 2;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Either</a:t>
            </a:r>
            <a:r>
              <a:rPr lang="en"/>
              <a:t> </a:t>
            </a:r>
            <a:r>
              <a:rPr lang="en" sz="1400"/>
              <a:t>inner statements may be block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Can have additional alternative control paths by nesting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/>
              <a:t> statements: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 (&lt;condition&gt;)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&lt;statement1&gt;; /* can be an if or if-else statement*/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&lt;statement2&gt;; /* can be an if or if-else statement*/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Conditions are evaluated in order until one is met; inner statement then executed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if multiple conditions true, only first executed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x / 2 ;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else if ( x % 4 == 1)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2 ∗ (( x + 3 )/ 4 );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( x +1 )/ 2 ;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Nesting if/if-else Statements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b="1" lang="en"/>
              <a:t>Dangling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/>
              <a:t>, 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1;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To which if statement does the else keyword belong?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Belongs to the nearest if in the same block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To associate else with outer if statement: use braces</a:t>
            </a:r>
          </a:p>
          <a:p>
            <a:pPr indent="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4 == 0)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if ( x % 2 == 0)</a:t>
            </a:r>
          </a:p>
          <a:p>
            <a:pPr indent="4572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y = 1;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Nesting if/if-else Statements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666375" y="1660450"/>
            <a:ext cx="2172300" cy="10860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AA84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 x % 2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2;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1;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6215500" y="1660450"/>
            <a:ext cx="2172300" cy="1086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 x % 2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2;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1;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