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strictFirstAndLastChars="0" saveSubsetFonts="1">
  <p:sldMasterIdLst>
    <p:sldMasterId id="2147483665" r:id="rId3"/>
    <p:sldMasterId id="2147483666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slideMaster" Target="slideMasters/slideMaster2.xml"/><Relationship Id="rId9" Type="http://schemas.openxmlformats.org/officeDocument/2006/relationships/slide" Target="slides/slide4.xml"/><Relationship Id="rId25" Type="http://schemas.openxmlformats.org/officeDocument/2006/relationships/slide" Target="slides/slide20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Shape 9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8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Shape 14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0" name="Shape 15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54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Shape 15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" name="Shape 15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0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Shape 16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Shape 16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Shape 16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8" name="Shape 16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2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Shape 17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4" name="Shape 17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78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Shape 17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0" name="Shape 18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84" name="Shape 1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5" name="Shape 18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" name="Shape 18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0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Shape 19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2" name="Shape 19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96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Shape 19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8" name="Shape 19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02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Shape 20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4" name="Shape 20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208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Shape 20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0" name="Shape 21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Shape 10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Shape 10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Shape 11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Shape 117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Shape 118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Shape 12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28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Shape 13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Shape 13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Shape 13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140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Shape 14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2" name="Shape 14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/>
          <p:nvPr/>
        </p:nvSpPr>
        <p:spPr>
          <a:xfrm flipH="1" rot="10800000">
            <a:off x="0" y="2985000"/>
            <a:ext cx="9144000" cy="21585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6" name="Shape 56"/>
          <p:cNvSpPr/>
          <p:nvPr/>
        </p:nvSpPr>
        <p:spPr>
          <a:xfrm>
            <a:off x="0" y="2393175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7" name="Shape 57"/>
          <p:cNvSpPr/>
          <p:nvPr/>
        </p:nvSpPr>
        <p:spPr>
          <a:xfrm flipH="1" rot="10800000">
            <a:off x="0" y="2983958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8" name="Shape 58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rtl="0" algn="ctr">
              <a:spcBef>
                <a:spcPts val="0"/>
              </a:spcBef>
              <a:defRPr/>
            </a:lvl1pPr>
            <a:lvl2pPr lvl="1" rtl="0" algn="ctr">
              <a:spcBef>
                <a:spcPts val="0"/>
              </a:spcBef>
              <a:defRPr/>
            </a:lvl2pPr>
            <a:lvl3pPr lvl="2" rtl="0" algn="ctr">
              <a:spcBef>
                <a:spcPts val="0"/>
              </a:spcBef>
              <a:defRPr/>
            </a:lvl3pPr>
            <a:lvl4pPr lvl="3" rtl="0" algn="ctr">
              <a:spcBef>
                <a:spcPts val="0"/>
              </a:spcBef>
              <a:defRPr/>
            </a:lvl4pPr>
            <a:lvl5pPr lvl="4" rtl="0" algn="ctr">
              <a:spcBef>
                <a:spcPts val="0"/>
              </a:spcBef>
              <a:defRPr/>
            </a:lvl5pPr>
            <a:lvl6pPr lvl="5" rtl="0" algn="ctr">
              <a:spcBef>
                <a:spcPts val="0"/>
              </a:spcBef>
              <a:defRPr/>
            </a:lvl6pPr>
            <a:lvl7pPr lvl="6" rtl="0" algn="ctr">
              <a:spcBef>
                <a:spcPts val="0"/>
              </a:spcBef>
              <a:defRPr/>
            </a:lvl7pPr>
            <a:lvl8pPr lvl="7" rtl="0" algn="ctr">
              <a:spcBef>
                <a:spcPts val="0"/>
              </a:spcBef>
              <a:defRPr/>
            </a:lvl8pPr>
            <a:lvl9pPr lvl="8" rtl="0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9" name="Shape 59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  <a:lvl2pPr lvl="1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2pPr>
            <a:lvl3pPr lvl="2" rtl="0" algn="ctr">
              <a:spcBef>
                <a:spcPts val="0"/>
              </a:spcBef>
              <a:buClr>
                <a:schemeClr val="dk2"/>
              </a:buClr>
              <a:buNone/>
              <a:defRPr i="1">
                <a:solidFill>
                  <a:schemeClr val="dk2"/>
                </a:solidFill>
              </a:defRPr>
            </a:lvl3pPr>
            <a:lvl4pPr lvl="3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4pPr>
            <a:lvl5pPr lvl="4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5pPr>
            <a:lvl6pPr lvl="5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6pPr>
            <a:lvl7pPr lvl="6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7pPr>
            <a:lvl8pPr lvl="7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8pPr>
            <a:lvl9pPr lvl="8" rtl="0"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60" name="Shape 6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3" name="Shape 6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4" name="Shape 64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65" name="Shape 6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 b="1" sz="3600"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 sz="1800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67" name="Shape 6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0" name="Shape 7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1" name="Shape 7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457200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3" name="Shape 73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4" name="Shape 74"/>
          <p:cNvSpPr txBox="1"/>
          <p:nvPr>
            <p:ph idx="2" type="body"/>
          </p:nvPr>
        </p:nvSpPr>
        <p:spPr>
          <a:xfrm>
            <a:off x="4692273" y="1200150"/>
            <a:ext cx="3994500" cy="3725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75" name="Shape 75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/>
        </p:nvSpPr>
        <p:spPr>
          <a:xfrm flipH="1" rot="10800000">
            <a:off x="0" y="1163100"/>
            <a:ext cx="9144000" cy="39804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8" name="Shape 78"/>
          <p:cNvSpPr/>
          <p:nvPr/>
        </p:nvSpPr>
        <p:spPr>
          <a:xfrm flipH="1">
            <a:off x="4526626" y="571349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9" name="Shape 7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defRPr/>
            </a:lvl1pPr>
            <a:lvl2pPr lvl="1" rtl="0">
              <a:spcBef>
                <a:spcPts val="0"/>
              </a:spcBef>
              <a:defRPr/>
            </a:lvl2pPr>
            <a:lvl3pPr lvl="2" rtl="0">
              <a:spcBef>
                <a:spcPts val="0"/>
              </a:spcBef>
              <a:defRPr/>
            </a:lvl3pPr>
            <a:lvl4pPr lvl="3" rtl="0">
              <a:spcBef>
                <a:spcPts val="0"/>
              </a:spcBef>
              <a:defRPr/>
            </a:lvl4pPr>
            <a:lvl5pPr lvl="4" rtl="0">
              <a:spcBef>
                <a:spcPts val="0"/>
              </a:spcBef>
              <a:defRPr/>
            </a:lvl5pPr>
            <a:lvl6pPr lvl="5" rtl="0">
              <a:spcBef>
                <a:spcPts val="0"/>
              </a:spcBef>
              <a:defRPr/>
            </a:lvl6pPr>
            <a:lvl7pPr lvl="6" rtl="0">
              <a:spcBef>
                <a:spcPts val="0"/>
              </a:spcBef>
              <a:defRPr/>
            </a:lvl7pPr>
            <a:lvl8pPr lvl="7" rtl="0">
              <a:spcBef>
                <a:spcPts val="0"/>
              </a:spcBef>
              <a:defRPr/>
            </a:lvl8pPr>
            <a:lvl9pPr lvl="8" rtl="0">
              <a:spcBef>
                <a:spcPts val="0"/>
              </a:spcBef>
              <a:defRPr/>
            </a:lvl9pPr>
          </a:lstStyle>
          <a:p/>
        </p:txBody>
      </p:sp>
      <p:sp>
        <p:nvSpPr>
          <p:cNvPr id="80" name="Shape 80"/>
          <p:cNvSpPr/>
          <p:nvPr/>
        </p:nvSpPr>
        <p:spPr>
          <a:xfrm rot="10800000">
            <a:off x="4526626" y="1162132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1" name="Shape 81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/>
        </p:nvSpPr>
        <p:spPr>
          <a:xfrm flipH="1" rot="10800000">
            <a:off x="0" y="4412699"/>
            <a:ext cx="9144000" cy="730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4" name="Shape 84"/>
          <p:cNvSpPr/>
          <p:nvPr/>
        </p:nvSpPr>
        <p:spPr>
          <a:xfrm flipH="1">
            <a:off x="4526626" y="3820834"/>
            <a:ext cx="4617373" cy="590502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5" name="Shape 85"/>
          <p:cNvSpPr/>
          <p:nvPr/>
        </p:nvSpPr>
        <p:spPr>
          <a:xfrm rot="10800000">
            <a:off x="4526626" y="4411617"/>
            <a:ext cx="4617373" cy="571095"/>
          </a:xfrm>
          <a:custGeom>
            <a:pathLst>
              <a:path extrusionOk="0" h="1108924" w="4617373">
                <a:moveTo>
                  <a:pt x="1199" y="1108924"/>
                </a:moveTo>
                <a:lnTo>
                  <a:pt x="4617373" y="1108924"/>
                </a:lnTo>
                <a:lnTo>
                  <a:pt x="0" y="0"/>
                </a:lnTo>
                <a:cubicBezTo>
                  <a:pt x="400" y="369641"/>
                  <a:pt x="799" y="739283"/>
                  <a:pt x="1199" y="1108924"/>
                </a:cubicBezTo>
                <a:close/>
              </a:path>
            </a:pathLst>
          </a:custGeom>
          <a:solidFill>
            <a:schemeClr val="dk1">
              <a:alpha val="7840"/>
            </a:scheme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86" name="Shape 86"/>
          <p:cNvSpPr txBox="1"/>
          <p:nvPr>
            <p:ph idx="1" type="body"/>
          </p:nvPr>
        </p:nvSpPr>
        <p:spPr>
          <a:xfrm>
            <a:off x="457200" y="4421726"/>
            <a:ext cx="8229600" cy="505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dk2"/>
              </a:buClr>
              <a:buSzPct val="100000"/>
              <a:buNone/>
              <a:defRPr i="1" sz="2400">
                <a:solidFill>
                  <a:schemeClr val="dk2"/>
                </a:solidFill>
              </a:defRPr>
            </a:lvl1pPr>
          </a:lstStyle>
          <a:p/>
        </p:txBody>
      </p:sp>
      <p:sp>
        <p:nvSpPr>
          <p:cNvPr id="87" name="Shape 87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dk2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/>
          <p:nvPr/>
        </p:nvSpPr>
        <p:spPr>
          <a:xfrm>
            <a:off x="6676" y="76256"/>
            <a:ext cx="9134130" cy="5054792"/>
          </a:xfrm>
          <a:custGeom>
            <a:pathLst>
              <a:path extrusionOk="0" h="6739723" w="9157023">
                <a:moveTo>
                  <a:pt x="1629" y="0"/>
                </a:moveTo>
                <a:lnTo>
                  <a:pt x="9157023" y="4340980"/>
                </a:lnTo>
                <a:lnTo>
                  <a:pt x="1593" y="6739723"/>
                </a:lnTo>
                <a:cubicBezTo>
                  <a:pt x="-3941" y="5123960"/>
                  <a:pt x="7163" y="1615763"/>
                  <a:pt x="1629" y="0"/>
                </a:cubicBezTo>
                <a:close/>
              </a:path>
            </a:pathLst>
          </a:custGeom>
          <a:solidFill>
            <a:srgbClr val="FFFFFF">
              <a:alpha val="6669"/>
            </a:srgbClr>
          </a:solidFill>
          <a:ln>
            <a:noFill/>
          </a:ln>
        </p:spPr>
        <p:txBody>
          <a:bodyPr anchorCtr="0" anchor="ctr" bIns="45700" lIns="91425" rIns="91425" tIns="4570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0" name="Shape 90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theme" Target="../theme/theme3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defRPr sz="1800">
                <a:solidFill>
                  <a:schemeClr val="dk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rgbClr val="1155CC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/>
          <a:lstStyle>
            <a:lvl1pPr lvl="0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0"/>
              </a:spcBef>
              <a:buClr>
                <a:schemeClr val="lt1"/>
              </a:buClr>
              <a:buSzPct val="100000"/>
              <a:buFont typeface="Georgia"/>
              <a:buNone/>
              <a:defRPr sz="4800">
                <a:solidFill>
                  <a:schemeClr val="lt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 rtl="0">
              <a:spcBef>
                <a:spcPts val="600"/>
              </a:spcBef>
              <a:buClr>
                <a:schemeClr val="dk1"/>
              </a:buClr>
              <a:buSzPct val="100000"/>
              <a:buFont typeface="Georgia"/>
              <a:defRPr sz="30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1pPr>
            <a:lvl2pPr lvl="1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2pPr>
            <a:lvl3pPr lvl="2" rtl="0">
              <a:spcBef>
                <a:spcPts val="480"/>
              </a:spcBef>
              <a:buClr>
                <a:schemeClr val="dk1"/>
              </a:buClr>
              <a:buSzPct val="100000"/>
              <a:buFont typeface="Georgia"/>
              <a:defRPr sz="24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3pPr>
            <a:lvl4pPr lvl="3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4pPr>
            <a:lvl5pPr lvl="4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5pPr>
            <a:lvl6pPr lvl="5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6pPr>
            <a:lvl7pPr lvl="6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7pPr>
            <a:lvl8pPr lvl="7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8pPr>
            <a:lvl9pPr lvl="8" rtl="0">
              <a:spcBef>
                <a:spcPts val="360"/>
              </a:spcBef>
              <a:buClr>
                <a:schemeClr val="dk1"/>
              </a:buClr>
              <a:buSzPct val="100000"/>
              <a:buFont typeface="Georgia"/>
              <a:defRPr sz="1800">
                <a:solidFill>
                  <a:schemeClr val="dk1"/>
                </a:solidFill>
                <a:latin typeface="Georgia"/>
                <a:ea typeface="Georgia"/>
                <a:cs typeface="Georgia"/>
                <a:sym typeface="Georgia"/>
              </a:defRPr>
            </a:lvl9pPr>
          </a:lstStyle>
          <a:p/>
        </p:txBody>
      </p:sp>
      <p:sp>
        <p:nvSpPr>
          <p:cNvPr id="53" name="Shape 53"/>
          <p:cNvSpPr txBox="1"/>
          <p:nvPr>
            <p:ph idx="12" type="sldNum"/>
          </p:nvPr>
        </p:nvSpPr>
        <p:spPr>
          <a:xfrm>
            <a:off x="8556791" y="474985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r">
              <a:spcBef>
                <a:spcPts val="0"/>
              </a:spcBef>
              <a:buNone/>
            </a:pPr>
            <a:fld id="{00000000-1234-1234-1234-123412341234}" type="slidenum">
              <a:rPr lang="en" sz="1300">
                <a:solidFill>
                  <a:schemeClr val="lt2"/>
                </a:solidFill>
                <a:latin typeface="Georgia"/>
                <a:ea typeface="Georgia"/>
                <a:cs typeface="Georgia"/>
                <a:sym typeface="Georgia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0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/>
          <p:nvPr>
            <p:ph type="ctrTitle"/>
          </p:nvPr>
        </p:nvSpPr>
        <p:spPr>
          <a:xfrm>
            <a:off x="685800" y="1746892"/>
            <a:ext cx="7772400" cy="1238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b="1" lang="en"/>
              <a:t>Control Flow</a:t>
            </a:r>
          </a:p>
        </p:txBody>
      </p:sp>
      <p:sp>
        <p:nvSpPr>
          <p:cNvPr id="96" name="Shape 96"/>
          <p:cNvSpPr txBox="1"/>
          <p:nvPr>
            <p:ph idx="1" type="subTitle"/>
          </p:nvPr>
        </p:nvSpPr>
        <p:spPr>
          <a:xfrm>
            <a:off x="685800" y="3093357"/>
            <a:ext cx="7772400" cy="666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97" name="Shape 97"/>
          <p:cNvSpPr/>
          <p:nvPr/>
        </p:nvSpPr>
        <p:spPr>
          <a:xfrm>
            <a:off x="8278475" y="111999"/>
            <a:ext cx="773874" cy="336042"/>
          </a:xfrm>
          <a:prstGeom prst="flowChartTerminator">
            <a:avLst/>
          </a:prstGeom>
          <a:solidFill>
            <a:srgbClr val="FFFFFF"/>
          </a:solidFill>
          <a:ln cap="flat" cmpd="sng" w="19050">
            <a:solidFill>
              <a:srgbClr val="CFE2F3"/>
            </a:solidFill>
            <a:prstDash val="solid"/>
            <a:round/>
            <a:headEnd len="med" w="med" type="none"/>
            <a:tailEnd len="med" w="med" type="none"/>
          </a:ln>
        </p:spPr>
        <p:txBody>
          <a:bodyPr anchorCtr="0" anchor="ctr" bIns="91425" lIns="91425" rIns="91425" tIns="91425">
            <a:noAutofit/>
          </a:bodyPr>
          <a:lstStyle/>
          <a:p>
            <a:pPr lvl="0" rtl="0" algn="ctr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CSC215</a:t>
            </a:r>
          </a:p>
          <a:p>
            <a:pPr lvl="0" rtl="0">
              <a:spcBef>
                <a:spcPts val="0"/>
              </a:spcBef>
              <a:buNone/>
            </a:pPr>
            <a:r>
              <a:rPr b="1" lang="en" sz="1000">
                <a:latin typeface="Georgia"/>
                <a:ea typeface="Georgia"/>
                <a:cs typeface="Georgia"/>
                <a:sym typeface="Georgia"/>
              </a:rPr>
              <a:t>Lecture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Shape 15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</a:t>
            </a:r>
            <a:r>
              <a:rPr lang="en"/>
              <a:t>witch - Statement</a:t>
            </a:r>
          </a:p>
        </p:txBody>
      </p:sp>
      <p:sp>
        <p:nvSpPr>
          <p:cNvPr id="153" name="Shape 15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Syntax: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witch (&lt;int or char expression&gt;)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ase &lt;literal1&gt;:	&lt;statements&gt;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		[break;]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[more cases]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[default:	&lt;statements&gt;]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Provides multiple paths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Case labels: different entry points into block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Compares evaluated expression to each case: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When match found, starts executing inner code until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break;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reached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Execution “falls through” if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break;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 is not included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61111"/>
              <a:buFont typeface="Arial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57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Shape 15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switch - Statement</a:t>
            </a:r>
          </a:p>
        </p:txBody>
      </p:sp>
      <p:sp>
        <p:nvSpPr>
          <p:cNvPr id="159" name="Shape 15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switch ( ch 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case ’Y’ : /∗ ch == ’Y ’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         /∗ do something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break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case ’N’ : /∗ ch == ’N ’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/∗ do something else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break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default :  /∗ otherwise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		/∗ do a third thing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Shape 16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 (Iterative Statements)</a:t>
            </a:r>
          </a:p>
        </p:txBody>
      </p:sp>
      <p:sp>
        <p:nvSpPr>
          <p:cNvPr id="165" name="Shape 16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1000"/>
              </a:spcAft>
              <a:buSzPct val="100000"/>
              <a:buChar char="❏"/>
            </a:pPr>
            <a:r>
              <a:rPr b="1" lang="en"/>
              <a:t>w</a:t>
            </a:r>
            <a:r>
              <a:rPr b="1" lang="en"/>
              <a:t>hile </a:t>
            </a:r>
            <a:r>
              <a:rPr lang="en"/>
              <a:t>- loop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1000"/>
              </a:spcAft>
              <a:buSzPct val="100000"/>
              <a:buChar char="❏"/>
            </a:pPr>
            <a:r>
              <a:rPr b="1" lang="en"/>
              <a:t>for</a:t>
            </a:r>
            <a:r>
              <a:rPr lang="en"/>
              <a:t> - loop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1000"/>
              </a:spcAft>
              <a:buSzPct val="100000"/>
              <a:buChar char="❏"/>
            </a:pPr>
            <a:r>
              <a:rPr b="1" lang="en"/>
              <a:t>do-while</a:t>
            </a:r>
            <a:r>
              <a:rPr lang="en"/>
              <a:t> - loop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1000"/>
              </a:spcAft>
              <a:buSzPct val="100000"/>
              <a:buChar char="❏"/>
            </a:pPr>
            <a:r>
              <a:rPr b="1" lang="en"/>
              <a:t>break</a:t>
            </a:r>
            <a:r>
              <a:rPr lang="en"/>
              <a:t> and </a:t>
            </a:r>
            <a:r>
              <a:rPr b="1" lang="en"/>
              <a:t>continue</a:t>
            </a:r>
            <a:r>
              <a:rPr lang="en"/>
              <a:t> keywords</a:t>
            </a:r>
          </a:p>
          <a:p>
            <a:pPr lvl="0">
              <a:spcBef>
                <a:spcPts val="0"/>
              </a:spcBef>
              <a:spcAft>
                <a:spcPts val="10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69" name="Shape 1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0" name="Shape 17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</a:t>
            </a:r>
            <a:r>
              <a:rPr lang="en"/>
              <a:t>w</a:t>
            </a:r>
            <a:r>
              <a:rPr lang="en"/>
              <a:t>hile - Statement</a:t>
            </a:r>
          </a:p>
        </p:txBody>
      </p:sp>
      <p:sp>
        <p:nvSpPr>
          <p:cNvPr id="171" name="Shape 17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Syntax: </a:t>
            </a:r>
            <a:br>
              <a:rPr lang="en"/>
            </a:b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while (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 sz="1400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&lt;condi</a:t>
            </a:r>
            <a:r>
              <a:rPr lang="en" sz="1400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t</a:t>
            </a:r>
            <a:r>
              <a:rPr lang="en" sz="1400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ion&gt;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)</a:t>
            </a:r>
            <a:br>
              <a:rPr lang="en"/>
            </a:br>
            <a:r>
              <a:rPr lang="en"/>
              <a:t>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Simplest loop structure – evaluate body as long as condition is true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Condition evaluated first, so body may never be executed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x = 0; 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while ( x &lt; 10 ) {    /* While x is less than 10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printf( "%d\n", x 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x++;                /* Update x so the condition breaks eventually 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75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Shape 17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Loops: for - Statement</a:t>
            </a:r>
          </a:p>
        </p:txBody>
      </p:sp>
      <p:sp>
        <p:nvSpPr>
          <p:cNvPr id="177" name="Shape 17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Char char="❏"/>
            </a:pPr>
            <a:r>
              <a:rPr lang="en"/>
              <a:t>Syntax: </a:t>
            </a:r>
            <a:br>
              <a:rPr lang="en"/>
            </a:b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for ( </a:t>
            </a:r>
            <a:r>
              <a:rPr lang="en" sz="1400">
                <a:highlight>
                  <a:srgbClr val="FCE5CD"/>
                </a:highlight>
                <a:latin typeface="Courier New"/>
                <a:ea typeface="Courier New"/>
                <a:cs typeface="Courier New"/>
                <a:sym typeface="Courier New"/>
              </a:rPr>
              <a:t>[&lt;initialization&gt;]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 ; </a:t>
            </a:r>
            <a:r>
              <a:rPr lang="en" sz="1400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[&lt;condition&gt;]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 ; </a:t>
            </a:r>
            <a:r>
              <a:rPr lang="en" sz="1400">
                <a:highlight>
                  <a:srgbClr val="C9DAF8"/>
                </a:highlight>
                <a:latin typeface="Courier New"/>
                <a:ea typeface="Courier New"/>
                <a:cs typeface="Courier New"/>
                <a:sym typeface="Courier New"/>
              </a:rPr>
              <a:t>[&lt;modification&gt;]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 )</a:t>
            </a:r>
            <a:br>
              <a:rPr lang="en"/>
            </a:br>
            <a:r>
              <a:rPr lang="en"/>
              <a:t>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i , j = 1;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 i = 1; i &lt;= n ; i ++)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j ∗= i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printf(“%d\n”, j);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A “counting” loop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Inside parentheses, three expressions, separated by semicolons: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Initialization:	i = 1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Condition:		i &lt;= n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/>
              <a:t>Modification:	i++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Shape 18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</a:t>
            </a:r>
            <a:r>
              <a:rPr lang="en"/>
              <a:t>f</a:t>
            </a:r>
            <a:r>
              <a:rPr lang="en"/>
              <a:t>or - Statement</a:t>
            </a:r>
          </a:p>
        </p:txBody>
      </p:sp>
      <p:sp>
        <p:nvSpPr>
          <p:cNvPr id="183" name="Shape 18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Char char="❏"/>
            </a:pPr>
            <a:r>
              <a:rPr lang="en"/>
              <a:t>Any expression can be empty (condition assumed to be “true”): 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(;;) /* infinite loop */</a:t>
            </a:r>
            <a:br>
              <a:rPr lang="en"/>
            </a:br>
            <a:r>
              <a:rPr lang="en"/>
              <a:t>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Compound expressions separated by comma</a:t>
            </a:r>
            <a:r>
              <a:rPr lang="en"/>
              <a:t>s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Comma: operator with lowest precedence, evaluated left-to-right</a:t>
            </a:r>
          </a:p>
          <a:p>
            <a:pPr indent="457200" lvl="0" marL="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 </a:t>
            </a:r>
            <a:r>
              <a:rPr lang="en" sz="1400">
                <a:highlight>
                  <a:srgbClr val="FFF2CC"/>
                </a:highlight>
                <a:latin typeface="Courier New"/>
                <a:ea typeface="Courier New"/>
                <a:cs typeface="Courier New"/>
                <a:sym typeface="Courier New"/>
              </a:rPr>
              <a:t>i = 1 , j = 1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; </a:t>
            </a:r>
            <a:r>
              <a:rPr lang="en" sz="1400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i &lt;= n , j % 2 != 0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; </a:t>
            </a:r>
            <a:r>
              <a:rPr lang="en" sz="1400">
                <a:highlight>
                  <a:srgbClr val="C9DAF8"/>
                </a:highlight>
                <a:latin typeface="Courier New"/>
                <a:ea typeface="Courier New"/>
                <a:cs typeface="Courier New"/>
                <a:sym typeface="Courier New"/>
              </a:rPr>
              <a:t>j ∗= i , i ++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/>
              <a:t>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&lt;loop body&gt;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Equivalent to while loop:</a:t>
            </a:r>
          </a:p>
          <a:p>
            <a:pPr lv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/>
              <a:t>	</a:t>
            </a:r>
            <a:r>
              <a:rPr lang="en" sz="1400">
                <a:highlight>
                  <a:srgbClr val="FCE5CD"/>
                </a:highlight>
                <a:latin typeface="Courier New"/>
                <a:ea typeface="Courier New"/>
                <a:cs typeface="Courier New"/>
                <a:sym typeface="Courier New"/>
              </a:rPr>
              <a:t>&lt;initialization&gt;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w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hile (</a:t>
            </a:r>
            <a:r>
              <a:rPr lang="en" sz="1400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&lt;condition&gt;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&lt;loop body&gt;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</a:t>
            </a:r>
            <a:r>
              <a:rPr lang="en" sz="1400">
                <a:highlight>
                  <a:srgbClr val="C9DAF8"/>
                </a:highlight>
                <a:latin typeface="Courier New"/>
                <a:ea typeface="Courier New"/>
                <a:cs typeface="Courier New"/>
                <a:sym typeface="Courier New"/>
              </a:rPr>
              <a:t>&lt;modification&gt;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}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87" name="Shape 1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8" name="Shape 18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</a:t>
            </a:r>
            <a:r>
              <a:rPr lang="en"/>
              <a:t>do</a:t>
            </a:r>
            <a:r>
              <a:rPr lang="en"/>
              <a:t>-while - Statement</a:t>
            </a:r>
          </a:p>
        </p:txBody>
      </p:sp>
      <p:sp>
        <p:nvSpPr>
          <p:cNvPr id="189" name="Shape 18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Char char="❏"/>
            </a:pPr>
            <a:r>
              <a:rPr lang="en"/>
              <a:t>Syntax: </a:t>
            </a:r>
            <a:br>
              <a:rPr lang="en"/>
            </a:b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do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{</a:t>
            </a:r>
            <a:br>
              <a:rPr lang="en"/>
            </a:br>
            <a:r>
              <a:rPr lang="en"/>
              <a:t>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while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( </a:t>
            </a:r>
            <a:r>
              <a:rPr lang="en" sz="1400">
                <a:highlight>
                  <a:srgbClr val="D9EAD3"/>
                </a:highlight>
                <a:latin typeface="Courier New"/>
                <a:ea typeface="Courier New"/>
                <a:cs typeface="Courier New"/>
                <a:sym typeface="Courier New"/>
              </a:rPr>
              <a:t>&lt;condition&gt;</a:t>
            </a:r>
            <a:r>
              <a:rPr b="1" lang="en" sz="1400">
                <a:latin typeface="Courier New"/>
                <a:ea typeface="Courier New"/>
                <a:cs typeface="Courier New"/>
                <a:sym typeface="Courier New"/>
              </a:rPr>
              <a:t> );</a:t>
            </a:r>
          </a:p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Differs from while loop – condition evaluated after each iteration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Body executed at least once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Note semicolon at end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: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do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/ ∗ loop body ∗ 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puts( "Keep going? (y/n) " 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 = getchar();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/ ∗ other processing ∗ 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 while ( c == ’y’ &amp;&amp; /∗ other conditions ∗/ );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3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Shape 19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Nested Loops</a:t>
            </a:r>
          </a:p>
        </p:txBody>
      </p:sp>
      <p:sp>
        <p:nvSpPr>
          <p:cNvPr id="195" name="Shape 19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/>
              <a:t>A nested loop is a loop within a loop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an inner loop within the body of an outer one.</a:t>
            </a:r>
            <a:br>
              <a:rPr lang="en" sz="1400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([&lt;initialization&gt;];[&lt;condition&gt;];[&lt;modification&gt;])</a:t>
            </a:r>
            <a:br>
              <a:rPr lang="en" sz="1400"/>
            </a:br>
            <a:r>
              <a:rPr lang="en" sz="1400"/>
              <a:t>  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&lt;loop body&gt; /* another loop here */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Can nest any loop statement within the body of any loop statement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Can have more than two levels of nested loops</a:t>
            </a:r>
            <a:br>
              <a:rPr lang="en"/>
            </a:b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99" name="Shape 1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0" name="Shape 20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</a:t>
            </a:r>
            <a:r>
              <a:rPr lang="en"/>
              <a:t>b</a:t>
            </a:r>
            <a:r>
              <a:rPr lang="en"/>
              <a:t>reak - Statement</a:t>
            </a:r>
          </a:p>
        </p:txBody>
      </p:sp>
      <p:sp>
        <p:nvSpPr>
          <p:cNvPr id="201" name="Shape 20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Sometimes want to terminate a loop early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break; exits innermost loop or switch statement to exit </a:t>
            </a:r>
            <a:r>
              <a:rPr lang="en" sz="1400"/>
              <a:t>early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/>
              <a:t>Consider the modification of the do-while 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char c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do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/* loop body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puts ( "Keep going? (y/n) " 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c = getchar()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if ( c != ’y’)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break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/∗ other processing ∗/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 while ( /∗ other conditions ∗/ ) ;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 sz="1400">
              <a:latin typeface="Courier New"/>
              <a:ea typeface="Courier New"/>
              <a:cs typeface="Courier New"/>
              <a:sym typeface="Courier New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05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Shape 20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Loops: continue - Statement</a:t>
            </a:r>
          </a:p>
        </p:txBody>
      </p:sp>
      <p:sp>
        <p:nvSpPr>
          <p:cNvPr id="207" name="Shape 20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Use to skip an iteration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continue; skips rest of innermost loop body, jumping to loop </a:t>
            </a:r>
            <a:r>
              <a:rPr lang="en" sz="1400"/>
              <a:t>condition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Example: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int i , ret = 1 , minval;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for ( i = 2; i &lt;= (a &gt; b? a:b); i++) {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if ( a % i ) /∗ a not divisible by i ∗/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continue;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if ( b % i == 0) /∗ b and a are multiples of i ∗/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ret = i;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printf(“%d\n”, ret);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Outline</a:t>
            </a:r>
          </a:p>
        </p:txBody>
      </p:sp>
      <p:sp>
        <p:nvSpPr>
          <p:cNvPr id="103" name="Shape 10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❖"/>
            </a:pPr>
            <a:r>
              <a:rPr lang="en"/>
              <a:t>Blocks and compound statements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❖"/>
            </a:pPr>
            <a:r>
              <a:rPr lang="en"/>
              <a:t>Conditional statements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f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if-else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s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witch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? : opertator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Nested conditional statements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❖"/>
            </a:pPr>
            <a:r>
              <a:rPr lang="en"/>
              <a:t>Repetitive statements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f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or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w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hile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d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o-while -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Nested repetitive statements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Break and continue statements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❖"/>
            </a:pPr>
            <a:r>
              <a:rPr lang="en"/>
              <a:t>Unconditional jump: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goto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11" name="Shape 2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2" name="Shape 21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Unconditional Jump</a:t>
            </a:r>
          </a:p>
        </p:txBody>
      </p:sp>
      <p:sp>
        <p:nvSpPr>
          <p:cNvPr id="213" name="Shape 21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g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oto</a:t>
            </a:r>
            <a:r>
              <a:rPr lang="en"/>
              <a:t>: transfers program execution to a labeled statement in the current function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DISCOURAGED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easily avoidable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requires a label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Label: a plain text, except C keywords, followed by a colon, prefixing a code line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may occur before or after the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goto 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statement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</a:p>
        </p:txBody>
      </p:sp>
      <p:sp>
        <p:nvSpPr>
          <p:cNvPr id="214" name="Shape 214"/>
          <p:cNvSpPr txBox="1"/>
          <p:nvPr/>
        </p:nvSpPr>
        <p:spPr>
          <a:xfrm>
            <a:off x="2040900" y="2949975"/>
            <a:ext cx="4598700" cy="2334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int main () {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int a = 10;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LOOP:do {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if ( a == 15) {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a = a + 1;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  goto LOOP;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}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  printf("value of a: %d\n", a++); 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   } while( a &lt; 20 );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return 0;</a:t>
            </a:r>
            <a:b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3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}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/>
          <p:nvPr>
            <p:ph type="title"/>
          </p:nvPr>
        </p:nvSpPr>
        <p:spPr>
          <a:xfrm>
            <a:off x="457200" y="205975"/>
            <a:ext cx="84294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Blocks and Compound Statements</a:t>
            </a:r>
          </a:p>
        </p:txBody>
      </p:sp>
      <p:sp>
        <p:nvSpPr>
          <p:cNvPr id="109" name="Shape 109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>
              <a:spcBef>
                <a:spcPts val="0"/>
              </a:spcBef>
              <a:buSzPct val="100000"/>
              <a:buChar char="❏"/>
            </a:pPr>
            <a:r>
              <a:rPr lang="en"/>
              <a:t>A simple statement ends in a semicolon:	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z = foo(x+y);</a:t>
            </a:r>
          </a:p>
          <a:p>
            <a:pPr indent="-342900" lvl="0" marL="457200">
              <a:spcBef>
                <a:spcPts val="1000"/>
              </a:spcBef>
              <a:buSzPct val="128571"/>
              <a:buChar char="❏"/>
            </a:pPr>
            <a:r>
              <a:rPr lang="en"/>
              <a:t>Consider the multiple statements: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temp = x+y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z = foo (temp) ;</a:t>
            </a:r>
          </a:p>
          <a:p>
            <a:pPr indent="-317500" lvl="1" marL="914400" rtl="0">
              <a:spcBef>
                <a:spcPts val="0"/>
              </a:spcBef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Curly braces – combine into compound statement/block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Block can substitute for simple statement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Compiled as a single unit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Variables can be declared inside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No semicolon at end</a:t>
            </a:r>
            <a:b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int temp = x+y;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z = foo(temp);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lang="en"/>
              <a:t>Block can be empty {}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 txBox="1"/>
          <p:nvPr>
            <p:ph type="title"/>
          </p:nvPr>
        </p:nvSpPr>
        <p:spPr>
          <a:xfrm>
            <a:off x="457200" y="205975"/>
            <a:ext cx="84294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Blocks and Compound Statements</a:t>
            </a:r>
          </a:p>
        </p:txBody>
      </p:sp>
      <p:sp>
        <p:nvSpPr>
          <p:cNvPr id="115" name="Shape 115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Blocks nested inside each other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int temp = x+y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z = foo ( temp 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float temp2 = x∗y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  z += bar ( temp2 )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}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Variables declared inside a block are only visibly within this block and its internatl blocks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Conditional Statements</a:t>
            </a:r>
          </a:p>
        </p:txBody>
      </p:sp>
      <p:sp>
        <p:nvSpPr>
          <p:cNvPr id="121" name="Shape 121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00000"/>
              <a:buChar char="❏"/>
            </a:pPr>
            <a:r>
              <a:rPr b="1" lang="en"/>
              <a:t>i</a:t>
            </a:r>
            <a:r>
              <a:rPr b="1" lang="en"/>
              <a:t>f</a:t>
            </a:r>
            <a:r>
              <a:rPr lang="en"/>
              <a:t> - Statement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b="1" lang="en"/>
              <a:t>i</a:t>
            </a:r>
            <a:r>
              <a:rPr b="1" lang="en"/>
              <a:t>f-else</a:t>
            </a:r>
            <a:r>
              <a:rPr lang="en"/>
              <a:t> - Statement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b="1" lang="en"/>
              <a:t>s</a:t>
            </a:r>
            <a:r>
              <a:rPr b="1" lang="en"/>
              <a:t>witch</a:t>
            </a:r>
            <a:r>
              <a:rPr lang="en"/>
              <a:t> - Statement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b="1" lang="en"/>
              <a:t>? :</a:t>
            </a:r>
            <a:r>
              <a:rPr lang="en"/>
              <a:t> Ternary operator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lang="en"/>
              <a:t>No boolean type in ANSI C</a:t>
            </a:r>
          </a:p>
          <a:p>
            <a:pPr indent="-317500" lvl="1" marL="914400" rtl="0">
              <a:spcBef>
                <a:spcPts val="0"/>
              </a:spcBef>
              <a:buSzPct val="100000"/>
              <a:buChar char="○"/>
            </a:pPr>
            <a:r>
              <a:rPr lang="en" sz="1400"/>
              <a:t>i</a:t>
            </a:r>
            <a:r>
              <a:rPr lang="en" sz="1400"/>
              <a:t>ntroduced in C99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lang="en"/>
              <a:t>Relational and logical expressions are evaluated to: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1</a:t>
            </a:r>
            <a:r>
              <a:rPr lang="en" sz="1400"/>
              <a:t> 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they are logically true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0</a:t>
            </a:r>
            <a:r>
              <a:rPr lang="en" sz="1400"/>
              <a:t> </a:t>
            </a: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they are logically false</a:t>
            </a:r>
          </a:p>
          <a:p>
            <a:pPr indent="-342900" lvl="0" marL="457200" rtl="0">
              <a:spcBef>
                <a:spcPts val="1000"/>
              </a:spcBef>
              <a:buSzPct val="100000"/>
              <a:buChar char="❏"/>
            </a:pPr>
            <a:r>
              <a:rPr lang="en"/>
              <a:t>Numeric expressions are considered false if they are evaluated to integer 0 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Pointer expressions are considered false if they are evaluated to null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25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i</a:t>
            </a:r>
            <a:r>
              <a:rPr lang="en"/>
              <a:t>f- Statement</a:t>
            </a:r>
          </a:p>
        </p:txBody>
      </p:sp>
      <p:sp>
        <p:nvSpPr>
          <p:cNvPr id="127" name="Shape 127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Syntax:	</a:t>
            </a:r>
            <a:br>
              <a:rPr lang="en"/>
            </a:br>
            <a:r>
              <a:rPr lang="en"/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 (&lt;condition&gt;)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&lt;statement&gt;;	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/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2 == 0)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y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+=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x / 2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Evaluate condition: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(x % 2 == 0)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true, execute inner statement: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+= x/2;</a:t>
            </a:r>
          </a:p>
          <a:p>
            <a:pPr indent="-317500" lvl="2" marL="13716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Otherwise, do nothing</a:t>
            </a:r>
          </a:p>
          <a:p>
            <a:pPr indent="-317500" lvl="1" marL="914400" rtl="0">
              <a:spcBef>
                <a:spcPts val="600"/>
              </a:spcBef>
              <a:buSzPct val="100000"/>
              <a:buChar char="○"/>
            </a:pPr>
            <a:r>
              <a:rPr lang="en" sz="1400"/>
              <a:t>Inner statements may be block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Shape 132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if-else - Statement</a:t>
            </a:r>
          </a:p>
        </p:txBody>
      </p:sp>
      <p:sp>
        <p:nvSpPr>
          <p:cNvPr id="133" name="Shape 133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>
              <a:spcBef>
                <a:spcPts val="0"/>
              </a:spcBef>
              <a:buSzPct val="128571"/>
              <a:buChar char="❏"/>
            </a:pPr>
            <a:r>
              <a:rPr lang="en"/>
              <a:t>Syntax:	</a:t>
            </a:r>
            <a:br>
              <a:rPr lang="en"/>
            </a:br>
            <a:r>
              <a:rPr lang="en"/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(&lt;condition&gt;)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&lt;statement1&gt;;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&lt;statement2&gt;;</a:t>
            </a:r>
          </a:p>
          <a:p>
            <a:pPr indent="-342900" lvl="0" marL="457200">
              <a:spcBef>
                <a:spcPts val="0"/>
              </a:spcBef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/>
              <a:t>	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2 == 0)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y += x / 2 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else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+= ( x + 1 ) / 2;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17500" lvl="1" marL="914400">
              <a:spcBef>
                <a:spcPts val="600"/>
              </a:spcBef>
              <a:buSzPct val="100000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Evaluate condition: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(x % 2 == 0)</a:t>
            </a:r>
          </a:p>
          <a:p>
            <a:pPr indent="-317500" lvl="2" marL="137160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If true, execute first statement: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+= x/2;</a:t>
            </a:r>
          </a:p>
          <a:p>
            <a:pPr indent="-317500" lvl="2" marL="1371600">
              <a:spcBef>
                <a:spcPts val="600"/>
              </a:spcBef>
              <a:buSzPct val="100000"/>
              <a:buChar char="■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Otherwise, execute second statement: 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+= ( x + 1 ) / 2;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Either</a:t>
            </a:r>
            <a:r>
              <a:rPr lang="en"/>
              <a:t> </a:t>
            </a:r>
            <a:r>
              <a:rPr lang="en" sz="1400"/>
              <a:t>inner statements may be block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37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Shape 138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rtl="0">
              <a:spcBef>
                <a:spcPts val="0"/>
              </a:spcBef>
              <a:buSzPct val="128571"/>
              <a:buChar char="❏"/>
            </a:pPr>
            <a:r>
              <a:rPr lang="en"/>
              <a:t>Can have additional alternative control paths by nesting 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if</a:t>
            </a:r>
            <a:r>
              <a:rPr lang="en"/>
              <a:t> statements: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f (&lt;condition&gt;)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&lt;statement1&gt;; /* can be an if or if-else statement*/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&lt;statement2&gt;; /* can be an if or if-else statement*/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❏"/>
            </a:pPr>
            <a:r>
              <a:rPr lang="en"/>
              <a:t>Conditions are evaluated in order until one is met; inner statement then executed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Char char="○"/>
            </a:pPr>
            <a:r>
              <a:rPr lang="en" sz="1400"/>
              <a:t>if multiple conditions true, only first executed</a:t>
            </a:r>
          </a:p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lang="en"/>
              <a:t>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2 == 0)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y += x / 2 ;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else if ( x % 4 == 1)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y += 2 ∗ (( x + 3 )/ 4 );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lse</a:t>
            </a:r>
          </a:p>
          <a:p>
            <a:pPr indent="387350" lvl="0" rtl="0">
              <a:spcBef>
                <a:spcPts val="0"/>
              </a:spcBef>
              <a:buClr>
                <a:schemeClr val="dk1"/>
              </a:buClr>
              <a:buSzPct val="78571"/>
              <a:buFont typeface="Arial"/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  y += ( x +1 )/ 2 ;</a:t>
            </a:r>
          </a:p>
        </p:txBody>
      </p:sp>
      <p:sp>
        <p:nvSpPr>
          <p:cNvPr id="139" name="Shape 13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Nesting if/if-else Statements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43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Shape 144"/>
          <p:cNvSpPr txBox="1"/>
          <p:nvPr>
            <p:ph idx="1" type="body"/>
          </p:nvPr>
        </p:nvSpPr>
        <p:spPr>
          <a:xfrm>
            <a:off x="457200" y="1200150"/>
            <a:ext cx="8229600" cy="3725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3429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28571"/>
              <a:buChar char="❏"/>
            </a:pPr>
            <a:r>
              <a:rPr b="1" lang="en"/>
              <a:t>Dangling </a:t>
            </a:r>
            <a:r>
              <a:rPr b="1" lang="en">
                <a:latin typeface="Courier New"/>
                <a:ea typeface="Courier New"/>
                <a:cs typeface="Courier New"/>
                <a:sym typeface="Courier New"/>
              </a:rPr>
              <a:t>else</a:t>
            </a:r>
            <a:r>
              <a:rPr lang="en">
                <a:latin typeface="Courier New"/>
                <a:ea typeface="Courier New"/>
                <a:cs typeface="Courier New"/>
                <a:sym typeface="Courier New"/>
              </a:rPr>
              <a:t> </a:t>
            </a:r>
            <a:r>
              <a:rPr lang="en"/>
              <a:t>, example:</a:t>
            </a:r>
            <a:br>
              <a:rPr lang="en"/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4 == 0)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2 == 0)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= 2;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e</a:t>
            </a: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= 1;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To which if statement does the else keyword belong?</a:t>
            </a:r>
            <a:b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</a:b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Belongs to the nearest if in the same block</a:t>
            </a:r>
          </a:p>
          <a:p>
            <a:pPr indent="-317500" lvl="1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SzPct val="100000"/>
              <a:buFont typeface="Times New Roman"/>
              <a:buChar char="○"/>
            </a:pPr>
            <a:r>
              <a:rPr lang="en" sz="1400">
                <a:latin typeface="Times New Roman"/>
                <a:ea typeface="Times New Roman"/>
                <a:cs typeface="Times New Roman"/>
                <a:sym typeface="Times New Roman"/>
              </a:rPr>
              <a:t>To associate else with outer if statement: use braces</a:t>
            </a:r>
          </a:p>
          <a:p>
            <a:pPr indent="457200" lvl="0" marL="4572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if ( x % 4 == 0) {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  if ( x % 2 == 0)</a:t>
            </a:r>
          </a:p>
          <a:p>
            <a:pPr indent="457200" lvl="0" marL="914400" marR="0" rtl="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None/>
            </a:pP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y = 2;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} else</a:t>
            </a:r>
            <a:br>
              <a:rPr lang="en" sz="1400"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400">
                <a:latin typeface="Courier New"/>
                <a:ea typeface="Courier New"/>
                <a:cs typeface="Courier New"/>
                <a:sym typeface="Courier New"/>
              </a:rPr>
              <a:t>	y = 1;</a:t>
            </a:r>
          </a:p>
        </p:txBody>
      </p:sp>
      <p:sp>
        <p:nvSpPr>
          <p:cNvPr id="145" name="Shape 14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Nesting if/if-else Statements</a:t>
            </a:r>
          </a:p>
        </p:txBody>
      </p:sp>
      <p:sp>
        <p:nvSpPr>
          <p:cNvPr id="146" name="Shape 146"/>
          <p:cNvSpPr txBox="1"/>
          <p:nvPr/>
        </p:nvSpPr>
        <p:spPr>
          <a:xfrm>
            <a:off x="3666375" y="1660450"/>
            <a:ext cx="2172300" cy="1086000"/>
          </a:xfrm>
          <a:prstGeom prst="rect">
            <a:avLst/>
          </a:prstGeom>
          <a:solidFill>
            <a:srgbClr val="D9EAD3"/>
          </a:solidFill>
          <a:ln cap="flat" cmpd="sng" w="9525">
            <a:solidFill>
              <a:srgbClr val="6AA84F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if ( x % 4 == 0)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if ( x % 2 == 0)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y = 2;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else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y = 1;</a:t>
            </a:r>
          </a:p>
        </p:txBody>
      </p:sp>
      <p:sp>
        <p:nvSpPr>
          <p:cNvPr id="147" name="Shape 147"/>
          <p:cNvSpPr txBox="1"/>
          <p:nvPr/>
        </p:nvSpPr>
        <p:spPr>
          <a:xfrm>
            <a:off x="6215500" y="1660450"/>
            <a:ext cx="2172300" cy="1086000"/>
          </a:xfrm>
          <a:prstGeom prst="rect">
            <a:avLst/>
          </a:prstGeom>
          <a:solidFill>
            <a:srgbClr val="F4CCCC"/>
          </a:solidFill>
          <a:ln cap="flat" cmpd="sng" w="9525">
            <a:solidFill>
              <a:srgbClr val="FF0000"/>
            </a:solidFill>
            <a:prstDash val="dash"/>
            <a:round/>
            <a:headEnd len="med" w="med" type="none"/>
            <a:tailEnd len="med" w="med" type="none"/>
          </a:ln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if ( x % 4 == 0)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if ( x % 2 == 0)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  y = 2;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else</a:t>
            </a:r>
            <a:b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</a:br>
            <a:r>
              <a:rPr lang="en" sz="1200">
                <a:solidFill>
                  <a:schemeClr val="dk1"/>
                </a:solidFill>
                <a:latin typeface="Courier New"/>
                <a:ea typeface="Courier New"/>
                <a:cs typeface="Courier New"/>
                <a:sym typeface="Courier New"/>
              </a:rPr>
              <a:t>  y = 1;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paper-plane">
  <a:themeElements>
    <a:clrScheme name="Custom 354">
      <a:dk1>
        <a:srgbClr val="000000"/>
      </a:dk1>
      <a:lt1>
        <a:srgbClr val="FFFFFF"/>
      </a:lt1>
      <a:dk2>
        <a:srgbClr val="30182B"/>
      </a:dk2>
      <a:lt2>
        <a:srgbClr val="DFDFDF"/>
      </a:lt2>
      <a:accent1>
        <a:srgbClr val="592D50"/>
      </a:accent1>
      <a:accent2>
        <a:srgbClr val="D3A67A"/>
      </a:accent2>
      <a:accent3>
        <a:srgbClr val="45485F"/>
      </a:accent3>
      <a:accent4>
        <a:srgbClr val="6B9756"/>
      </a:accent4>
      <a:accent5>
        <a:srgbClr val="7D576E"/>
      </a:accent5>
      <a:accent6>
        <a:srgbClr val="4C1A23"/>
      </a:accent6>
      <a:hlink>
        <a:srgbClr val="511E3E"/>
      </a:hlink>
      <a:folHlink>
        <a:srgbClr val="9EA0A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