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4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" name="Shape 5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2" name="Shape 62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Shape 6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Shape 6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 flipH="1" rot="10800000">
            <a:off x="0" y="2984999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" name="Shape 11"/>
          <p:cNvSpPr/>
          <p:nvPr/>
        </p:nvSpPr>
        <p:spPr>
          <a:xfrm>
            <a:off x="0" y="2393175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" name="Shape 12"/>
          <p:cNvSpPr/>
          <p:nvPr/>
        </p:nvSpPr>
        <p:spPr>
          <a:xfrm flipH="1" rot="10800000">
            <a:off x="0" y="2983958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" name="Shape 13"/>
          <p:cNvSpPr txBox="1"/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14" name="Shape 14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8" name="Shape 18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9" name="Shape 19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0" name="Shape 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 b="1" sz="3600"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1" name="Shape 21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5" name="Shape 25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6" name="Shape 2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" type="body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8" name="Shape 28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9" name="Shape 29"/>
          <p:cNvSpPr txBox="1"/>
          <p:nvPr>
            <p:ph idx="2" type="body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0" name="Shape 30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3" name="Shape 33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4" name="Shape 3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5" name="Shape 35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6" name="Shape 36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/>
        </p:nvSpPr>
        <p:spPr>
          <a:xfrm flipH="1" rot="10800000">
            <a:off x="0" y="4412699"/>
            <a:ext cx="9144000" cy="7307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9" name="Shape 39"/>
          <p:cNvSpPr/>
          <p:nvPr/>
        </p:nvSpPr>
        <p:spPr>
          <a:xfrm flipH="1">
            <a:off x="4526627" y="3820834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0" name="Shape 40"/>
          <p:cNvSpPr/>
          <p:nvPr/>
        </p:nvSpPr>
        <p:spPr>
          <a:xfrm rot="10800000">
            <a:off x="4526627" y="4411617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1" name="Shape 41"/>
          <p:cNvSpPr txBox="1"/>
          <p:nvPr>
            <p:ph idx="1" type="body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</a:lstStyle>
          <a:p/>
        </p:txBody>
      </p:sp>
      <p:sp>
        <p:nvSpPr>
          <p:cNvPr id="42" name="Shape 42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/>
          <p:nvPr/>
        </p:nvSpPr>
        <p:spPr>
          <a:xfrm>
            <a:off x="6676" y="76256"/>
            <a:ext cx="9134130" cy="5054792"/>
          </a:xfrm>
          <a:custGeom>
            <a:pathLst>
              <a:path extrusionOk="0" h="6739723" w="9157023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5" name="Shape 45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38761D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/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Homework 03</a:t>
            </a:r>
          </a:p>
        </p:txBody>
      </p:sp>
      <p:sp>
        <p:nvSpPr>
          <p:cNvPr id="51" name="Shape 51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Due date: Oct 07, 2016</a:t>
            </a:r>
          </a:p>
        </p:txBody>
      </p:sp>
      <p:sp>
        <p:nvSpPr>
          <p:cNvPr id="52" name="Shape 52"/>
          <p:cNvSpPr/>
          <p:nvPr/>
        </p:nvSpPr>
        <p:spPr>
          <a:xfrm>
            <a:off x="8003098" y="136875"/>
            <a:ext cx="1049273" cy="311148"/>
          </a:xfrm>
          <a:prstGeom prst="flowChartTerminator">
            <a:avLst/>
          </a:prstGeom>
          <a:solidFill>
            <a:srgbClr val="FFFFFF"/>
          </a:solidFill>
          <a:ln cap="flat" cmpd="sng" w="19050">
            <a:solidFill>
              <a:srgbClr val="CFE2F3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Homework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Question 1 </a:t>
            </a:r>
            <a:r>
              <a:rPr b="0" lang="en" sz="1800"/>
              <a:t>what is the output of the following code fragments:</a:t>
            </a:r>
          </a:p>
        </p:txBody>
      </p:sp>
      <p:sp>
        <p:nvSpPr>
          <p:cNvPr id="58" name="Shape 58"/>
          <p:cNvSpPr txBox="1"/>
          <p:nvPr>
            <p:ph idx="1" type="body"/>
          </p:nvPr>
        </p:nvSpPr>
        <p:spPr>
          <a:xfrm>
            <a:off x="457200" y="1200150"/>
            <a:ext cx="40524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50000"/>
              <a:buAutoNum type="arabicParenR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n =5, i;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if (n &gt; 0)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for (i = 0; i &lt; n; i++)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if (i % 7 &gt; 0) 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printf("...");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return i;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}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else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printf("error, n is negative\n");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50000"/>
              <a:buAutoNum type="arabicParenR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c, i, j;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c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har s[8] = "STRESSED";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for (i = 0, j = 7; i &lt; j; i++, j--) 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c = s[i];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s[i] = s[j];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s[j] = c;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printf("%s\n", s);</a:t>
            </a:r>
          </a:p>
        </p:txBody>
      </p:sp>
      <p:sp>
        <p:nvSpPr>
          <p:cNvPr id="59" name="Shape 59"/>
          <p:cNvSpPr txBox="1"/>
          <p:nvPr>
            <p:ph idx="1" type="body"/>
          </p:nvPr>
        </p:nvSpPr>
        <p:spPr>
          <a:xfrm>
            <a:off x="4780550" y="1325825"/>
            <a:ext cx="40524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  <a:buAutoNum type="arabicParenR" startAt="3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nt a = 10;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do 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if( a == 15) 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a = a + 1;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Continue;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}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printf("value of a: %d\n", a);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a++;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 while( a &lt; 20 );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50000"/>
              <a:buAutoNum type="arabicParenR" startAt="3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nt x = 5, y = -3;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f (x = y) 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printf("%d\t%d\n", x, y);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e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lse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f (x &gt; y)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printf("%d &gt; %d\n", x, y);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e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lse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printf("%d &lt; %d\n", x, y);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Shape 6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30555"/>
              <a:buFont typeface="Arial"/>
              <a:buNone/>
            </a:pPr>
            <a:r>
              <a:rPr lang="en"/>
              <a:t>Question 2 </a:t>
            </a:r>
            <a:r>
              <a:rPr b="0" lang="en" sz="1800"/>
              <a:t>complete the following program:</a:t>
            </a:r>
          </a:p>
        </p:txBody>
      </p:sp>
      <p:sp>
        <p:nvSpPr>
          <p:cNvPr id="65" name="Shape 65"/>
          <p:cNvSpPr txBox="1"/>
          <p:nvPr>
            <p:ph idx="1" type="body"/>
          </p:nvPr>
        </p:nvSpPr>
        <p:spPr>
          <a:xfrm>
            <a:off x="457200" y="1200150"/>
            <a:ext cx="84027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har ch = getchar();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 (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....................................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)		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/* test if ch is a capital letter */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printf(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"%c is a capital letter\n", ch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e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lse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 (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....................................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)	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/* test if ch is a small letter */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  printf(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"%c is a small letter\n", ch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else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  if (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....................................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)	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/* test if ch is a digit */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    printf(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"%c is a digit\n", ch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  else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    if (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....................................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)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/* test if ch is an arithmetic operator */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      printf(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"%c is an arithmetic operator\n", ch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    else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      printf(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"Unrecognized character"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Shape 70"/>
          <p:cNvSpPr txBox="1"/>
          <p:nvPr>
            <p:ph idx="1" type="body"/>
          </p:nvPr>
        </p:nvSpPr>
        <p:spPr>
          <a:xfrm>
            <a:off x="457200" y="1200150"/>
            <a:ext cx="39234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nt a = 10;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do 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if( a == 15)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a = a + 1;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printf("value of a: %d\n", a++);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 while( a &lt; 20 );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50000"/>
              <a:buAutoNum type="arabicParenR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i;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for(i=900;-5 ;i/=3){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printf("%d ",i);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if(i&lt;=34)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break;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50000"/>
              <a:buAutoNum type="arabicParenR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i,j,k;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for(i=0,k=0;i&lt;=5,k&lt;=3;i++,k+=2){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printf("%d ",i+k);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  <p:sp>
        <p:nvSpPr>
          <p:cNvPr id="71" name="Shape 7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Clr>
                <a:schemeClr val="dk1"/>
              </a:buClr>
              <a:buSzPct val="30555"/>
              <a:buFont typeface="Arial"/>
              <a:buNone/>
            </a:pPr>
            <a:r>
              <a:rPr lang="en"/>
              <a:t>Question 3 </a:t>
            </a:r>
            <a:r>
              <a:rPr b="0" lang="en" sz="1800"/>
              <a:t>find the number of iterations of each loop below:</a:t>
            </a:r>
          </a:p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4763400" y="1274175"/>
            <a:ext cx="39234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50000"/>
              <a:buAutoNum type="arabicParenR" startAt="4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n = 100;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While (--n)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printf("%d\n", n*2);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50000"/>
              <a:buAutoNum type="arabicParenR" startAt="4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u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nsigned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c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har c;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for(c=255; c; c&gt;&gt;=1){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printf("%d ",c);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342900" lvl="0" marL="457200" rtl="0">
              <a:spcBef>
                <a:spcPts val="1000"/>
              </a:spcBef>
              <a:buSzPct val="150000"/>
              <a:buAutoNum type="arabicParenR" startAt="4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unsigned char c;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for(c=128; c; c&gt;&gt;=1){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printf("%d ",c);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342900" lvl="0" marL="457200" rtl="0">
              <a:spcBef>
                <a:spcPts val="1000"/>
              </a:spcBef>
              <a:buSzPct val="150000"/>
              <a:buAutoNum type="arabicParenR" startAt="4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unsigned char c;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for(c=1; c; c&lt;&lt;=1){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printf("%d ",c);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