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65" r:id="rId3"/>
    <p:sldMasterId id="214748366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Shape 2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Shape 22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Shape 2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Shape 2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Shape 2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Shape 2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Shape 2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Shape 2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Shape 2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Shape 2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Shape 3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 flipH="1" rot="10800000">
            <a:off x="0" y="2985000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0" y="2393175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" name="Shape 57"/>
          <p:cNvSpPr/>
          <p:nvPr/>
        </p:nvSpPr>
        <p:spPr>
          <a:xfrm flipH="1" rot="10800000">
            <a:off x="0" y="2983958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" name="Shape 6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" name="Shape 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 b="1" sz="3600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" name="Shape 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" name="Shape 74"/>
          <p:cNvSpPr txBox="1"/>
          <p:nvPr>
            <p:ph idx="2" type="body"/>
          </p:nvPr>
        </p:nvSpPr>
        <p:spPr>
          <a:xfrm>
            <a:off x="4692273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" name="Shape 78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80" name="Shape 8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 flipH="1" rot="10800000">
            <a:off x="0" y="4412699"/>
            <a:ext cx="9144000" cy="73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" name="Shape 84"/>
          <p:cNvSpPr/>
          <p:nvPr/>
        </p:nvSpPr>
        <p:spPr>
          <a:xfrm flipH="1">
            <a:off x="4526626" y="3820834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/>
          <p:nvPr/>
        </p:nvSpPr>
        <p:spPr>
          <a:xfrm rot="10800000">
            <a:off x="4526626" y="4411617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1155CC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00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ctrTitle"/>
          </p:nvPr>
        </p:nvSpPr>
        <p:spPr>
          <a:xfrm>
            <a:off x="685800" y="1470526"/>
            <a:ext cx="7772400" cy="1514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Functions and Modular Programming</a:t>
            </a:r>
          </a:p>
        </p:txBody>
      </p:sp>
      <p:sp>
        <p:nvSpPr>
          <p:cNvPr id="96" name="Shape 96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8278475" y="111999"/>
            <a:ext cx="773874" cy="336042"/>
          </a:xfrm>
          <a:prstGeom prst="flowChartTerminator">
            <a:avLst/>
          </a:prstGeom>
          <a:solidFill>
            <a:srgbClr val="FFFFFF"/>
          </a:solidFill>
          <a:ln cap="flat" cmpd="sng" w="19050">
            <a:solidFill>
              <a:srgbClr val="CFE2F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Lecture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Function Prototypes</a:t>
            </a:r>
          </a:p>
        </p:txBody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lnSpc>
                <a:spcPct val="115000"/>
              </a:lnSpc>
              <a:spcBef>
                <a:spcPts val="500"/>
              </a:spcBef>
              <a:buSzPct val="100000"/>
              <a:buFont typeface="Times New Roman"/>
              <a:buChar char="❏"/>
            </a:pPr>
            <a:r>
              <a:rPr lang="en"/>
              <a:t>If function definition comes textually after use in program:</a:t>
            </a:r>
          </a:p>
          <a:p>
            <a:pPr indent="-317500" lvl="1" marL="914400">
              <a:lnSpc>
                <a:spcPct val="115000"/>
              </a:lnSpc>
              <a:spcBef>
                <a:spcPts val="50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The compiler complains: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warning: implicit declaration of function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Declare the function before use: Prototype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&lt;return_type&gt; &lt;function_name&gt;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&lt;parameters_list&gt;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);</a:t>
            </a:r>
          </a:p>
          <a:p>
            <a:pPr indent="-342900" lvl="0" marL="457200" rtl="0">
              <a:spcBef>
                <a:spcPts val="1000"/>
              </a:spcBef>
              <a:buSzPct val="100000"/>
              <a:buChar char="❏"/>
            </a:pPr>
            <a:r>
              <a:rPr lang="en"/>
              <a:t>Parameter_list does not have to name the parameters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Function definition can be placed anywhere in the program after the prototypes. 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lIf a function definition is placed in front of main(),  there is no need to include its function prototype. 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Function Prototypes: </a:t>
            </a:r>
            <a:r>
              <a:rPr lang="en" sz="1800"/>
              <a:t>Example</a:t>
            </a:r>
          </a:p>
        </p:txBody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" sz="1200">
                <a:latin typeface="Courier New"/>
                <a:ea typeface="Courier New"/>
                <a:cs typeface="Courier New"/>
                <a:sym typeface="Courier New"/>
              </a:rPr>
              <a:t>int gcf(int, int);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b="1" lang="en" sz="1200">
                <a:latin typeface="Courier New"/>
                <a:ea typeface="Courier New"/>
                <a:cs typeface="Courier New"/>
                <a:sym typeface="Courier New"/>
              </a:rPr>
              <a:t>void swap(int*, int*);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a = 33, b = 5;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printf("GCF of %d and %d is %d\n", a, b, gcf(a, b) 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gcf(int a, int b){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(b &gt; a) swap(&amp;a, &amp;b);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while (b) { 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int temp = b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b = a % b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a = temp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a;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swap(int *a, int *b){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temp = *a; *a = *b; *b = temp;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Function Stub</a:t>
            </a:r>
          </a:p>
        </p:txBody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A stub is a dummy implementation of a function with an empty body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A placeholder while building (other parts of) a program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■"/>
            </a:pPr>
            <a:r>
              <a:rPr lang="en" sz="1400">
                <a:highlight>
                  <a:srgbClr val="FFFFFF"/>
                </a:highlight>
              </a:rPr>
              <a:t>so that it compiles correctly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Fill in one-stub at a time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Compile and test if possible</a:t>
            </a:r>
          </a:p>
          <a:p>
            <a: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Memory Model</a:t>
            </a:r>
          </a:p>
        </p:txBody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  <a:buChar char="❏"/>
            </a:pPr>
            <a:r>
              <a:rPr lang="en"/>
              <a:t>Program code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Read only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May contain string literals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en"/>
              <a:t>Stack (automatic storage):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Function variables: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Local variables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Arguments for next function call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Return location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Destroyed when function ends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Heap: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Dynamically allocated space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  <a:buChar char="❏"/>
            </a:pPr>
            <a:r>
              <a:rPr lang="en"/>
              <a:t>Data segment</a:t>
            </a:r>
            <a:r>
              <a:rPr lang="en" sz="1400"/>
              <a:t>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Global variables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Static variables</a:t>
            </a:r>
          </a:p>
        </p:txBody>
      </p:sp>
      <p:pic>
        <p:nvPicPr>
          <p:cNvPr id="173" name="Shape 1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4599" y="1466774"/>
            <a:ext cx="2752199" cy="3459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Scopes</a:t>
            </a:r>
          </a:p>
        </p:txBody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Scope: the parts of the program where an identifier is valid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A global variable: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A.K.A. external variable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defined outside of the local environment (outside of functions)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available anywhere within the file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A local variable:</a:t>
            </a:r>
          </a:p>
          <a:p>
            <a:pPr indent="-317500" lvl="1" marL="914400" rtl="0">
              <a:spcBef>
                <a:spcPts val="60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A.K.A. internal and automatic variable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defined within the local environment inside { }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local to that block, whether the block is a block within a function or the function itself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parameters in a function header are local to that function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 can mean different things in different contexts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if two variables share the same name but are in different blocks or functions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the variable declared in the current environment will be the one used in a reference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Scopes: </a:t>
            </a:r>
            <a:r>
              <a:rPr lang="en" sz="1800"/>
              <a:t>Examples</a:t>
            </a:r>
          </a:p>
        </p:txBody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457200" y="1200150"/>
            <a:ext cx="2028900" cy="2979600"/>
          </a:xfrm>
          <a:prstGeom prst="rect">
            <a:avLst/>
          </a:prstGeom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/>
              <a:t>Ex1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doubleX(float x){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x *= 2;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printf("%f\n", x);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float x = 3;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doubleX(x);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printf("%f\n", x);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2524091" y="1200150"/>
            <a:ext cx="2028900" cy="2979600"/>
          </a:xfrm>
          <a:prstGeom prst="rect">
            <a:avLst/>
          </a:prstGeom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/>
              <a:t>Ex2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float x = 10;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doubleX(){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x *= 2;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printf("%f\n", x);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float x = 3;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doubleX();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printf("%f\n", x);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x="6657874" y="1200150"/>
            <a:ext cx="2028900" cy="2979600"/>
          </a:xfrm>
          <a:prstGeom prst="rect">
            <a:avLst/>
          </a:prstGeom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/>
              <a:t>Ex4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nt main(){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nt x = 5;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if (x){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  int x = 10;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++;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  printf("%d\n", x);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}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++;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printf("%d\n", x);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4590983" y="1200150"/>
            <a:ext cx="2028900" cy="2979600"/>
          </a:xfrm>
          <a:prstGeom prst="rect">
            <a:avLst/>
          </a:prstGeom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Ex3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f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loat x = 10;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oid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oubleX(float x){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*= 2;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printf("%f\n", x);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oid printX(){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printf("%f\n", x);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float x = 3;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doubleX(x);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printf("%f\n", x);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printX();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189" name="Shape 189"/>
          <p:cNvSpPr txBox="1"/>
          <p:nvPr/>
        </p:nvSpPr>
        <p:spPr>
          <a:xfrm>
            <a:off x="6675300" y="4224425"/>
            <a:ext cx="2028900" cy="7041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11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6</a:t>
            </a:r>
          </a:p>
        </p:txBody>
      </p:sp>
      <p:sp>
        <p:nvSpPr>
          <p:cNvPr id="190" name="Shape 190"/>
          <p:cNvSpPr txBox="1"/>
          <p:nvPr/>
        </p:nvSpPr>
        <p:spPr>
          <a:xfrm>
            <a:off x="4599700" y="4224425"/>
            <a:ext cx="2028900" cy="7041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6.000000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3.000000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10.000000</a:t>
            </a:r>
          </a:p>
        </p:txBody>
      </p:sp>
      <p:sp>
        <p:nvSpPr>
          <p:cNvPr id="191" name="Shape 191"/>
          <p:cNvSpPr txBox="1"/>
          <p:nvPr/>
        </p:nvSpPr>
        <p:spPr>
          <a:xfrm>
            <a:off x="2528450" y="4224425"/>
            <a:ext cx="2028900" cy="7041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20.000000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3.000000</a:t>
            </a:r>
          </a:p>
        </p:txBody>
      </p:sp>
      <p:sp>
        <p:nvSpPr>
          <p:cNvPr id="192" name="Shape 192"/>
          <p:cNvSpPr txBox="1"/>
          <p:nvPr/>
        </p:nvSpPr>
        <p:spPr>
          <a:xfrm>
            <a:off x="457200" y="4224425"/>
            <a:ext cx="2028900" cy="7041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6.000000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3.000000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Storage Classes</a:t>
            </a:r>
          </a:p>
        </p:txBody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  <a:buChar char="❏"/>
            </a:pPr>
            <a:r>
              <a:rPr lang="en"/>
              <a:t>Storage Classes: a modifier precedes the variable to define its scope and lifetime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Font typeface="Times New Roman"/>
              <a:buChar char="❏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uto</a:t>
            </a:r>
            <a:r>
              <a:rPr lang="en"/>
              <a:t>: the default for local variables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Font typeface="Times New Roman"/>
              <a:buChar char="❏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register</a:t>
            </a:r>
            <a:r>
              <a:rPr lang="en"/>
              <a:t>: advice </a:t>
            </a:r>
            <a:r>
              <a:rPr lang="en"/>
              <a:t>to </a:t>
            </a:r>
            <a:r>
              <a:rPr lang="en"/>
              <a:t>the compiler to store a local variable in a register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the advice is not necessarily taken by the compiler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Font typeface="Times New Roman"/>
              <a:buChar char="❏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static</a:t>
            </a:r>
            <a:r>
              <a:rPr lang="en"/>
              <a:t>: tells the compiler that the storage of that variable remains in existence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Local variables with static modifier remains in memory so that they can be accessed later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Global variables with static modifier are limited to the file where they are declared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Font typeface="Times New Roman"/>
              <a:buChar char="❏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e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xtern</a:t>
            </a:r>
            <a:r>
              <a:rPr lang="en"/>
              <a:t>: points the identifier to a previously defined variable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Initialization: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in the absence of explicit initialization: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tatic and external variables are set to 0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utomatic and register variables contain undefined values (garbage)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>
            <p:ph idx="1" type="body"/>
          </p:nvPr>
        </p:nvSpPr>
        <p:spPr>
          <a:xfrm>
            <a:off x="4590983" y="1200150"/>
            <a:ext cx="2028900" cy="3531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Ex2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 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highlight>
                  <a:srgbClr val="CCCCCC"/>
                </a:highlight>
                <a:latin typeface="Courier New"/>
                <a:ea typeface="Courier New"/>
                <a:cs typeface="Courier New"/>
                <a:sym typeface="Courier New"/>
              </a:rPr>
              <a:t>/*</a:t>
            </a:r>
            <a:r>
              <a:rPr lang="en" sz="1400">
                <a:highlight>
                  <a:srgbClr val="CCCCCC"/>
                </a:highlight>
                <a:latin typeface="Courier New"/>
                <a:ea typeface="Courier New"/>
                <a:cs typeface="Courier New"/>
                <a:sym typeface="Courier New"/>
              </a:rPr>
              <a:t>f</a:t>
            </a:r>
            <a:r>
              <a:rPr lang="en" sz="1400">
                <a:highlight>
                  <a:srgbClr val="CCCCCC"/>
                </a:highlight>
                <a:latin typeface="Courier New"/>
                <a:ea typeface="Courier New"/>
                <a:cs typeface="Courier New"/>
                <a:sym typeface="Courier New"/>
              </a:rPr>
              <a:t>ile1.c      */	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sp =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double val[1000];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 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highlight>
                  <a:srgbClr val="CCCCCC"/>
                </a:highlight>
                <a:latin typeface="Courier New"/>
                <a:ea typeface="Courier New"/>
                <a:cs typeface="Courier New"/>
                <a:sym typeface="Courier New"/>
              </a:rPr>
              <a:t>/*file1.c      */	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foo(){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printf("%d", sp);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bar(){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(int)val[0];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x="4590983" y="1200150"/>
            <a:ext cx="2028900" cy="3531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Ex2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 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highlight>
                  <a:srgbClr val="CCCCCC"/>
                </a:highlight>
                <a:latin typeface="Courier New"/>
                <a:ea typeface="Courier New"/>
                <a:cs typeface="Courier New"/>
                <a:sym typeface="Courier New"/>
              </a:rPr>
              <a:t>/*file1.c      */	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sp =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double val[1000];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 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highlight>
                  <a:srgbClr val="CCCCCC"/>
                </a:highlight>
                <a:latin typeface="Courier New"/>
                <a:ea typeface="Courier New"/>
                <a:cs typeface="Courier New"/>
                <a:sym typeface="Courier New"/>
              </a:rPr>
              <a:t>/*file2.c      */	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foo(){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printf("%d", sp);   </a:t>
            </a:r>
            <a:r>
              <a:rPr lang="en" sz="1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✘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bar(){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(int)val[0]; </a:t>
            </a:r>
            <a:r>
              <a:rPr lang="en" sz="1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✘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05" name="Shape 205"/>
          <p:cNvSpPr txBox="1"/>
          <p:nvPr>
            <p:ph idx="1" type="body"/>
          </p:nvPr>
        </p:nvSpPr>
        <p:spPr>
          <a:xfrm>
            <a:off x="457200" y="1200150"/>
            <a:ext cx="2028900" cy="3531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/>
              <a:t>Ex1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float x = xx; 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float xx;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oid foo(){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f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loat x = xx;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/*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x is global/external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But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" sz="1000">
                <a:latin typeface="Courier New"/>
                <a:ea typeface="Courier New"/>
                <a:cs typeface="Courier New"/>
                <a:sym typeface="Courier New"/>
              </a:rPr>
              <a:t>defined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after main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*/</a:t>
            </a:r>
          </a:p>
        </p:txBody>
      </p:sp>
      <p:sp>
        <p:nvSpPr>
          <p:cNvPr id="206" name="Shape 206"/>
          <p:cNvSpPr txBox="1"/>
          <p:nvPr>
            <p:ph idx="1" type="body"/>
          </p:nvPr>
        </p:nvSpPr>
        <p:spPr>
          <a:xfrm>
            <a:off x="457225" y="1200150"/>
            <a:ext cx="2028900" cy="3531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/>
              <a:t>Ex1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float x = xx;	</a:t>
            </a:r>
            <a:r>
              <a:rPr lang="en" sz="1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✘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float xx;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foo(){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float x = xx;	</a:t>
            </a:r>
            <a:r>
              <a:rPr b="1"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✓</a:t>
            </a:r>
            <a:br>
              <a:rPr b="1"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/*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ain doesn’t know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bout xx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*/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07" name="Shape 20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Storage Classes: </a:t>
            </a:r>
            <a:r>
              <a:rPr lang="en" sz="1800"/>
              <a:t>Examples</a:t>
            </a:r>
          </a:p>
        </p:txBody>
      </p:sp>
      <p:sp>
        <p:nvSpPr>
          <p:cNvPr id="208" name="Shape 208"/>
          <p:cNvSpPr txBox="1"/>
          <p:nvPr>
            <p:ph idx="1" type="body"/>
          </p:nvPr>
        </p:nvSpPr>
        <p:spPr>
          <a:xfrm>
            <a:off x="2524091" y="1200150"/>
            <a:ext cx="2028900" cy="3531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/>
              <a:t>Ex1 correction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e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xtern float xx;  </a:t>
            </a:r>
            <a:r>
              <a:rPr b="1"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✓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float x = xx;	  </a:t>
            </a:r>
            <a:r>
              <a:rPr b="1"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✓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float xx;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foo(){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float x = xx;	  </a:t>
            </a:r>
            <a:r>
              <a:rPr b="1"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✓</a:t>
            </a:r>
            <a:br>
              <a:rPr b="1"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/*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" sz="1000"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b="1" lang="en" sz="1000">
                <a:latin typeface="Courier New"/>
                <a:ea typeface="Courier New"/>
                <a:cs typeface="Courier New"/>
                <a:sym typeface="Courier New"/>
              </a:rPr>
              <a:t>eclare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xx in main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s </a:t>
            </a:r>
            <a:r>
              <a:rPr b="1" lang="en" sz="1000">
                <a:latin typeface="Courier New"/>
                <a:ea typeface="Courier New"/>
                <a:cs typeface="Courier New"/>
                <a:sym typeface="Courier New"/>
              </a:rPr>
              <a:t>extern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to point to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the external xx,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his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will not create new xx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*/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6657874" y="1200150"/>
            <a:ext cx="2028900" cy="3531000"/>
          </a:xfrm>
          <a:prstGeom prst="rect">
            <a:avLst/>
          </a:prstGeom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/>
              <a:t>Ex2 correction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highlight>
                  <a:srgbClr val="CCCCCC"/>
                </a:highlight>
                <a:latin typeface="Courier New"/>
                <a:ea typeface="Courier New"/>
                <a:cs typeface="Courier New"/>
                <a:sym typeface="Courier New"/>
              </a:rPr>
              <a:t>/*file1.c      */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sp = 0;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double val[1000];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 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highlight>
                  <a:srgbClr val="CCCCCC"/>
                </a:highlight>
                <a:latin typeface="Courier New"/>
                <a:ea typeface="Courier New"/>
                <a:cs typeface="Courier New"/>
                <a:sym typeface="Courier New"/>
              </a:rPr>
              <a:t>/*file2.c      */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extern int sp;        </a:t>
            </a:r>
            <a:r>
              <a:rPr b="1"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✓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extern double val[];  </a:t>
            </a:r>
            <a:r>
              <a:rPr b="1"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✓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foo(){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printf("%d", sp);   </a:t>
            </a:r>
            <a:r>
              <a:rPr b="1"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✓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bar(){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(int)val[0]; </a:t>
            </a:r>
            <a:r>
              <a:rPr b="1"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✓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Recursive Functions</a:t>
            </a:r>
          </a:p>
        </p:txBody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  <a:buChar char="❏"/>
            </a:pPr>
            <a:r>
              <a:rPr lang="en"/>
              <a:t>Recursive function: a function that calls itself (directly, or indirectly)</a:t>
            </a:r>
          </a:p>
          <a:p>
            <a:pPr indent="-342900" lvl="0" marL="457200">
              <a:spcBef>
                <a:spcPts val="0"/>
              </a:spcBef>
              <a:buSzPct val="128571"/>
              <a:buChar char="❏"/>
            </a:pPr>
            <a:r>
              <a:rPr lang="en"/>
              <a:t>Example: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 change (count){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..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..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change(count);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..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The algorithm needs to be written in a recursive style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step or more uses the algorithm on a smaller problem size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It must contain a base case that is not recursive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Each function call has its own stack frame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onsumes resources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Recursive Functions: </a:t>
            </a:r>
            <a:r>
              <a:rPr lang="en" sz="1800"/>
              <a:t>Examples</a:t>
            </a:r>
          </a:p>
        </p:txBody>
      </p:sp>
      <p:sp>
        <p:nvSpPr>
          <p:cNvPr id="221" name="Shape 221"/>
          <p:cNvSpPr txBox="1"/>
          <p:nvPr>
            <p:ph idx="1" type="body"/>
          </p:nvPr>
        </p:nvSpPr>
        <p:spPr>
          <a:xfrm>
            <a:off x="457200" y="1200150"/>
            <a:ext cx="3945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1000"/>
              </a:spcBef>
              <a:buSzPct val="150000"/>
              <a:buFont typeface="Times New Roman"/>
              <a:buChar char="❏"/>
            </a:pPr>
            <a:r>
              <a:rPr lang="en"/>
              <a:t>Multiply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x × y</a:t>
            </a:r>
            <a:r>
              <a:rPr lang="en"/>
              <a:t>: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nt multiply(int x, int y){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f (y == 1) return x;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r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eturn x + multiply(x, y-1);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rtl="0">
              <a:spcBef>
                <a:spcPts val="1000"/>
              </a:spcBef>
              <a:buSzPct val="150000"/>
              <a:buFont typeface="Times New Roman"/>
              <a:buChar char="❏"/>
            </a:pPr>
            <a:r>
              <a:rPr lang="en"/>
              <a:t>Power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baseline="30000" lang="en">
                <a:latin typeface="Courier New"/>
                <a:ea typeface="Courier New"/>
                <a:cs typeface="Courier New"/>
                <a:sym typeface="Courier New"/>
              </a:rPr>
              <a:t>y</a:t>
            </a:r>
            <a:r>
              <a:rPr lang="en"/>
              <a:t>: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power(int x, int y){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(y == 0) return 1;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x * multiply(x, y-1);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50000"/>
              <a:buFont typeface="Times New Roman"/>
              <a:buChar char="❏"/>
            </a:pPr>
            <a:r>
              <a:rPr lang="en"/>
              <a:t>Factorial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x!</a:t>
            </a:r>
            <a:r>
              <a:rPr lang="en"/>
              <a:t>: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fac(int x){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(x == 1) return 1;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x * fac(x-1);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4788575" y="1200150"/>
            <a:ext cx="3945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50000"/>
              <a:buFont typeface="Times New Roman"/>
              <a:buChar char="❏"/>
            </a:pPr>
            <a:r>
              <a:rPr lang="en"/>
              <a:t>Fibonacci: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fib(int x) 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(x == 0) return 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(x == 1) return 1;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fib(x-1) + fib(x-2);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50000"/>
              <a:buFont typeface="Times New Roman"/>
              <a:buChar char="❏"/>
            </a:pPr>
            <a:r>
              <a:rPr lang="en"/>
              <a:t>Palindrome: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isPal(char* s, int a, int b) 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(b &gt;= a) return 1;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(s[a] == s[b])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return isPal(s, a+1, b-1);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Outline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❖"/>
            </a:pPr>
            <a:r>
              <a:rPr lang="en"/>
              <a:t>Functions: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Need, Definition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Defining functions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Calling functions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Prototypes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❖"/>
            </a:pPr>
            <a:r>
              <a:rPr lang="en"/>
              <a:t>Scopes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Scope and visibility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Storage classes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❖"/>
            </a:pPr>
            <a:r>
              <a:rPr lang="en"/>
              <a:t>Recursive functions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❖"/>
            </a:pPr>
            <a:r>
              <a:rPr lang="en"/>
              <a:t>Multiple source files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❖"/>
            </a:pPr>
            <a:r>
              <a:rPr lang="en"/>
              <a:t>Makefiles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Optional Parameters</a:t>
            </a:r>
          </a:p>
        </p:txBody>
      </p:sp>
      <p:sp>
        <p:nvSpPr>
          <p:cNvPr id="228" name="Shape 228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>
              <a:lnSpc>
                <a:spcPct val="100000"/>
              </a:lnSpc>
              <a:spcBef>
                <a:spcPts val="700"/>
              </a:spcBef>
              <a:buSzPct val="100000"/>
              <a:buFont typeface="Times New Roman"/>
              <a:buChar char="❏"/>
            </a:pPr>
            <a:r>
              <a:rPr lang="en"/>
              <a:t>C permits functions to have optional parameters</a:t>
            </a:r>
          </a:p>
          <a:p>
            <a:pPr indent="-342900" lvl="0" marL="457200">
              <a:lnSpc>
                <a:spcPct val="100000"/>
              </a:lnSpc>
              <a:spcBef>
                <a:spcPts val="0"/>
              </a:spcBef>
              <a:buSzPct val="100000"/>
              <a:buFont typeface="Times New Roman"/>
              <a:buChar char="❏"/>
            </a:pPr>
            <a:r>
              <a:rPr lang="en"/>
              <a:t>Syntax:	&lt;returntype&gt; &lt;name&gt;(&lt;paramslist&gt;, …)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… indicates that further parameters can be passed, must be listed only after the required parameters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since you specify the parameters as …, you do not know their names!</a:t>
            </a:r>
          </a:p>
          <a:p>
            <a:pPr indent="-342900" lvl="0" marL="457200">
              <a:lnSpc>
                <a:spcPct val="100000"/>
              </a:lnSpc>
              <a:spcBef>
                <a:spcPts val="0"/>
              </a:spcBef>
              <a:buSzPct val="100000"/>
              <a:buFont typeface="Times New Roman"/>
              <a:buChar char="❏"/>
            </a:pPr>
            <a:r>
              <a:rPr lang="en"/>
              <a:t>How to use these additional parameters when they are passed?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stdarg.h 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file contains the definition of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va_list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(variable argument list)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declare a variable of type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va_list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use the macro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va_start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which initializes your variable to the first of the optional params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u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se the function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va_arg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which returns the next argument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Optional Parameters</a:t>
            </a:r>
          </a:p>
        </p:txBody>
      </p:sp>
      <p:sp>
        <p:nvSpPr>
          <p:cNvPr id="234" name="Shape 23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50000"/>
              <a:buChar char="❏"/>
            </a:pPr>
            <a:r>
              <a:rPr lang="en"/>
              <a:t>Example: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&lt;stdarg.h&gt;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6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sum(int, ...);</a:t>
            </a:r>
            <a:br>
              <a:rPr lang="en" sz="600"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6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printf("Sum of 15 and 56 = %d\n",  sum(2, 15, 56) 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" sz="600"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sum(int num_args, ...){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val = 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va_list ap;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i;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va_start(ap, num_args);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for(i = 0; i &lt; num_args; i++)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val += va_arg(ap, int);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va_end(ap);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val;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480"/>
              </a:spcBef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480"/>
              </a:spcBef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Multiple Source Files</a:t>
            </a:r>
          </a:p>
        </p:txBody>
      </p:sp>
      <p:sp>
        <p:nvSpPr>
          <p:cNvPr id="240" name="Shape 240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A typical C program: lot of small C programs, rather than a few large ones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each .c file contains closely related functions (usually a small number of functions)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header files to tie them together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Makefiles tells the compiler how to build them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Example: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calc program defines: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■"/>
            </a:pP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 stack structure and its: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■"/>
            </a:pP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pop and push functions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■"/>
            </a:pP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g</a:t>
            </a: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etch and ungetch to read one symbol at a time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■"/>
            </a:pP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g</a:t>
            </a: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etop function to parse numbers and operators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■"/>
            </a:pP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m</a:t>
            </a: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ain function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m</a:t>
            </a: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ain calls: getop, pop, and push</a:t>
            </a:r>
            <a:b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g</a:t>
            </a: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etop calls: getch and ungetch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can be organized in 4 separate files: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Where to place prototypes and external declarations?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How to compile the program?</a:t>
            </a:r>
          </a:p>
        </p:txBody>
      </p:sp>
      <p:sp>
        <p:nvSpPr>
          <p:cNvPr id="241" name="Shape 241"/>
          <p:cNvSpPr txBox="1"/>
          <p:nvPr/>
        </p:nvSpPr>
        <p:spPr>
          <a:xfrm>
            <a:off x="5374800" y="3838525"/>
            <a:ext cx="1715100" cy="1050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 main.c    */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42" name="Shape 242"/>
          <p:cNvSpPr txBox="1"/>
          <p:nvPr/>
        </p:nvSpPr>
        <p:spPr>
          <a:xfrm>
            <a:off x="7185424" y="3838525"/>
            <a:ext cx="1811700" cy="1050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 getop.c   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getop(char[] s){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43" name="Shape 243"/>
          <p:cNvSpPr txBox="1"/>
          <p:nvPr/>
        </p:nvSpPr>
        <p:spPr>
          <a:xfrm>
            <a:off x="5374800" y="2147375"/>
            <a:ext cx="1715100" cy="1619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stack.c   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nt sp =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ouble val[1000];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push(double x){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...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ouble pop(){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44" name="Shape 244"/>
          <p:cNvSpPr txBox="1"/>
          <p:nvPr/>
        </p:nvSpPr>
        <p:spPr>
          <a:xfrm>
            <a:off x="7185424" y="2147375"/>
            <a:ext cx="1811700" cy="1619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getch.c   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ch getch(){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...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oid ungetch(char c){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/>
        </p:nvSpPr>
        <p:spPr>
          <a:xfrm>
            <a:off x="3525600" y="3990925"/>
            <a:ext cx="1811700" cy="1050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 main.c   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50" name="Shape 250"/>
          <p:cNvSpPr txBox="1"/>
          <p:nvPr/>
        </p:nvSpPr>
        <p:spPr>
          <a:xfrm>
            <a:off x="7185450" y="2029375"/>
            <a:ext cx="1811700" cy="1843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stack.c    */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sp =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double val[1000];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push(double x){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...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double pop(){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...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51" name="Shape 251"/>
          <p:cNvSpPr txBox="1"/>
          <p:nvPr/>
        </p:nvSpPr>
        <p:spPr>
          <a:xfrm>
            <a:off x="3525600" y="3990925"/>
            <a:ext cx="1811700" cy="1050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 main.c   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#include "calc.h"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52" name="Shape 252"/>
          <p:cNvSpPr txBox="1"/>
          <p:nvPr/>
        </p:nvSpPr>
        <p:spPr>
          <a:xfrm>
            <a:off x="7185450" y="2029375"/>
            <a:ext cx="1811700" cy="1843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stack.c   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#include "calc.h"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sp =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double val[1000];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push(double x){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...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double pop(){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...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53" name="Shape 25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>
              <a:lnSpc>
                <a:spcPct val="90000"/>
              </a:lnSpc>
              <a:spcBef>
                <a:spcPts val="0"/>
              </a:spcBef>
              <a:buSzPct val="100000"/>
              <a:buChar char="❏"/>
            </a:pPr>
            <a:r>
              <a:rPr lang="en"/>
              <a:t>Prototypes can be placed in a single file, called a header file</a:t>
            </a:r>
          </a:p>
          <a:p>
            <a:pPr indent="-317500" lvl="1" marL="914400" rtl="0">
              <a:lnSpc>
                <a:spcPct val="90000"/>
              </a:lnSpc>
              <a:spcBef>
                <a:spcPts val="500"/>
              </a:spcBef>
              <a:buSzPct val="100000"/>
              <a:buChar char="○"/>
            </a:pPr>
            <a:r>
              <a:rPr lang="en" sz="1400"/>
              <a:t>as well as all other shared definitions and declarations</a:t>
            </a:r>
          </a:p>
          <a:p>
            <a:pPr indent="-3175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typically contains definitions and declarations</a:t>
            </a:r>
          </a:p>
          <a:p>
            <a:pPr indent="-3175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but not executable code</a:t>
            </a:r>
          </a:p>
          <a:p>
            <a:pPr indent="-342900" lvl="0" marL="457200" rtl="0">
              <a:lnSpc>
                <a:spcPct val="100000"/>
              </a:lnSpc>
              <a:spcBef>
                <a:spcPts val="1000"/>
              </a:spcBef>
              <a:buSzPct val="128571"/>
              <a:buChar char="❏"/>
            </a:pPr>
            <a:r>
              <a:rPr lang="en"/>
              <a:t>Example: calc program</a:t>
            </a:r>
            <a:br>
              <a:rPr lang="en"/>
            </a:br>
            <a:r>
              <a:rPr lang="en" sz="1400"/>
              <a:t>add a header file calc.h contains:</a:t>
            </a:r>
          </a:p>
          <a:p>
            <a:pPr indent="-317500" lvl="1" marL="914400" rtl="0">
              <a:lnSpc>
                <a:spcPct val="90000"/>
              </a:lnSpc>
              <a:spcBef>
                <a:spcPts val="50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prototypes and </a:t>
            </a:r>
          </a:p>
          <a:p>
            <a:pPr indent="-317500" lvl="1" marL="914400" rtl="0">
              <a:lnSpc>
                <a:spcPct val="90000"/>
              </a:lnSpc>
              <a:spcBef>
                <a:spcPts val="50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common declarations</a:t>
            </a:r>
          </a:p>
          <a:p>
            <a:pPr indent="0" lvl="0" marL="457200" rtl="0">
              <a:lnSpc>
                <a:spcPct val="90000"/>
              </a:lnSpc>
              <a:spcBef>
                <a:spcPts val="500"/>
              </a:spcBef>
              <a:buNone/>
            </a:pPr>
            <a:r>
              <a:rPr lang="en" sz="1400"/>
              <a:t>a</a:t>
            </a:r>
            <a:r>
              <a:rPr lang="en" sz="1400"/>
              <a:t>nd </a:t>
            </a:r>
            <a:r>
              <a:rPr b="1" lang="en" sz="1400"/>
              <a:t>include </a:t>
            </a:r>
            <a:r>
              <a:rPr lang="en" sz="1400"/>
              <a:t>it where needed!</a:t>
            </a:r>
          </a:p>
          <a:p>
            <a:pPr indent="0" lvl="0" marL="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54" name="Shape 25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Multiple Source Files: </a:t>
            </a:r>
            <a:r>
              <a:rPr lang="en" sz="1800"/>
              <a:t>Header File</a:t>
            </a:r>
          </a:p>
        </p:txBody>
      </p:sp>
      <p:sp>
        <p:nvSpPr>
          <p:cNvPr id="255" name="Shape 255"/>
          <p:cNvSpPr txBox="1"/>
          <p:nvPr/>
        </p:nvSpPr>
        <p:spPr>
          <a:xfrm>
            <a:off x="7185424" y="3990925"/>
            <a:ext cx="1811700" cy="1050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 getop.c   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getop(char[] s){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56" name="Shape 256"/>
          <p:cNvSpPr txBox="1"/>
          <p:nvPr/>
        </p:nvSpPr>
        <p:spPr>
          <a:xfrm>
            <a:off x="3525600" y="2324350"/>
            <a:ext cx="1811700" cy="1548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getch.c   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solidFill>
                <a:srgbClr val="38761D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ch getch(){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...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ungetch(char c){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57" name="Shape 257"/>
          <p:cNvSpPr txBox="1"/>
          <p:nvPr/>
        </p:nvSpPr>
        <p:spPr>
          <a:xfrm>
            <a:off x="5403812" y="2877900"/>
            <a:ext cx="1715100" cy="1619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calc.H   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push(double);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double pop();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ch getch();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ungetch(charc);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getop(char[]);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58" name="Shape 258"/>
          <p:cNvSpPr txBox="1"/>
          <p:nvPr/>
        </p:nvSpPr>
        <p:spPr>
          <a:xfrm>
            <a:off x="7185424" y="3990925"/>
            <a:ext cx="1811700" cy="1050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 getop.c   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#include "calc.h"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getop(char[] s){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59" name="Shape 259"/>
          <p:cNvSpPr txBox="1"/>
          <p:nvPr/>
        </p:nvSpPr>
        <p:spPr>
          <a:xfrm>
            <a:off x="3525600" y="2324350"/>
            <a:ext cx="1811700" cy="1548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getch.c   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#include "calc.h"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ch getch(){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...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ungetch(char c){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File Inclusion</a:t>
            </a:r>
          </a:p>
        </p:txBody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Syntax: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Courier New"/>
              <a:buChar char="○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#include &lt;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filename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&gt;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search for the file filename in paths according to the compiler defined rules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eplaced by the content if the file filename</a:t>
            </a:r>
          </a:p>
          <a:p>
            <a:pPr indent="-317500" lvl="1" marL="914400" rtl="0">
              <a:spcBef>
                <a:spcPts val="480"/>
              </a:spcBef>
              <a:buSzPct val="100000"/>
              <a:buFont typeface="Courier New"/>
              <a:buChar char="○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#include "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filename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"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search for the file filename in source program directory or according to the compiler rules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replaced by the content if the file filename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en"/>
              <a:t>When an included file is changed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Courier New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ll files depending on it must be recompiled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en"/>
              <a:t>Multiple inclusion of a file: problem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Circular inclusion: problem</a:t>
            </a:r>
            <a:br>
              <a:rPr lang="en"/>
            </a:b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Conditional Inclusion</a:t>
            </a:r>
          </a:p>
        </p:txBody>
      </p:sp>
      <p:sp>
        <p:nvSpPr>
          <p:cNvPr id="271" name="Shape 27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Control preprocessing with conditional statements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Syntax: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Courier New"/>
              <a:buChar char="○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#if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evaluates a constant integer expression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if the expression is non-zero, all following lines until an #endif or #elif or #else are included</a:t>
            </a:r>
          </a:p>
          <a:p>
            <a:pPr indent="-317500" lvl="1" marL="914400" rtl="0">
              <a:spcBef>
                <a:spcPts val="480"/>
              </a:spcBef>
              <a:buSzPct val="100000"/>
              <a:buFont typeface="Courier New"/>
              <a:buChar char="○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#else   ,   #elif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rovide alternative paths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Courier New"/>
              <a:buChar char="○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#endif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m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arks the end of the conditional block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en"/>
              <a:t>Can be used to avoid repetitive and circular inclusions:</a:t>
            </a:r>
          </a:p>
          <a:p>
            <a:pPr indent="-3048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85714"/>
              <a:buFont typeface="Courier New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included file:						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#if !defined(HDR)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#define HDR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/* contents of hdr.h go here */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#endif</a:t>
            </a:r>
            <a:br>
              <a:rPr lang="en"/>
            </a:b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Compiling Multiple Sources</a:t>
            </a:r>
          </a:p>
        </p:txBody>
      </p:sp>
      <p:sp>
        <p:nvSpPr>
          <p:cNvPr id="277" name="Shape 27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The compiler 1st stage is the preprocessor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eals with the # directives: define, include, conditional ...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The compiler 2nd stage is translate .c files to .o files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each .c file will be translated to a single .o file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o invoke this stage only, use gcc option -c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The compiler then links .o files together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along with library files</a:t>
            </a:r>
          </a:p>
        </p:txBody>
      </p:sp>
      <p:pic>
        <p:nvPicPr>
          <p:cNvPr id="278" name="Shape 2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6800" y="3154200"/>
            <a:ext cx="3810000" cy="1771650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Shape 279"/>
          <p:cNvSpPr txBox="1"/>
          <p:nvPr/>
        </p:nvSpPr>
        <p:spPr>
          <a:xfrm>
            <a:off x="4876800" y="4616550"/>
            <a:ext cx="20856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>
                <a:latin typeface="Times New Roman"/>
                <a:ea typeface="Times New Roman"/>
                <a:cs typeface="Times New Roman"/>
                <a:sym typeface="Times New Roman"/>
              </a:rPr>
              <a:t>http://microchip.wikidot.com/mplabx:libraries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Makefile</a:t>
            </a:r>
          </a:p>
        </p:txBody>
      </p:sp>
      <p:sp>
        <p:nvSpPr>
          <p:cNvPr id="285" name="Shape 28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en"/>
              <a:t>To compile multiple source files:</a:t>
            </a:r>
            <a:br>
              <a:rPr lang="en"/>
            </a:b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g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cc -Wall -ansi -o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&lt;output&gt;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1155CC"/>
                </a:solidFill>
                <a:latin typeface="Courier New"/>
                <a:ea typeface="Courier New"/>
                <a:cs typeface="Courier New"/>
                <a:sym typeface="Courier New"/>
              </a:rPr>
              <a:t>&lt;file1.c&gt; &lt;file2.c&gt; ...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en"/>
              <a:t>Or use makefiles: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Special format file used to build and manage the program automatically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contains a collection of rules and commands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  <a:buChar char="❏"/>
            </a:pPr>
            <a:r>
              <a:rPr lang="en"/>
              <a:t>Syntax: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&lt;target&gt; [&lt;more targets&gt;] 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: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[&lt;dependent files&gt;]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&lt;tab&gt;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&lt;commands&gt;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  <a:buChar char="❏"/>
            </a:pPr>
            <a:r>
              <a:rPr lang="en"/>
              <a:t>Example: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calc: main.c stack.c getch.c getop.c calc.h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g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cc -Wall -ansi -o calc main.c stack.c getch.c getop.c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How to use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 on the command line type: make calc⏎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Makefile</a:t>
            </a:r>
          </a:p>
        </p:txBody>
      </p:sp>
      <p:sp>
        <p:nvSpPr>
          <p:cNvPr id="291" name="Shape 29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Conventional macros:</a:t>
            </a:r>
          </a:p>
          <a:p>
            <a: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SzPct val="100000"/>
              <a:buFont typeface="Times New Roman"/>
              <a:buChar char="○"/>
            </a:pP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CC</a:t>
            </a:r>
            <a:r>
              <a:rPr lang="en" sz="1400">
                <a:solidFill>
                  <a:srgbClr val="3131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r>
              <a:rPr lang="en" sz="1400">
                <a:solidFill>
                  <a:srgbClr val="3131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Program for compiling C programs; default is `cc'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SzPct val="100000"/>
              <a:buFont typeface="Times New Roman"/>
              <a:buChar char="○"/>
            </a:pP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CFLAGS: </a:t>
            </a:r>
            <a:r>
              <a:rPr lang="en" sz="1400">
                <a:solidFill>
                  <a:srgbClr val="3131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Extra flags to give to the C compiler.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Example</a:t>
            </a:r>
            <a:r>
              <a:rPr lang="en" sz="1400">
                <a:solidFill>
                  <a:srgbClr val="313131"/>
                </a:solidFill>
              </a:rPr>
              <a:t>:</a:t>
            </a:r>
            <a:br>
              <a:rPr lang="en" sz="1400">
                <a:solidFill>
                  <a:srgbClr val="313131"/>
                </a:solidFill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CC=gcc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CFLAGS= -Wall -ansi</a:t>
            </a:r>
            <a:br>
              <a:rPr lang="en" sz="6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6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calc: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main.c stack.c getch.c getop.c calc.h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${CC} ${CFLAGS} -o calc main.c stack.c getch.c getop.c</a:t>
            </a:r>
          </a:p>
          <a:p>
            <a:pPr indent="-342900" lvl="0" marL="457200" rtl="0">
              <a:spcBef>
                <a:spcPts val="1000"/>
              </a:spcBef>
              <a:buSzPct val="128571"/>
              <a:buChar char="❏"/>
            </a:pPr>
            <a:r>
              <a:rPr lang="en"/>
              <a:t>Usage: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ake</a:t>
            </a:r>
            <a:br>
              <a:rPr lang="en"/>
            </a:br>
            <a:r>
              <a:rPr lang="en"/>
              <a:t>o</a:t>
            </a:r>
            <a:r>
              <a:rPr lang="en"/>
              <a:t>r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make calc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Makefile</a:t>
            </a:r>
          </a:p>
        </p:txBody>
      </p:sp>
      <p:sp>
        <p:nvSpPr>
          <p:cNvPr id="297" name="Shape 29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300000"/>
              <a:buChar char="❏"/>
            </a:pPr>
            <a:r>
              <a:rPr lang="en"/>
              <a:t>At object level:</a:t>
            </a:r>
            <a:br>
              <a:rPr lang="en"/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CC=gcc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CFLAGS= -Wall -ansi</a:t>
            </a:r>
            <a:br>
              <a:rPr lang="en" sz="6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6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calc: main.o stack.o getch.o getop.o calc.h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${CC} ${CFLAGS} -o calc main.o stack.o getch.o getop.o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457200"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main.o: main.c calc.h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	${CC} ${CFLAGS} -c main.c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387350"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stack.o: stack.c calc.h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	${CC} ${CFLAGS} -c stack.c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r>
              <a:t/>
            </a:r>
            <a:endParaRPr sz="6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387350"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getch.o: getch.c calc.h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	${CC} ${CFLAGS} -c getch.c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r>
              <a:t/>
            </a:r>
            <a:endParaRPr sz="6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387350"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getop.o: getop.c calc.h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	${CC} ${CFLAGS} -c getop.c</a:t>
            </a:r>
          </a:p>
          <a:p>
            <a:pPr indent="457200"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98" name="Shape 298"/>
          <p:cNvSpPr txBox="1"/>
          <p:nvPr/>
        </p:nvSpPr>
        <p:spPr>
          <a:xfrm>
            <a:off x="5151300" y="2736075"/>
            <a:ext cx="3535500" cy="13545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Can invoke any target by: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ake &lt;target&gt;</a:t>
            </a:r>
          </a:p>
          <a:p>
            <a:pPr indent="-228600" lvl="0" marL="457200">
              <a:spcBef>
                <a:spcPts val="1000"/>
              </a:spcBef>
              <a:buFont typeface="Courier New"/>
              <a:buChar char="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If the dependency object file has not changed since last compile, it will linked as is. Otherwise, it is recompiled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Introduction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Design your solution so that it keeps the flow of control as simple as possible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top-down design:</a:t>
            </a:r>
            <a:br>
              <a:rPr lang="en" sz="1400">
                <a:highlight>
                  <a:srgbClr val="FFFFFF"/>
                </a:highlight>
              </a:rPr>
            </a:br>
            <a:r>
              <a:rPr lang="en" sz="1400">
                <a:highlight>
                  <a:srgbClr val="FFFFFF"/>
                </a:highlight>
              </a:rPr>
              <a:t>decompose the problem into smaller problems each can be solved easily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Some problems are complicated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break them down into smaller problems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conquer each sub problem independently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Your programs will consist of a collection of user-defined functions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each function solves one of the small problems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you call (invoke) each function as needed</a:t>
            </a:r>
          </a:p>
          <a:p>
            <a: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  <a:p>
            <a: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Makefile</a:t>
            </a:r>
          </a:p>
        </p:txBody>
      </p:sp>
      <p:sp>
        <p:nvSpPr>
          <p:cNvPr id="304" name="Shape 30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300000"/>
              <a:buChar char="❏"/>
            </a:pPr>
            <a:r>
              <a:rPr lang="en"/>
              <a:t>With useful extra targets:</a:t>
            </a:r>
            <a:br>
              <a:rPr lang="en"/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CC=gcc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CFLAGS= -Wall -ansi</a:t>
            </a:r>
            <a:br>
              <a:rPr lang="en" sz="6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6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calc: main.o stack.o getch.o getop.o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${CC} ${CFLAGS} -o calc main.o stack.o getch.o getop.o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457200"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main.o: main.c calc.h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	${CC} ${CFLAGS} -c main.c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457200" lvl="0" rtl="0">
              <a:spcBef>
                <a:spcPts val="0"/>
              </a:spcBef>
              <a:buNone/>
            </a:pP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stack.o: stack.c calc.h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	${CC} ${CFLAGS} -c stack.c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6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457200" lvl="0" rtl="0">
              <a:spcBef>
                <a:spcPts val="0"/>
              </a:spcBef>
              <a:buNone/>
            </a:pP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getch.o: getch.c calc.h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	${CC} ${CFLAGS} -c getch.c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6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457200" lvl="0" rtl="0">
              <a:spcBef>
                <a:spcPts val="0"/>
              </a:spcBef>
              <a:buNone/>
            </a:pP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getop.o: getop.c calc.h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	${CC} ${CFLAGS} -c getop.c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r>
              <a:t/>
            </a:r>
            <a:endParaRPr sz="6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387350"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clean: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	</a:t>
            </a: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r</a:t>
            </a: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m *.o calc</a:t>
            </a:r>
          </a:p>
          <a:p>
            <a:pPr indent="457200"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a Function?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Function: a group of statements that together perform a task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divide up your code into separate functions such that each performs a specific task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every C program has at least one function, which is </a:t>
            </a:r>
            <a:r>
              <a:rPr b="1" lang="en" sz="1400">
                <a:highlight>
                  <a:srgbClr val="FFFFFF"/>
                </a:highlight>
              </a:rPr>
              <a:t>main()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most programs define additional functions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Char char="❏"/>
            </a:pPr>
            <a:r>
              <a:rPr lang="en">
                <a:highlight>
                  <a:srgbClr val="FFFFFF"/>
                </a:highlight>
              </a:rPr>
              <a:t>Why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t</a:t>
            </a:r>
            <a:r>
              <a:rPr lang="en" sz="1400"/>
              <a:t>o avoid repetitive code		: “reusability” written once, can be called infinitely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t</a:t>
            </a:r>
            <a:r>
              <a:rPr lang="en" sz="1400"/>
              <a:t>o organize the program	: </a:t>
            </a:r>
            <a:r>
              <a:rPr lang="en" sz="1400"/>
              <a:t>m</a:t>
            </a:r>
            <a:r>
              <a:rPr lang="en" sz="1400"/>
              <a:t>aking it easy to code, understand, debug and collaborate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to hide details			: “what is done” vs “how it is done”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t</a:t>
            </a:r>
            <a:r>
              <a:rPr lang="en" sz="1400"/>
              <a:t>o share with others		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Defining functions: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Predefined (library functions): We have already seen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main, printf, scanf, getchar, gets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User-defined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Defining Functions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Syntax: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&lt;return_type&gt; &lt;function_name&gt;(&lt;parameter_list&gt;){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&lt;function_body&gt;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Return_type: data type of the result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Use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 </a:t>
            </a:r>
            <a:r>
              <a:rPr lang="en" sz="1400"/>
              <a:t>if the function returns nothing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i</a:t>
            </a:r>
            <a:r>
              <a:rPr lang="en" sz="1400"/>
              <a:t>f no type is specified and void is not used: it defaults to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400"/>
              <a:t>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Function_name: any valid identifier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Parameter_list: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d</a:t>
            </a:r>
            <a:r>
              <a:rPr lang="en" sz="1400"/>
              <a:t>eclared variables: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&lt;param_type&gt; &lt;param_name&gt;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c</a:t>
            </a:r>
            <a:r>
              <a:rPr lang="en" sz="1400"/>
              <a:t>omma separated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Function_body: 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d</a:t>
            </a:r>
            <a:r>
              <a:rPr lang="en" sz="1400"/>
              <a:t>eclaration statements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o</a:t>
            </a:r>
            <a:r>
              <a:rPr lang="en" sz="1400"/>
              <a:t>ther processing statements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r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eturn </a:t>
            </a:r>
            <a:r>
              <a:rPr lang="en" sz="1400"/>
              <a:t>statement, if not void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Example</a:t>
            </a:r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  <a:buChar char="❏"/>
            </a:pPr>
            <a:r>
              <a:rPr lang="en"/>
              <a:t>In many application, finding the greatest common factor is an important step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en"/>
              <a:t>GCF function: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takes two input integers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f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inds the greatest integer that divide both of them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eturns the result to the calling context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Euclidean algorithm: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f a &gt; b → gcf(a, b) = gcf(b, a mod b)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f b &gt; a, swap a and b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Repeat until b is 0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50000"/>
              <a:buFont typeface="Times New Roman"/>
              <a:buChar char="❏"/>
            </a:pPr>
            <a:r>
              <a:rPr lang="en"/>
              <a:t>In c</a:t>
            </a:r>
            <a:r>
              <a:rPr lang="en" sz="1400"/>
              <a:t>:	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nt gcf(int a, int b){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/* if a &lt; b swap them, to be discussed later*/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while (b) { 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  int temp = b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  b = a % b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  a = temp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}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return a;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}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Calling Functions</a:t>
            </a:r>
          </a:p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>
                <a:highlight>
                  <a:srgbClr val="FFFFFF"/>
                </a:highlight>
              </a:rPr>
              <a:t>Syntax:</a:t>
            </a:r>
            <a:br>
              <a:rPr lang="en">
                <a:highlight>
                  <a:srgbClr val="FFFFFF"/>
                </a:highlight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&lt;function name&gt;(&lt;argument list&gt;)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A function is invoked (called) by writing: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its name, and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an appropriate list of arguments within parentheses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■"/>
            </a:pPr>
            <a:r>
              <a:rPr lang="en" sz="1400">
                <a:highlight>
                  <a:srgbClr val="FFFFFF"/>
                </a:highlight>
              </a:rPr>
              <a:t>arguments must match the parameters in the function definition in:</a:t>
            </a:r>
            <a:br>
              <a:rPr lang="en" sz="1400">
                <a:highlight>
                  <a:srgbClr val="FFFFFF"/>
                </a:highlight>
              </a:rPr>
            </a:br>
            <a:r>
              <a:rPr lang="en" sz="1400">
                <a:highlight>
                  <a:srgbClr val="FFFFFF"/>
                </a:highlight>
              </a:rPr>
              <a:t> 1- count , 2- type and 3- order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Arguments are passed by value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each argument is evaluated, and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its value is copied to the corresponding parameter in the called function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What if you need to pass the variable by reference?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you cannot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But you can pass its address by reference</a:t>
            </a:r>
          </a:p>
          <a:p>
            <a: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Calling Functions</a:t>
            </a:r>
          </a:p>
        </p:txBody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>
                <a:highlight>
                  <a:srgbClr val="FFFFFF"/>
                </a:highlight>
              </a:rPr>
              <a:t>Example:</a:t>
            </a:r>
            <a:br>
              <a:rPr lang="en">
                <a:highlight>
                  <a:srgbClr val="FFFFFF"/>
                </a:highlight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/* Does not work as expected*/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v</a:t>
            </a:r>
            <a:r>
              <a:rPr lang="en" sz="14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oid swap(int a, int b)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int temp = a;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= b;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b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= temp;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nt main(){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nt a = 3, b = 5;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swap(a, b);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printf("a=%d, b=%d\n", a, b);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r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eturn 0;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140" name="Shape 140"/>
          <p:cNvSpPr txBox="1"/>
          <p:nvPr/>
        </p:nvSpPr>
        <p:spPr>
          <a:xfrm>
            <a:off x="4646850" y="1487450"/>
            <a:ext cx="4079100" cy="30042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1155CC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/* Works as expected*/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void swap(int *a, int *b)</a:t>
            </a: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temp = *a;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*a = *b;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*b = temp;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a = 3, b = 5;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swap(&amp;a, &amp;b);</a:t>
            </a:r>
            <a:b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printf("a=%d, b=%d\n", a, b);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Calling Functions</a:t>
            </a:r>
          </a:p>
        </p:txBody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Char char="❏"/>
            </a:pPr>
            <a:r>
              <a:rPr lang="en">
                <a:highlight>
                  <a:srgbClr val="FFFFFF"/>
                </a:highlight>
              </a:rPr>
              <a:t>A function can be called from any function, not necessarily from </a:t>
            </a:r>
            <a:r>
              <a:rPr lang="en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main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Example: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swap(int *a, int *b){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temp = *a; *a = *b; *b = temp;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gcf(int a, int b){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(b &gt; a) swap(&amp;a, &amp;b);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while (b) { 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int temp = b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b = a % b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a = temp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a;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a = 3, b = 5;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printf("GCF of %d and %d is %d\n", a, b, gcf(a, b) 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</p:txBody>
      </p:sp>
      <p:cxnSp>
        <p:nvCxnSpPr>
          <p:cNvPr id="147" name="Shape 147"/>
          <p:cNvCxnSpPr/>
          <p:nvPr/>
        </p:nvCxnSpPr>
        <p:spPr>
          <a:xfrm flipH="1" rot="5400000">
            <a:off x="3279700" y="2620200"/>
            <a:ext cx="1853700" cy="1836000"/>
          </a:xfrm>
          <a:prstGeom prst="curvedConnector3">
            <a:avLst>
              <a:gd fmla="val 94233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stealth"/>
          </a:ln>
        </p:spPr>
      </p:cxnSp>
      <p:cxnSp>
        <p:nvCxnSpPr>
          <p:cNvPr id="148" name="Shape 148"/>
          <p:cNvCxnSpPr/>
          <p:nvPr/>
        </p:nvCxnSpPr>
        <p:spPr>
          <a:xfrm flipH="1" rot="10800000">
            <a:off x="3386675" y="1996250"/>
            <a:ext cx="1693200" cy="802200"/>
          </a:xfrm>
          <a:prstGeom prst="curvedConnector3">
            <a:avLst>
              <a:gd fmla="val 114219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stealth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