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54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 flipH="1" rot="10800000">
            <a:off x="0" y="2984999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/>
          <p:nvPr/>
        </p:nvSpPr>
        <p:spPr>
          <a:xfrm>
            <a:off x="0" y="2393175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" name="Shape 12"/>
          <p:cNvSpPr/>
          <p:nvPr/>
        </p:nvSpPr>
        <p:spPr>
          <a:xfrm flipH="1" rot="10800000">
            <a:off x="0" y="2983958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8" name="Shape 1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9" name="Shape 19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0" name="Shape 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 b="1" sz="3600"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1" name="Shape 21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5" name="Shape 2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6" name="Shape 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" type="body"/>
          </p:nvPr>
        </p:nvSpPr>
        <p:spPr>
          <a:xfrm>
            <a:off x="457200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692273" y="1200150"/>
            <a:ext cx="3994500" cy="3725699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/>
          <p:nvPr/>
        </p:nvSpPr>
        <p:spPr>
          <a:xfrm flipH="1" rot="10800000">
            <a:off x="0" y="1163100"/>
            <a:ext cx="9144000" cy="39803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3" name="Shape 33"/>
          <p:cNvSpPr/>
          <p:nvPr/>
        </p:nvSpPr>
        <p:spPr>
          <a:xfrm flipH="1">
            <a:off x="4526627" y="571349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4" name="Shape 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5" name="Shape 35"/>
          <p:cNvSpPr/>
          <p:nvPr/>
        </p:nvSpPr>
        <p:spPr>
          <a:xfrm rot="10800000">
            <a:off x="4526627" y="1162132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6" name="Shape 36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 flipH="1" rot="10800000">
            <a:off x="0" y="4412699"/>
            <a:ext cx="9144000" cy="730799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9" name="Shape 39"/>
          <p:cNvSpPr/>
          <p:nvPr/>
        </p:nvSpPr>
        <p:spPr>
          <a:xfrm flipH="1">
            <a:off x="4526627" y="3820834"/>
            <a:ext cx="4617372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0" name="Shape 40"/>
          <p:cNvSpPr/>
          <p:nvPr/>
        </p:nvSpPr>
        <p:spPr>
          <a:xfrm rot="10800000">
            <a:off x="4526627" y="4411617"/>
            <a:ext cx="4617372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3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1" name="Shape 41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6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38761D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457200" y="1200150"/>
            <a:ext cx="8229600" cy="3725699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556791" y="4749850"/>
            <a:ext cx="548699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type="ctrTitle"/>
          </p:nvPr>
        </p:nvSpPr>
        <p:spPr>
          <a:xfrm>
            <a:off x="685800" y="1746892"/>
            <a:ext cx="7772400" cy="1238099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Homework 04</a:t>
            </a:r>
          </a:p>
        </p:txBody>
      </p:sp>
      <p:sp>
        <p:nvSpPr>
          <p:cNvPr id="51" name="Shape 51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Due date: Oct 14, 2016</a:t>
            </a:r>
          </a:p>
        </p:txBody>
      </p:sp>
      <p:sp>
        <p:nvSpPr>
          <p:cNvPr id="52" name="Shape 52"/>
          <p:cNvSpPr/>
          <p:nvPr/>
        </p:nvSpPr>
        <p:spPr>
          <a:xfrm>
            <a:off x="8003098" y="136875"/>
            <a:ext cx="1049273" cy="311148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Homework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hape 5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A function 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isprime</a:t>
            </a: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 that takes a positive integer as an input and produces 1 if it is a prime number and 0 otherwise.</a:t>
            </a:r>
            <a:b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Example: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printf("%d\n", isprime(17));				/* output is: 1 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A function 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slen</a:t>
            </a: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 that takes a string as an input and return the length of the string (i.e. its letters count).</a:t>
            </a:r>
            <a:b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Example: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printf("%d\n", slen("Whatever"));			/* output is: 8 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A recursive function 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reverse</a:t>
            </a: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 that reads a sequence of positive integer numbers and when reads a non-postive value prints the sequence in a reversed order.</a:t>
            </a:r>
            <a:b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Example: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reverse(); /*input: 12 3 27 55 9 -1	output: 9 55 27 3 12 */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Times New Roman"/>
              <a:buAutoNum type="arabicParenR"/>
            </a:pP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A function </a:t>
            </a:r>
            <a:r>
              <a:rPr lang="en" sz="1800">
                <a:latin typeface="Courier New"/>
                <a:ea typeface="Courier New"/>
                <a:cs typeface="Courier New"/>
                <a:sym typeface="Courier New"/>
              </a:rPr>
              <a:t>sumdig</a:t>
            </a: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 that reads a positive integer and returns the sum of its digits.</a:t>
            </a:r>
            <a:b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800">
                <a:latin typeface="Times New Roman"/>
                <a:ea typeface="Times New Roman"/>
                <a:cs typeface="Times New Roman"/>
                <a:sym typeface="Times New Roman"/>
              </a:rPr>
              <a:t>Example: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printf("%d\n", sumdig(628105));			/* output is: 22 */</a:t>
            </a:r>
          </a:p>
        </p:txBody>
      </p:sp>
      <p:sp>
        <p:nvSpPr>
          <p:cNvPr id="58" name="Shape 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: Write C functions that perform the given tasks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/>
        </p:nvSpPr>
        <p:spPr>
          <a:xfrm>
            <a:off x="187150" y="1220975"/>
            <a:ext cx="8823300" cy="38235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Question 1 </a:t>
            </a:r>
            <a:r>
              <a:rPr b="0" lang="en" sz="1800"/>
              <a:t>: Answers</a:t>
            </a:r>
          </a:p>
        </p:txBody>
      </p:sp>
      <p:sp>
        <p:nvSpPr>
          <p:cNvPr id="65" name="Shape 65"/>
          <p:cNvSpPr txBox="1"/>
          <p:nvPr>
            <p:ph idx="1" type="body"/>
          </p:nvPr>
        </p:nvSpPr>
        <p:spPr>
          <a:xfrm>
            <a:off x="457200" y="1200150"/>
            <a:ext cx="40257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isPrime(int x){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3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nt i;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or (i =2; i &lt;= x/2; i++)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if (x % i == 0) return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r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eturn 1;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50000"/>
              <a:buFont typeface="Times New Roman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slen(char* str){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3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i=0;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while(str[i++] != '\0');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--i;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AutoNum type="arabicParenR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reverse(){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3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x;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scanf("%d", &amp;x);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 (x &gt; 0) reverse();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", x);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661100" y="1200150"/>
            <a:ext cx="40257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  <a:buFont typeface="Times New Roman"/>
              <a:buAutoNum type="arabicParenR" startAt="4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sumdig(int x){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3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result =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while(x &gt; 0){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result += x%10;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x /= 10;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result;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 txBox="1"/>
          <p:nvPr>
            <p:ph idx="1" type="body"/>
          </p:nvPr>
        </p:nvSpPr>
        <p:spPr>
          <a:xfrm>
            <a:off x="3366825" y="1200150"/>
            <a:ext cx="5378700" cy="3835500"/>
          </a:xfrm>
          <a:prstGeom prst="rect">
            <a:avLst/>
          </a:prstGeom>
          <a:solidFill>
            <a:srgbClr val="F3F3F3"/>
          </a:solidFill>
        </p:spPr>
        <p:txBody>
          <a:bodyPr anchorCtr="0" anchor="t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funct1(void); void funct2(void);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r>
              <a:rPr lang="en" sz="6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globvar = 10;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r>
              <a:rPr lang="en" sz="6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globvar = 20; printf("%d\n", globvar);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funct1(); printf("%d\n", globvar);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funct2(); printf("%d\n", globvar);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r>
              <a:t/>
            </a: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globvar2 = 30;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r>
              <a:rPr lang="en" sz="6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funct1(void){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char globvar; globvar = 'A'; globvar2 = 40;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printf("%c %d\n", globvar, globvar2);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r>
              <a:rPr lang="en" sz="6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funct2(void){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double globvar2; globvar =  50; globvar2 = 1.234;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printf("%d %.4f\n", globvar, globvar2);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</a:t>
            </a: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2634900" cy="3835500"/>
          </a:xfrm>
          <a:prstGeom prst="rect">
            <a:avLst/>
          </a:prstGeom>
          <a:solidFill>
            <a:srgbClr val="F3F3F3"/>
          </a:solidFill>
        </p:spPr>
        <p:txBody>
          <a:bodyPr anchorCtr="0" anchor="t" bIns="91425" lIns="91425" rIns="91425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display();</a:t>
            </a:r>
            <a:br>
              <a:rPr lang="en" sz="600"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 sz="6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display();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display();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83333"/>
              <a:buFont typeface="Arial"/>
              <a:buNone/>
            </a:pPr>
            <a:br>
              <a:rPr lang="en" sz="6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display(){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static int c = 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printf("%d  ",c);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c += 5;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73" name="Shape 73"/>
          <p:cNvSpPr txBox="1"/>
          <p:nvPr/>
        </p:nvSpPr>
        <p:spPr>
          <a:xfrm>
            <a:off x="7533825" y="2219175"/>
            <a:ext cx="1211700" cy="12744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20 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A 40 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20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50 1.2340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50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>
              <a:solidFill>
                <a:srgbClr val="FFFFFF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74" name="Shape 74"/>
          <p:cNvSpPr txBox="1"/>
          <p:nvPr/>
        </p:nvSpPr>
        <p:spPr>
          <a:xfrm>
            <a:off x="457300" y="3876850"/>
            <a:ext cx="2634900" cy="11589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5 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baseline="30000"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2</a:t>
            </a:r>
          </a:p>
        </p:txBody>
      </p:sp>
      <p:sp>
        <p:nvSpPr>
          <p:cNvPr id="75" name="Shape 75"/>
          <p:cNvSpPr txBox="1"/>
          <p:nvPr>
            <p:ph type="title"/>
          </p:nvPr>
        </p:nvSpPr>
        <p:spPr>
          <a:xfrm>
            <a:off x="457200" y="205975"/>
            <a:ext cx="83967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Question 2 </a:t>
            </a:r>
            <a:r>
              <a:rPr b="0" lang="en" sz="1800"/>
              <a:t>: What is the output of each of the following programs?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