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24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24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11.xml"/>
  <Override ContentType="application/vnd.openxmlformats-officedocument.presentationml.slide+xml" PartName="/ppt/slides/slide22.xml"/>
  <Override ContentType="application/vnd.openxmlformats-officedocument.presentationml.slide+xml" PartName="/ppt/slides/slide1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7.xml"/>
  <Override ContentType="application/vnd.openxmlformats-officedocument.presentationml.slide+xml" PartName="/ppt/slides/slide23.xml"/>
  <Override ContentType="application/vnd.openxmlformats-officedocument.presentationml.slide+xml" PartName="/ppt/slides/slide20.xml"/>
  <Override ContentType="application/vnd.openxmlformats-officedocument.presentationml.slide+xml" PartName="/ppt/slides/slide2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1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65" r:id="rId3"/>
    <p:sldMasterId id="2147483666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3" r:id="rId23"/>
    <p:sldId id="274" r:id="rId24"/>
    <p:sldId id="275" r:id="rId25"/>
    <p:sldId id="276" r:id="rId26"/>
    <p:sldId id="277" r:id="rId27"/>
    <p:sldId id="278" r:id="rId28"/>
    <p:sldId id="279" r:id="rId29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5.xml"/><Relationship Id="rId22" Type="http://schemas.openxmlformats.org/officeDocument/2006/relationships/slide" Target="slides/slide17.xml"/><Relationship Id="rId21" Type="http://schemas.openxmlformats.org/officeDocument/2006/relationships/slide" Target="slides/slide16.xml"/><Relationship Id="rId24" Type="http://schemas.openxmlformats.org/officeDocument/2006/relationships/slide" Target="slides/slide19.xml"/><Relationship Id="rId23" Type="http://schemas.openxmlformats.org/officeDocument/2006/relationships/slide" Target="slides/slide18.xml"/><Relationship Id="rId1" Type="http://schemas.openxmlformats.org/officeDocument/2006/relationships/theme" Target="theme/theme3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slideMaster" Target="slideMasters/slideMaster2.xml"/><Relationship Id="rId9" Type="http://schemas.openxmlformats.org/officeDocument/2006/relationships/slide" Target="slides/slide4.xml"/><Relationship Id="rId26" Type="http://schemas.openxmlformats.org/officeDocument/2006/relationships/slide" Target="slides/slide21.xml"/><Relationship Id="rId25" Type="http://schemas.openxmlformats.org/officeDocument/2006/relationships/slide" Target="slides/slide20.xml"/><Relationship Id="rId28" Type="http://schemas.openxmlformats.org/officeDocument/2006/relationships/slide" Target="slides/slide23.xml"/><Relationship Id="rId27" Type="http://schemas.openxmlformats.org/officeDocument/2006/relationships/slide" Target="slides/slide22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29" Type="http://schemas.openxmlformats.org/officeDocument/2006/relationships/slide" Target="slides/slide24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/Relationships>
</file>

<file path=ppt/media/image00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Shape 9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Shape 15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1" name="Shape 15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55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Shape 156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7" name="Shape 15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61" name="Shape 1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Shape 16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3" name="Shape 16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67" name="Shape 1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Shape 168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9" name="Shape 169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74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Shape 17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6" name="Shape 17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80" name="Shape 1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1" name="Shape 18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2" name="Shape 18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93" name="Shape 1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" name="Shape 19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5" name="Shape 195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Shape 20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1" name="Shape 20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05" name="Shape 2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" name="Shape 206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7" name="Shape 20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12" name="Shape 2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" name="Shape 21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4" name="Shape 21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Shape 9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Shape 10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18" name="Shape 2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9" name="Shape 21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0" name="Shape 22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24" name="Shape 2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Shape 22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6" name="Shape 22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30" name="Shape 2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1" name="Shape 23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2" name="Shape 23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36" name="Shape 2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7" name="Shape 23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8" name="Shape 23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42" name="Shape 2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3" name="Shape 24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4" name="Shape 24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Shape 10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Shape 10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10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Shape 11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2" name="Shape 11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Shape 11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Shape 11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Shape 12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4" name="Shape 12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28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Shape 12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0" name="Shape 13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Shape 13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6" name="Shape 13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Shape 14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3" name="Shape 14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5200"/>
            </a:lvl1pPr>
            <a:lvl2pPr lvl="1" algn="ctr">
              <a:spcBef>
                <a:spcPts val="0"/>
              </a:spcBef>
              <a:buSzPct val="100000"/>
              <a:defRPr sz="5200"/>
            </a:lvl2pPr>
            <a:lvl3pPr lvl="2" algn="ctr">
              <a:spcBef>
                <a:spcPts val="0"/>
              </a:spcBef>
              <a:buSzPct val="100000"/>
              <a:defRPr sz="5200"/>
            </a:lvl3pPr>
            <a:lvl4pPr lvl="3" algn="ctr">
              <a:spcBef>
                <a:spcPts val="0"/>
              </a:spcBef>
              <a:buSzPct val="100000"/>
              <a:defRPr sz="5200"/>
            </a:lvl4pPr>
            <a:lvl5pPr lvl="4" algn="ctr">
              <a:spcBef>
                <a:spcPts val="0"/>
              </a:spcBef>
              <a:buSzPct val="100000"/>
              <a:defRPr sz="5200"/>
            </a:lvl5pPr>
            <a:lvl6pPr lvl="5" algn="ctr">
              <a:spcBef>
                <a:spcPts val="0"/>
              </a:spcBef>
              <a:buSzPct val="100000"/>
              <a:defRPr sz="5200"/>
            </a:lvl6pPr>
            <a:lvl7pPr lvl="6" algn="ctr">
              <a:spcBef>
                <a:spcPts val="0"/>
              </a:spcBef>
              <a:buSzPct val="100000"/>
              <a:defRPr sz="5200"/>
            </a:lvl7pPr>
            <a:lvl8pPr lvl="7" algn="ctr">
              <a:spcBef>
                <a:spcPts val="0"/>
              </a:spcBef>
              <a:buSzPct val="100000"/>
              <a:defRPr sz="5200"/>
            </a:lvl8pPr>
            <a:lvl9pPr lvl="8" algn="ctr">
              <a:spcBef>
                <a:spcPts val="0"/>
              </a:spcBef>
              <a:buSzPct val="100000"/>
              <a:defRPr sz="5200"/>
            </a:lvl9pPr>
          </a:lstStyle>
          <a:p/>
        </p:txBody>
      </p:sp>
      <p:sp>
        <p:nvSpPr>
          <p:cNvPr id="11" name="Shape 11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9pPr>
          </a:lstStyle>
          <a:p/>
        </p:txBody>
      </p:sp>
      <p:sp>
        <p:nvSpPr>
          <p:cNvPr id="12" name="Shape 12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Big 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/>
          <p:nvPr>
            <p:ph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12000"/>
            </a:lvl1pPr>
            <a:lvl2pPr lvl="1" algn="ctr">
              <a:spcBef>
                <a:spcPts val="0"/>
              </a:spcBef>
              <a:buSzPct val="100000"/>
              <a:defRPr sz="12000"/>
            </a:lvl2pPr>
            <a:lvl3pPr lvl="2" algn="ctr">
              <a:spcBef>
                <a:spcPts val="0"/>
              </a:spcBef>
              <a:buSzPct val="100000"/>
              <a:defRPr sz="12000"/>
            </a:lvl3pPr>
            <a:lvl4pPr lvl="3" algn="ctr">
              <a:spcBef>
                <a:spcPts val="0"/>
              </a:spcBef>
              <a:buSzPct val="100000"/>
              <a:defRPr sz="12000"/>
            </a:lvl4pPr>
            <a:lvl5pPr lvl="4" algn="ctr">
              <a:spcBef>
                <a:spcPts val="0"/>
              </a:spcBef>
              <a:buSzPct val="100000"/>
              <a:defRPr sz="12000"/>
            </a:lvl5pPr>
            <a:lvl6pPr lvl="5" algn="ctr">
              <a:spcBef>
                <a:spcPts val="0"/>
              </a:spcBef>
              <a:buSzPct val="100000"/>
              <a:defRPr sz="12000"/>
            </a:lvl6pPr>
            <a:lvl7pPr lvl="6" algn="ctr">
              <a:spcBef>
                <a:spcPts val="0"/>
              </a:spcBef>
              <a:buSzPct val="100000"/>
              <a:defRPr sz="12000"/>
            </a:lvl7pPr>
            <a:lvl8pPr lvl="7" algn="ctr">
              <a:spcBef>
                <a:spcPts val="0"/>
              </a:spcBef>
              <a:buSzPct val="100000"/>
              <a:defRPr sz="12000"/>
            </a:lvl8pPr>
            <a:lvl9pPr lvl="8" algn="ctr">
              <a:spcBef>
                <a:spcPts val="0"/>
              </a:spcBef>
              <a:buSzPct val="100000"/>
              <a:defRPr sz="12000"/>
            </a:lvl9pPr>
          </a:lstStyle>
          <a:p/>
        </p:txBody>
      </p:sp>
      <p:sp>
        <p:nvSpPr>
          <p:cNvPr id="46" name="Shape 46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47" name="Shape 47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Shape 55"/>
          <p:cNvSpPr/>
          <p:nvPr/>
        </p:nvSpPr>
        <p:spPr>
          <a:xfrm flipH="1" rot="10800000">
            <a:off x="0" y="2985000"/>
            <a:ext cx="9144000" cy="2158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6" name="Shape 56"/>
          <p:cNvSpPr/>
          <p:nvPr/>
        </p:nvSpPr>
        <p:spPr>
          <a:xfrm>
            <a:off x="0" y="2393175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7" name="Shape 57"/>
          <p:cNvSpPr/>
          <p:nvPr/>
        </p:nvSpPr>
        <p:spPr>
          <a:xfrm flipH="1" rot="10800000">
            <a:off x="0" y="2983958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8" name="Shape 58"/>
          <p:cNvSpPr txBox="1"/>
          <p:nvPr>
            <p:ph type="ctrTitle"/>
          </p:nvPr>
        </p:nvSpPr>
        <p:spPr>
          <a:xfrm>
            <a:off x="685800" y="1746892"/>
            <a:ext cx="7772400" cy="12381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rtl="0" algn="ctr">
              <a:spcBef>
                <a:spcPts val="0"/>
              </a:spcBef>
              <a:defRPr/>
            </a:lvl1pPr>
            <a:lvl2pPr lvl="1" rtl="0" algn="ctr">
              <a:spcBef>
                <a:spcPts val="0"/>
              </a:spcBef>
              <a:defRPr/>
            </a:lvl2pPr>
            <a:lvl3pPr lvl="2" rtl="0" algn="ctr">
              <a:spcBef>
                <a:spcPts val="0"/>
              </a:spcBef>
              <a:defRPr/>
            </a:lvl3pPr>
            <a:lvl4pPr lvl="3" rtl="0" algn="ctr">
              <a:spcBef>
                <a:spcPts val="0"/>
              </a:spcBef>
              <a:defRPr/>
            </a:lvl4pPr>
            <a:lvl5pPr lvl="4" rtl="0" algn="ctr">
              <a:spcBef>
                <a:spcPts val="0"/>
              </a:spcBef>
              <a:defRPr/>
            </a:lvl5pPr>
            <a:lvl6pPr lvl="5" rtl="0" algn="ctr">
              <a:spcBef>
                <a:spcPts val="0"/>
              </a:spcBef>
              <a:defRPr/>
            </a:lvl6pPr>
            <a:lvl7pPr lvl="6" rtl="0" algn="ctr">
              <a:spcBef>
                <a:spcPts val="0"/>
              </a:spcBef>
              <a:defRPr/>
            </a:lvl7pPr>
            <a:lvl8pPr lvl="7" rtl="0" algn="ctr">
              <a:spcBef>
                <a:spcPts val="0"/>
              </a:spcBef>
              <a:defRPr/>
            </a:lvl8pPr>
            <a:lvl9pPr lvl="8" rtl="0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59" name="Shape 59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60" name="Shape 60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63" name="Shape 63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64" name="Shape 64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65" name="Shape 6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 b="1" sz="3600"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66" name="Shape 66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defRPr sz="1800"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67" name="Shape 67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0" name="Shape 70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1" name="Shape 7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72" name="Shape 72"/>
          <p:cNvSpPr txBox="1"/>
          <p:nvPr>
            <p:ph idx="1" type="body"/>
          </p:nvPr>
        </p:nvSpPr>
        <p:spPr>
          <a:xfrm>
            <a:off x="457200" y="1200150"/>
            <a:ext cx="39945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73" name="Shape 73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4" name="Shape 74"/>
          <p:cNvSpPr txBox="1"/>
          <p:nvPr>
            <p:ph idx="2" type="body"/>
          </p:nvPr>
        </p:nvSpPr>
        <p:spPr>
          <a:xfrm>
            <a:off x="4692273" y="1200150"/>
            <a:ext cx="39945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75" name="Shape 75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hape 77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8" name="Shape 78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9" name="Shape 7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80" name="Shape 80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1" name="Shape 81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/>
          <p:nvPr/>
        </p:nvSpPr>
        <p:spPr>
          <a:xfrm flipH="1" rot="10800000">
            <a:off x="0" y="4412699"/>
            <a:ext cx="9144000" cy="7308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4" name="Shape 84"/>
          <p:cNvSpPr/>
          <p:nvPr/>
        </p:nvSpPr>
        <p:spPr>
          <a:xfrm flipH="1">
            <a:off x="4526626" y="3820834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5" name="Shape 85"/>
          <p:cNvSpPr/>
          <p:nvPr/>
        </p:nvSpPr>
        <p:spPr>
          <a:xfrm rot="10800000">
            <a:off x="4526626" y="4411617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6" name="Shape 86"/>
          <p:cNvSpPr txBox="1"/>
          <p:nvPr>
            <p:ph idx="1" type="body"/>
          </p:nvPr>
        </p:nvSpPr>
        <p:spPr>
          <a:xfrm>
            <a:off x="457200" y="4421726"/>
            <a:ext cx="8229600" cy="5052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</a:lstStyle>
          <a:p/>
        </p:txBody>
      </p:sp>
      <p:sp>
        <p:nvSpPr>
          <p:cNvPr id="87" name="Shape 87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/>
          <p:nvPr/>
        </p:nvSpPr>
        <p:spPr>
          <a:xfrm>
            <a:off x="6676" y="76256"/>
            <a:ext cx="9134130" cy="5054792"/>
          </a:xfrm>
          <a:custGeom>
            <a:pathLst>
              <a:path extrusionOk="0" h="6739723" w="9157023">
                <a:moveTo>
                  <a:pt x="1629" y="0"/>
                </a:moveTo>
                <a:lnTo>
                  <a:pt x="9157023" y="4340980"/>
                </a:lnTo>
                <a:lnTo>
                  <a:pt x="1593" y="6739723"/>
                </a:lnTo>
                <a:cubicBezTo>
                  <a:pt x="-3941" y="5123960"/>
                  <a:pt x="7163" y="1615763"/>
                  <a:pt x="1629" y="0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90" name="Shape 90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SzPct val="100000"/>
              <a:defRPr sz="3600"/>
            </a:lvl1pPr>
            <a:lvl2pPr lvl="1" algn="ctr">
              <a:spcBef>
                <a:spcPts val="0"/>
              </a:spcBef>
              <a:buSzPct val="100000"/>
              <a:defRPr sz="3600"/>
            </a:lvl2pPr>
            <a:lvl3pPr lvl="2" algn="ctr">
              <a:spcBef>
                <a:spcPts val="0"/>
              </a:spcBef>
              <a:buSzPct val="100000"/>
              <a:defRPr sz="3600"/>
            </a:lvl3pPr>
            <a:lvl4pPr lvl="3" algn="ctr">
              <a:spcBef>
                <a:spcPts val="0"/>
              </a:spcBef>
              <a:buSzPct val="100000"/>
              <a:defRPr sz="3600"/>
            </a:lvl4pPr>
            <a:lvl5pPr lvl="4" algn="ctr">
              <a:spcBef>
                <a:spcPts val="0"/>
              </a:spcBef>
              <a:buSzPct val="100000"/>
              <a:defRPr sz="3600"/>
            </a:lvl5pPr>
            <a:lvl6pPr lvl="5" algn="ctr">
              <a:spcBef>
                <a:spcPts val="0"/>
              </a:spcBef>
              <a:buSzPct val="100000"/>
              <a:defRPr sz="3600"/>
            </a:lvl6pPr>
            <a:lvl7pPr lvl="6" algn="ctr">
              <a:spcBef>
                <a:spcPts val="0"/>
              </a:spcBef>
              <a:buSzPct val="100000"/>
              <a:defRPr sz="3600"/>
            </a:lvl7pPr>
            <a:lvl8pPr lvl="7" algn="ctr">
              <a:spcBef>
                <a:spcPts val="0"/>
              </a:spcBef>
              <a:buSzPct val="100000"/>
              <a:defRPr sz="3600"/>
            </a:lvl8pPr>
            <a:lvl9pPr lvl="8" algn="ctr">
              <a:spcBef>
                <a:spcPts val="0"/>
              </a:spcBef>
              <a:buSzPct val="100000"/>
              <a:defRPr sz="3600"/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8" name="Shape 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9" name="Shape 1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3" name="Shape 23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4" name="Shape 24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7" name="Shape 27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One column 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SzPct val="100000"/>
              <a:defRPr sz="2400"/>
            </a:lvl1pPr>
            <a:lvl2pPr lvl="1">
              <a:spcBef>
                <a:spcPts val="0"/>
              </a:spcBef>
              <a:buSzPct val="100000"/>
              <a:defRPr sz="2400"/>
            </a:lvl2pPr>
            <a:lvl3pPr lvl="2">
              <a:spcBef>
                <a:spcPts val="0"/>
              </a:spcBef>
              <a:buSzPct val="100000"/>
              <a:defRPr sz="2400"/>
            </a:lvl3pPr>
            <a:lvl4pPr lvl="3">
              <a:spcBef>
                <a:spcPts val="0"/>
              </a:spcBef>
              <a:buSzPct val="100000"/>
              <a:defRPr sz="2400"/>
            </a:lvl4pPr>
            <a:lvl5pPr lvl="4">
              <a:spcBef>
                <a:spcPts val="0"/>
              </a:spcBef>
              <a:buSzPct val="100000"/>
              <a:defRPr sz="2400"/>
            </a:lvl5pPr>
            <a:lvl6pPr lvl="5">
              <a:spcBef>
                <a:spcPts val="0"/>
              </a:spcBef>
              <a:buSzPct val="100000"/>
              <a:defRPr sz="2400"/>
            </a:lvl6pPr>
            <a:lvl7pPr lvl="6">
              <a:spcBef>
                <a:spcPts val="0"/>
              </a:spcBef>
              <a:buSzPct val="100000"/>
              <a:defRPr sz="2400"/>
            </a:lvl7pPr>
            <a:lvl8pPr lvl="7">
              <a:spcBef>
                <a:spcPts val="0"/>
              </a:spcBef>
              <a:buSzPct val="100000"/>
              <a:defRPr sz="2400"/>
            </a:lvl8pPr>
            <a:lvl9pPr lvl="8">
              <a:spcBef>
                <a:spcPts val="0"/>
              </a:spcBef>
              <a:buSzPct val="100000"/>
              <a:defRPr sz="2400"/>
            </a:lvl9pPr>
          </a:lstStyle>
          <a:p/>
        </p:txBody>
      </p:sp>
      <p:sp>
        <p:nvSpPr>
          <p:cNvPr id="30" name="Shape 30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2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1" name="Shape 31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Main 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SzPct val="100000"/>
              <a:defRPr sz="4800"/>
            </a:lvl1pPr>
            <a:lvl2pPr lvl="1">
              <a:spcBef>
                <a:spcPts val="0"/>
              </a:spcBef>
              <a:buSzPct val="100000"/>
              <a:defRPr sz="4800"/>
            </a:lvl2pPr>
            <a:lvl3pPr lvl="2">
              <a:spcBef>
                <a:spcPts val="0"/>
              </a:spcBef>
              <a:buSzPct val="100000"/>
              <a:defRPr sz="4800"/>
            </a:lvl3pPr>
            <a:lvl4pPr lvl="3">
              <a:spcBef>
                <a:spcPts val="0"/>
              </a:spcBef>
              <a:buSzPct val="100000"/>
              <a:defRPr sz="4800"/>
            </a:lvl4pPr>
            <a:lvl5pPr lvl="4">
              <a:spcBef>
                <a:spcPts val="0"/>
              </a:spcBef>
              <a:buSzPct val="100000"/>
              <a:defRPr sz="4800"/>
            </a:lvl5pPr>
            <a:lvl6pPr lvl="5">
              <a:spcBef>
                <a:spcPts val="0"/>
              </a:spcBef>
              <a:buSzPct val="100000"/>
              <a:defRPr sz="4800"/>
            </a:lvl6pPr>
            <a:lvl7pPr lvl="6">
              <a:spcBef>
                <a:spcPts val="0"/>
              </a:spcBef>
              <a:buSzPct val="100000"/>
              <a:defRPr sz="4800"/>
            </a:lvl7pPr>
            <a:lvl8pPr lvl="7">
              <a:spcBef>
                <a:spcPts val="0"/>
              </a:spcBef>
              <a:buSzPct val="100000"/>
              <a:defRPr sz="4800"/>
            </a:lvl8pPr>
            <a:lvl9pPr lvl="8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34" name="Shape 34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Section title and 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7" name="Shape 37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200"/>
            </a:lvl1pPr>
            <a:lvl2pPr lvl="1" algn="ctr">
              <a:spcBef>
                <a:spcPts val="0"/>
              </a:spcBef>
              <a:buSzPct val="100000"/>
              <a:defRPr sz="4200"/>
            </a:lvl2pPr>
            <a:lvl3pPr lvl="2" algn="ctr">
              <a:spcBef>
                <a:spcPts val="0"/>
              </a:spcBef>
              <a:buSzPct val="100000"/>
              <a:defRPr sz="4200"/>
            </a:lvl3pPr>
            <a:lvl4pPr lvl="3" algn="ctr">
              <a:spcBef>
                <a:spcPts val="0"/>
              </a:spcBef>
              <a:buSzPct val="100000"/>
              <a:defRPr sz="4200"/>
            </a:lvl4pPr>
            <a:lvl5pPr lvl="4" algn="ctr">
              <a:spcBef>
                <a:spcPts val="0"/>
              </a:spcBef>
              <a:buSzPct val="100000"/>
              <a:defRPr sz="4200"/>
            </a:lvl5pPr>
            <a:lvl6pPr lvl="5" algn="ctr">
              <a:spcBef>
                <a:spcPts val="0"/>
              </a:spcBef>
              <a:buSzPct val="100000"/>
              <a:defRPr sz="4200"/>
            </a:lvl6pPr>
            <a:lvl7pPr lvl="6" algn="ctr">
              <a:spcBef>
                <a:spcPts val="0"/>
              </a:spcBef>
              <a:buSzPct val="100000"/>
              <a:defRPr sz="4200"/>
            </a:lvl7pPr>
            <a:lvl8pPr lvl="7" algn="ctr">
              <a:spcBef>
                <a:spcPts val="0"/>
              </a:spcBef>
              <a:buSzPct val="100000"/>
              <a:defRPr sz="4200"/>
            </a:lvl8pPr>
            <a:lvl9pPr lvl="8" algn="ctr">
              <a:spcBef>
                <a:spcPts val="0"/>
              </a:spcBef>
              <a:buSzPct val="100000"/>
              <a:defRPr sz="4200"/>
            </a:lvl9pPr>
          </a:lstStyle>
          <a:p/>
        </p:txBody>
      </p:sp>
      <p:sp>
        <p:nvSpPr>
          <p:cNvPr id="38" name="Shape 38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9pPr>
          </a:lstStyle>
          <a:p/>
        </p:txBody>
      </p:sp>
      <p:sp>
        <p:nvSpPr>
          <p:cNvPr id="39" name="Shape 3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40" name="Shape 40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/>
            </a:lvl1pPr>
          </a:lstStyle>
          <a:p/>
        </p:txBody>
      </p:sp>
      <p:sp>
        <p:nvSpPr>
          <p:cNvPr id="43" name="Shape 43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3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000">
                <a:solidFill>
                  <a:schemeClr val="dk2"/>
                </a:solidFill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1155CC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52" name="Shape 52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 rtl="0">
              <a:spcBef>
                <a:spcPts val="600"/>
              </a:spcBef>
              <a:buClr>
                <a:schemeClr val="dk1"/>
              </a:buClr>
              <a:buSzPct val="100000"/>
              <a:buFont typeface="Georgia"/>
              <a:defRPr sz="30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 rtl="0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 rtl="0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53" name="Shape 53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 algn="r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3.xml"/><Relationship Id="rId3" Type="http://schemas.openxmlformats.org/officeDocument/2006/relationships/image" Target="../media/image00.png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2.xml"/></Relationships>
</file>

<file path=ppt/slides/_rels/slide2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3.xml"/></Relationships>
</file>

<file path=ppt/slides/_rels/slide2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4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 txBox="1"/>
          <p:nvPr>
            <p:ph type="ctrTitle"/>
          </p:nvPr>
        </p:nvSpPr>
        <p:spPr>
          <a:xfrm>
            <a:off x="685800" y="1470526"/>
            <a:ext cx="7772400" cy="1514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/>
              <a:t>Functions and Modular Programming</a:t>
            </a:r>
          </a:p>
        </p:txBody>
      </p:sp>
      <p:sp>
        <p:nvSpPr>
          <p:cNvPr id="96" name="Shape 96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97" name="Shape 97"/>
          <p:cNvSpPr/>
          <p:nvPr/>
        </p:nvSpPr>
        <p:spPr>
          <a:xfrm>
            <a:off x="8278475" y="111999"/>
            <a:ext cx="773874" cy="336042"/>
          </a:xfrm>
          <a:prstGeom prst="flowChartTerminator">
            <a:avLst/>
          </a:prstGeom>
          <a:solidFill>
            <a:srgbClr val="FFFFFF"/>
          </a:solidFill>
          <a:ln cap="flat" cmpd="sng" w="19050">
            <a:solidFill>
              <a:srgbClr val="CFE2F3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CSC215</a:t>
            </a:r>
          </a:p>
          <a:p>
            <a:pPr lvl="0" rtl="0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Lecture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Shape 15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Function Prototypes</a:t>
            </a:r>
          </a:p>
        </p:txBody>
      </p:sp>
      <p:sp>
        <p:nvSpPr>
          <p:cNvPr id="154" name="Shape 154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lnSpc>
                <a:spcPct val="115000"/>
              </a:lnSpc>
              <a:spcBef>
                <a:spcPts val="500"/>
              </a:spcBef>
              <a:buSzPct val="100000"/>
              <a:buFont typeface="Times New Roman"/>
              <a:buChar char="❏"/>
            </a:pPr>
            <a:r>
              <a:rPr lang="en"/>
              <a:t>If function definition comes textually after use in program:</a:t>
            </a:r>
          </a:p>
          <a:p>
            <a:pPr indent="-317500" lvl="1" marL="914400">
              <a:lnSpc>
                <a:spcPct val="115000"/>
              </a:lnSpc>
              <a:spcBef>
                <a:spcPts val="500"/>
              </a:spcBef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The compiler complains: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warning: implicit declaration of function</a:t>
            </a:r>
          </a:p>
          <a:p>
            <a:pPr indent="-342900" lvl="0" marL="457200" rtl="0">
              <a:spcBef>
                <a:spcPts val="1000"/>
              </a:spcBef>
              <a:buSzPct val="100000"/>
              <a:buFont typeface="Times New Roman"/>
              <a:buChar char="❏"/>
            </a:pPr>
            <a:r>
              <a:rPr lang="en"/>
              <a:t>Declare the function before use: Prototype</a:t>
            </a:r>
            <a:br>
              <a:rPr lang="en"/>
            </a:b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&lt;return_type&gt; &lt;function_name&gt;</a:t>
            </a:r>
            <a:r>
              <a:rPr b="1" lang="en">
                <a:latin typeface="Courier New"/>
                <a:ea typeface="Courier New"/>
                <a:cs typeface="Courier New"/>
                <a:sym typeface="Courier New"/>
              </a:rPr>
              <a:t>(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&lt;parameters_list&gt;</a:t>
            </a:r>
            <a:r>
              <a:rPr b="1" lang="en">
                <a:latin typeface="Courier New"/>
                <a:ea typeface="Courier New"/>
                <a:cs typeface="Courier New"/>
                <a:sym typeface="Courier New"/>
              </a:rPr>
              <a:t>);</a:t>
            </a:r>
          </a:p>
          <a:p>
            <a:pPr indent="-342900" lvl="0" marL="457200" rtl="0">
              <a:spcBef>
                <a:spcPts val="1000"/>
              </a:spcBef>
              <a:buSzPct val="100000"/>
              <a:buChar char="❏"/>
            </a:pPr>
            <a:r>
              <a:rPr lang="en"/>
              <a:t>Parameter_list does not have to name the parameters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Function definition can be placed anywhere in the program after the prototypes. 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lIf a function definition is placed in front of main(),  there is no need to include its function prototype.  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8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Shape 15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Function Prototypes: </a:t>
            </a:r>
            <a:r>
              <a:rPr lang="en" sz="1800"/>
              <a:t>Example</a:t>
            </a:r>
          </a:p>
        </p:txBody>
      </p:sp>
      <p:sp>
        <p:nvSpPr>
          <p:cNvPr id="160" name="Shape 160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lnSpc>
                <a:spcPct val="100000"/>
              </a:lnSpc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#include &lt;stdio.h&gt;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buNone/>
            </a:pPr>
            <a:r>
              <a:rPr b="1" lang="en" sz="1200">
                <a:latin typeface="Courier New"/>
                <a:ea typeface="Courier New"/>
                <a:cs typeface="Courier New"/>
                <a:sym typeface="Courier New"/>
              </a:rPr>
              <a:t>int gcf(int, int);</a:t>
            </a:r>
          </a:p>
          <a:p>
            <a:pPr lvl="0">
              <a:lnSpc>
                <a:spcPct val="100000"/>
              </a:lnSpc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b="1" lang="en" sz="1200">
                <a:latin typeface="Courier New"/>
                <a:ea typeface="Courier New"/>
                <a:cs typeface="Courier New"/>
                <a:sym typeface="Courier New"/>
              </a:rPr>
              <a:t>void swap(int*, int*);</a:t>
            </a:r>
          </a:p>
          <a:p>
            <a:pPr lvl="0" rtl="0">
              <a:lnSpc>
                <a:spcPct val="100000"/>
              </a:lnSpc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 a = 33, b = 5;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printf("GCF of %d and %d is %d\n", a, b, gcf(a, b) 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 rtl="0">
              <a:lnSpc>
                <a:spcPct val="100000"/>
              </a:lnSpc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gcf(int a, int b){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if (b &gt; a) swap(&amp;a, &amp;b);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while (b) { 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int temp = b 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b = a % b 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a = temp 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}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a;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 rtl="0">
              <a:lnSpc>
                <a:spcPct val="100000"/>
              </a:lnSpc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void swap(int *a, int *b){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 temp = *a; *a = *b; *b = temp;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64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Shape 16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Function Stub</a:t>
            </a:r>
          </a:p>
        </p:txBody>
      </p:sp>
      <p:sp>
        <p:nvSpPr>
          <p:cNvPr id="166" name="Shape 166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>
                <a:highlight>
                  <a:srgbClr val="FFFFFF"/>
                </a:highlight>
              </a:rPr>
              <a:t>A stub is a dummy implementation of a function with an empty body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highlight>
                  <a:srgbClr val="FFFFFF"/>
                </a:highlight>
              </a:rPr>
              <a:t>A placeholder while building (other parts of) a program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■"/>
            </a:pPr>
            <a:r>
              <a:rPr lang="en" sz="1400">
                <a:highlight>
                  <a:srgbClr val="FFFFFF"/>
                </a:highlight>
              </a:rPr>
              <a:t>so that it compiles correctly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highlight>
                  <a:srgbClr val="FFFFFF"/>
                </a:highlight>
              </a:rPr>
              <a:t>Fill in one-stub at a time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highlight>
                  <a:srgbClr val="FFFFFF"/>
                </a:highlight>
              </a:rPr>
              <a:t>Compile and test if possible</a:t>
            </a:r>
          </a:p>
          <a:p>
            <a:pPr lvl="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 sz="1400">
              <a:highlight>
                <a:srgbClr val="FFFFFF"/>
              </a:highlight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70" name="Shape 1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Shape 17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Memory Model</a:t>
            </a:r>
          </a:p>
        </p:txBody>
      </p:sp>
      <p:sp>
        <p:nvSpPr>
          <p:cNvPr id="172" name="Shape 172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Font typeface="Times New Roman"/>
              <a:buChar char="❏"/>
            </a:pPr>
            <a:r>
              <a:rPr lang="en"/>
              <a:t>Program code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Read only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May contain string literals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Font typeface="Times New Roman"/>
              <a:buChar char="❏"/>
            </a:pPr>
            <a:r>
              <a:rPr lang="en"/>
              <a:t>Stack (automatic storage):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Function variables:</a:t>
            </a:r>
          </a:p>
          <a:p>
            <a:pPr indent="-317500" lvl="2" marL="1371600" rtl="0">
              <a:spcBef>
                <a:spcPts val="0"/>
              </a:spcBef>
              <a:buSzPct val="100000"/>
              <a:buFont typeface="Times New Roman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Local variables</a:t>
            </a:r>
          </a:p>
          <a:p>
            <a:pPr indent="-317500" lvl="2" marL="1371600" rtl="0">
              <a:spcBef>
                <a:spcPts val="0"/>
              </a:spcBef>
              <a:buSzPct val="100000"/>
              <a:buFont typeface="Times New Roman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Arguments for next function call</a:t>
            </a:r>
          </a:p>
          <a:p>
            <a:pPr indent="-317500" lvl="2" marL="1371600" rtl="0">
              <a:spcBef>
                <a:spcPts val="0"/>
              </a:spcBef>
              <a:buSzPct val="100000"/>
              <a:buFont typeface="Times New Roman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Return location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Destroyed when function ends</a:t>
            </a:r>
          </a:p>
          <a:p>
            <a:pPr indent="-342900" lvl="0" marL="457200" rtl="0">
              <a:spcBef>
                <a:spcPts val="1000"/>
              </a:spcBef>
              <a:buSzPct val="100000"/>
              <a:buFont typeface="Times New Roman"/>
              <a:buChar char="❏"/>
            </a:pPr>
            <a:r>
              <a:rPr lang="en"/>
              <a:t>Heap: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Dynamically allocated space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  <a:buFont typeface="Times New Roman"/>
              <a:buChar char="❏"/>
            </a:pPr>
            <a:r>
              <a:rPr lang="en"/>
              <a:t>Data segment</a:t>
            </a:r>
            <a:r>
              <a:rPr lang="en" sz="1400"/>
              <a:t>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Global variables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Static variables</a:t>
            </a:r>
          </a:p>
        </p:txBody>
      </p:sp>
      <p:pic>
        <p:nvPicPr>
          <p:cNvPr id="173" name="Shape 17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5934599" y="1466774"/>
            <a:ext cx="2752199" cy="3459074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77" name="Shape 1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Shape 178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Scopes</a:t>
            </a:r>
          </a:p>
        </p:txBody>
      </p:sp>
      <p:sp>
        <p:nvSpPr>
          <p:cNvPr id="179" name="Shape 179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Char char="❏"/>
            </a:pPr>
            <a:r>
              <a:rPr lang="en"/>
              <a:t>Scope: the parts of the program where an identifier is valid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A global variable: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A.K.A. external variable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defined outside of the local environment (outside of functions) 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available anywhere within the file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A local variable:</a:t>
            </a:r>
          </a:p>
          <a:p>
            <a:pPr indent="-317500" lvl="1" marL="914400" rtl="0">
              <a:spcBef>
                <a:spcPts val="600"/>
              </a:spcBef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A.K.A. internal and automatic variable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defined within the local environment inside { } 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local to that block, whether the block is a block within a function or the function itself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parameters in a function header are local to that function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i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t can mean different things in different contexts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if two variables share the same name but are in different blocks or functions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the variable declared in the current environment will be the one used in a reference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83" name="Shape 1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" name="Shape 18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Scopes: </a:t>
            </a:r>
            <a:r>
              <a:rPr lang="en" sz="1800"/>
              <a:t>Examples</a:t>
            </a:r>
          </a:p>
        </p:txBody>
      </p:sp>
      <p:sp>
        <p:nvSpPr>
          <p:cNvPr id="185" name="Shape 185"/>
          <p:cNvSpPr txBox="1"/>
          <p:nvPr>
            <p:ph idx="1" type="body"/>
          </p:nvPr>
        </p:nvSpPr>
        <p:spPr>
          <a:xfrm>
            <a:off x="457200" y="1200150"/>
            <a:ext cx="2028900" cy="2979600"/>
          </a:xfrm>
          <a:prstGeom prst="rect">
            <a:avLst/>
          </a:prstGeom>
          <a:ln cap="flat" cmpd="sng" w="9525">
            <a:solidFill>
              <a:srgbClr val="000000"/>
            </a:solidFill>
            <a:prstDash val="dash"/>
            <a:round/>
            <a:headEnd len="med" w="med" type="none"/>
            <a:tailEnd len="med" w="med" type="none"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/>
              <a:t>Ex1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: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#include &lt;stdio.h&gt;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83333"/>
              <a:buFont typeface="Arial"/>
              <a:buNone/>
            </a:pPr>
            <a:r>
              <a:t/>
            </a:r>
            <a:endParaRPr sz="600">
              <a:latin typeface="Courier New"/>
              <a:ea typeface="Courier New"/>
              <a:cs typeface="Courier New"/>
              <a:sym typeface="Courier New"/>
            </a:endParaRP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void doubleX(float x){</a:t>
            </a:r>
            <a:br>
              <a:rPr lang="en" sz="10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x *= 2;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printf("%f\n", x);</a:t>
            </a:r>
            <a:br>
              <a:rPr lang="en" sz="10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83333"/>
              <a:buFont typeface="Arial"/>
              <a:buNone/>
            </a:pPr>
            <a:r>
              <a:t/>
            </a:r>
            <a:endParaRPr sz="600">
              <a:latin typeface="Courier New"/>
              <a:ea typeface="Courier New"/>
              <a:cs typeface="Courier New"/>
              <a:sym typeface="Courier New"/>
            </a:endParaRP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float x = 3;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doubleX(x);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printf("%f\n", x);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  <p:sp>
        <p:nvSpPr>
          <p:cNvPr id="186" name="Shape 186"/>
          <p:cNvSpPr txBox="1"/>
          <p:nvPr>
            <p:ph idx="1" type="body"/>
          </p:nvPr>
        </p:nvSpPr>
        <p:spPr>
          <a:xfrm>
            <a:off x="2524091" y="1200150"/>
            <a:ext cx="2028900" cy="2979600"/>
          </a:xfrm>
          <a:prstGeom prst="rect">
            <a:avLst/>
          </a:prstGeom>
          <a:ln cap="flat" cmpd="sng" w="9525">
            <a:solidFill>
              <a:srgbClr val="000000"/>
            </a:solidFill>
            <a:prstDash val="dash"/>
            <a:round/>
            <a:headEnd len="med" w="med" type="none"/>
            <a:tailEnd len="med" w="med" type="none"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/>
              <a:t>Ex2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: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#include &lt;stdio.h&gt;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83333"/>
              <a:buFont typeface="Arial"/>
              <a:buNone/>
            </a:pPr>
            <a:r>
              <a:t/>
            </a:r>
            <a:endParaRPr sz="600">
              <a:latin typeface="Courier New"/>
              <a:ea typeface="Courier New"/>
              <a:cs typeface="Courier New"/>
              <a:sym typeface="Courier New"/>
            </a:endParaRP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float x = 10;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83333"/>
              <a:buFont typeface="Arial"/>
              <a:buNone/>
            </a:pPr>
            <a:r>
              <a:t/>
            </a:r>
            <a:endParaRPr sz="600">
              <a:latin typeface="Courier New"/>
              <a:ea typeface="Courier New"/>
              <a:cs typeface="Courier New"/>
              <a:sym typeface="Courier New"/>
            </a:endParaRP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void doubleX(){</a:t>
            </a:r>
            <a:br>
              <a:rPr lang="en" sz="10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x *= 2;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printf("%f\n", x);</a:t>
            </a:r>
            <a:br>
              <a:rPr lang="en" sz="10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83333"/>
              <a:buFont typeface="Arial"/>
              <a:buNone/>
            </a:pPr>
            <a:r>
              <a:t/>
            </a:r>
            <a:endParaRPr sz="600">
              <a:latin typeface="Courier New"/>
              <a:ea typeface="Courier New"/>
              <a:cs typeface="Courier New"/>
              <a:sym typeface="Courier New"/>
            </a:endParaRP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float x = 3;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doubleX();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printf("%f\n", x);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>
              <a:latin typeface="Courier New"/>
              <a:ea typeface="Courier New"/>
              <a:cs typeface="Courier New"/>
              <a:sym typeface="Courier New"/>
            </a:endParaRPr>
          </a:p>
        </p:txBody>
      </p:sp>
      <p:sp>
        <p:nvSpPr>
          <p:cNvPr id="187" name="Shape 187"/>
          <p:cNvSpPr txBox="1"/>
          <p:nvPr>
            <p:ph idx="1" type="body"/>
          </p:nvPr>
        </p:nvSpPr>
        <p:spPr>
          <a:xfrm>
            <a:off x="6657874" y="1200150"/>
            <a:ext cx="2028900" cy="2979600"/>
          </a:xfrm>
          <a:prstGeom prst="rect">
            <a:avLst/>
          </a:prstGeom>
          <a:ln cap="flat" cmpd="sng" w="9525">
            <a:solidFill>
              <a:srgbClr val="000000"/>
            </a:solidFill>
            <a:prstDash val="dash"/>
            <a:round/>
            <a:headEnd len="med" w="med" type="none"/>
            <a:tailEnd len="med" w="med" type="none"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400"/>
              <a:t>Ex4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:</a:t>
            </a:r>
          </a:p>
          <a:p>
            <a: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#include &lt;stdio.h&gt;</a:t>
            </a:r>
          </a:p>
          <a:p>
            <a: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>
              <a:latin typeface="Courier New"/>
              <a:ea typeface="Courier New"/>
              <a:cs typeface="Courier New"/>
              <a:sym typeface="Courier New"/>
            </a:endParaRPr>
          </a:p>
          <a:p>
            <a: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nt main(){</a:t>
            </a:r>
          </a:p>
          <a:p>
            <a: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nt x = 5;</a:t>
            </a:r>
          </a:p>
          <a:p>
            <a: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if (x){</a:t>
            </a:r>
          </a:p>
          <a:p>
            <a: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  int x = 10;</a:t>
            </a:r>
          </a:p>
          <a:p>
            <a: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  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x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++;</a:t>
            </a:r>
          </a:p>
          <a:p>
            <a: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  printf("%d\n", x);</a:t>
            </a:r>
          </a:p>
          <a:p>
            <a: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}</a:t>
            </a:r>
          </a:p>
          <a:p>
            <a: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x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++;</a:t>
            </a:r>
          </a:p>
          <a:p>
            <a: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printf("%d\n", x);</a:t>
            </a:r>
          </a:p>
          <a:p>
            <a: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</a:p>
          <a:p>
            <a: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>
              <a:latin typeface="Courier New"/>
              <a:ea typeface="Courier New"/>
              <a:cs typeface="Courier New"/>
              <a:sym typeface="Courier New"/>
            </a:endParaRPr>
          </a:p>
          <a:p>
            <a: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>
              <a:latin typeface="Courier New"/>
              <a:ea typeface="Courier New"/>
              <a:cs typeface="Courier New"/>
              <a:sym typeface="Courier New"/>
            </a:endParaRPr>
          </a:p>
        </p:txBody>
      </p:sp>
      <p:sp>
        <p:nvSpPr>
          <p:cNvPr id="188" name="Shape 188"/>
          <p:cNvSpPr txBox="1"/>
          <p:nvPr>
            <p:ph idx="1" type="body"/>
          </p:nvPr>
        </p:nvSpPr>
        <p:spPr>
          <a:xfrm>
            <a:off x="4590983" y="1200150"/>
            <a:ext cx="2028900" cy="2979600"/>
          </a:xfrm>
          <a:prstGeom prst="rect">
            <a:avLst/>
          </a:prstGeom>
          <a:ln cap="flat" cmpd="sng" w="9525">
            <a:solidFill>
              <a:srgbClr val="000000"/>
            </a:solidFill>
            <a:prstDash val="dash"/>
            <a:round/>
            <a:headEnd len="med" w="med" type="none"/>
            <a:tailEnd len="med" w="med" type="none"/>
          </a:ln>
        </p:spPr>
        <p:txBody>
          <a:bodyPr anchorCtr="0" anchor="t" bIns="91425" lIns="91425" rIns="91425" tIns="91425">
            <a:noAutofit/>
          </a:bodyPr>
          <a:lstStyle/>
          <a:p>
            <a: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/>
              <a:t>Ex3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: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#include &lt;stdio.h&gt;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600">
              <a:latin typeface="Courier New"/>
              <a:ea typeface="Courier New"/>
              <a:cs typeface="Courier New"/>
              <a:sym typeface="Courier New"/>
            </a:endParaRPr>
          </a:p>
          <a:p>
            <a:pPr lvl="0" rtl="0">
              <a:spcBef>
                <a:spcPts val="0"/>
              </a:spcBef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f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loat x = 10;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600">
              <a:latin typeface="Courier New"/>
              <a:ea typeface="Courier New"/>
              <a:cs typeface="Courier New"/>
              <a:sym typeface="Courier New"/>
            </a:endParaRPr>
          </a:p>
          <a:p>
            <a:pPr lvl="0" rtl="0">
              <a:spcBef>
                <a:spcPts val="0"/>
              </a:spcBef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v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oid 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d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oubleX(float x){</a:t>
            </a:r>
            <a:br>
              <a:rPr lang="en" sz="10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x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*= 2;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printf("%f\n", x);</a:t>
            </a:r>
            <a:br>
              <a:rPr lang="en" sz="10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v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oid printX(){</a:t>
            </a:r>
            <a:br>
              <a:rPr lang="en" sz="10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printf("%f\n", x);</a:t>
            </a:r>
            <a:br>
              <a:rPr lang="en" sz="10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float x = 3;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doubleX(x);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printf("%f\n", x);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printX();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  <p:sp>
        <p:nvSpPr>
          <p:cNvPr id="189" name="Shape 189"/>
          <p:cNvSpPr txBox="1"/>
          <p:nvPr/>
        </p:nvSpPr>
        <p:spPr>
          <a:xfrm>
            <a:off x="6675300" y="4224425"/>
            <a:ext cx="2028900" cy="704100"/>
          </a:xfrm>
          <a:prstGeom prst="rect">
            <a:avLst/>
          </a:prstGeom>
          <a:solidFill>
            <a:srgbClr val="000000"/>
          </a:solidFill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11</a:t>
            </a:r>
          </a:p>
          <a:p>
            <a:pPr lvl="0">
              <a:spcBef>
                <a:spcPts val="0"/>
              </a:spcBef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6</a:t>
            </a:r>
          </a:p>
        </p:txBody>
      </p:sp>
      <p:sp>
        <p:nvSpPr>
          <p:cNvPr id="190" name="Shape 190"/>
          <p:cNvSpPr txBox="1"/>
          <p:nvPr/>
        </p:nvSpPr>
        <p:spPr>
          <a:xfrm>
            <a:off x="4599700" y="4224425"/>
            <a:ext cx="2028900" cy="704100"/>
          </a:xfrm>
          <a:prstGeom prst="rect">
            <a:avLst/>
          </a:prstGeom>
          <a:solidFill>
            <a:srgbClr val="000000"/>
          </a:solidFill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6.000000</a:t>
            </a:r>
          </a:p>
          <a:p>
            <a:pPr lvl="0">
              <a:spcBef>
                <a:spcPts val="0"/>
              </a:spcBef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3.000000</a:t>
            </a:r>
          </a:p>
          <a:p>
            <a:pPr lvl="0" rtl="0">
              <a:spcBef>
                <a:spcPts val="0"/>
              </a:spcBef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10.000000</a:t>
            </a:r>
          </a:p>
        </p:txBody>
      </p:sp>
      <p:sp>
        <p:nvSpPr>
          <p:cNvPr id="191" name="Shape 191"/>
          <p:cNvSpPr txBox="1"/>
          <p:nvPr/>
        </p:nvSpPr>
        <p:spPr>
          <a:xfrm>
            <a:off x="2528450" y="4224425"/>
            <a:ext cx="2028900" cy="704100"/>
          </a:xfrm>
          <a:prstGeom prst="rect">
            <a:avLst/>
          </a:prstGeom>
          <a:solidFill>
            <a:srgbClr val="000000"/>
          </a:solidFill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20.000000</a:t>
            </a:r>
          </a:p>
          <a:p>
            <a:pPr lvl="0" rtl="0">
              <a:spcBef>
                <a:spcPts val="0"/>
              </a:spcBef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3.000000</a:t>
            </a:r>
          </a:p>
        </p:txBody>
      </p:sp>
      <p:sp>
        <p:nvSpPr>
          <p:cNvPr id="192" name="Shape 192"/>
          <p:cNvSpPr txBox="1"/>
          <p:nvPr/>
        </p:nvSpPr>
        <p:spPr>
          <a:xfrm>
            <a:off x="457200" y="4224425"/>
            <a:ext cx="2028900" cy="704100"/>
          </a:xfrm>
          <a:prstGeom prst="rect">
            <a:avLst/>
          </a:prstGeom>
          <a:solidFill>
            <a:srgbClr val="000000"/>
          </a:solidFill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6.000000</a:t>
            </a:r>
          </a:p>
          <a:p>
            <a:pPr lvl="0" rtl="0">
              <a:spcBef>
                <a:spcPts val="0"/>
              </a:spcBef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3.000000</a:t>
            </a:r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1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19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1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19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1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1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1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1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96" name="Shape 1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Shape 197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Storage Classes</a:t>
            </a:r>
          </a:p>
        </p:txBody>
      </p:sp>
      <p:sp>
        <p:nvSpPr>
          <p:cNvPr id="198" name="Shape 198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Font typeface="Times New Roman"/>
              <a:buChar char="❏"/>
            </a:pPr>
            <a:r>
              <a:rPr lang="en"/>
              <a:t>Storage Classes: a modifier precedes the variable to define its scope and lifetime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  <a:buFont typeface="Times New Roman"/>
              <a:buChar char="❏"/>
            </a:pP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a</a:t>
            </a: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uto</a:t>
            </a:r>
            <a:r>
              <a:rPr lang="en"/>
              <a:t>: the default for local variables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  <a:buFont typeface="Times New Roman"/>
              <a:buChar char="❏"/>
            </a:pP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register</a:t>
            </a:r>
            <a:r>
              <a:rPr lang="en"/>
              <a:t>: advice </a:t>
            </a:r>
            <a:r>
              <a:rPr lang="en"/>
              <a:t>to </a:t>
            </a:r>
            <a:r>
              <a:rPr lang="en"/>
              <a:t>the compiler to store a local variable in a register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the advice is not necessarily taken by the compiler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  <a:buFont typeface="Times New Roman"/>
              <a:buChar char="❏"/>
            </a:pP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static</a:t>
            </a:r>
            <a:r>
              <a:rPr lang="en"/>
              <a:t>: tells the compiler that the storage of that variable remains in existence 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Local variables with static modifier remains in memory so that they can be accessed later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Global variables with static modifier are limited to the file where they are declared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  <a:buFont typeface="Times New Roman"/>
              <a:buChar char="❏"/>
            </a:pP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e</a:t>
            </a: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xtern</a:t>
            </a:r>
            <a:r>
              <a:rPr lang="en"/>
              <a:t>: points the identifier to a previously defined variable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02" name="Shape 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Shape 20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Recursive Functions</a:t>
            </a:r>
          </a:p>
        </p:txBody>
      </p:sp>
      <p:sp>
        <p:nvSpPr>
          <p:cNvPr id="204" name="Shape 204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Font typeface="Times New Roman"/>
              <a:buChar char="❏"/>
            </a:pPr>
            <a:r>
              <a:rPr lang="en"/>
              <a:t>Recursive function: a function that calls itself (directly, or indirectly)</a:t>
            </a:r>
          </a:p>
          <a:p>
            <a:pPr indent="-342900" lvl="0" marL="457200">
              <a:spcBef>
                <a:spcPts val="0"/>
              </a:spcBef>
              <a:buSzPct val="128571"/>
              <a:buChar char="❏"/>
            </a:pPr>
            <a:r>
              <a:rPr lang="en"/>
              <a:t>Example: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void change (count){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..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..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change(count);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..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-342900" lvl="0" marL="457200" rtl="0">
              <a:spcBef>
                <a:spcPts val="1000"/>
              </a:spcBef>
              <a:buSzPct val="100000"/>
              <a:buFont typeface="Times New Roman"/>
              <a:buChar char="❏"/>
            </a:pPr>
            <a:r>
              <a:rPr lang="en"/>
              <a:t>The algorithm needs to be written in a recursive style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a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 step or more uses the algorithm on a smaller problem size</a:t>
            </a:r>
          </a:p>
          <a:p>
            <a:pPr indent="-342900" lvl="0" marL="457200" rtl="0">
              <a:spcBef>
                <a:spcPts val="1000"/>
              </a:spcBef>
              <a:buSzPct val="100000"/>
              <a:buFont typeface="Times New Roman"/>
              <a:buChar char="❏"/>
            </a:pPr>
            <a:r>
              <a:rPr lang="en"/>
              <a:t>It must contain a base case that is not recursive</a:t>
            </a:r>
          </a:p>
          <a:p>
            <a:pPr indent="-342900" lvl="0" marL="457200" rtl="0">
              <a:spcBef>
                <a:spcPts val="1000"/>
              </a:spcBef>
              <a:buSzPct val="100000"/>
              <a:buFont typeface="Times New Roman"/>
              <a:buChar char="❏"/>
            </a:pPr>
            <a:r>
              <a:rPr lang="en"/>
              <a:t>Each function call has its own stack frame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c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onsumes resources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08" name="Shape 2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9" name="Shape 20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Recursive Functions: </a:t>
            </a:r>
            <a:r>
              <a:rPr lang="en" sz="1800"/>
              <a:t>Examples</a:t>
            </a:r>
          </a:p>
        </p:txBody>
      </p:sp>
      <p:sp>
        <p:nvSpPr>
          <p:cNvPr id="210" name="Shape 210"/>
          <p:cNvSpPr txBox="1"/>
          <p:nvPr>
            <p:ph idx="1" type="body"/>
          </p:nvPr>
        </p:nvSpPr>
        <p:spPr>
          <a:xfrm>
            <a:off x="457200" y="1200150"/>
            <a:ext cx="3945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1000"/>
              </a:spcBef>
              <a:buSzPct val="150000"/>
              <a:buFont typeface="Times New Roman"/>
              <a:buChar char="❏"/>
            </a:pPr>
            <a:r>
              <a:rPr lang="en"/>
              <a:t>Multiply 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x × y</a:t>
            </a:r>
            <a:r>
              <a:rPr lang="en"/>
              <a:t>:</a:t>
            </a:r>
            <a:br>
              <a:rPr lang="en"/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nt multiply(int x, int y){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f (y == 1) return x;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r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eturn x + multiply(x, y-1);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-342900" lvl="0" marL="457200" rtl="0">
              <a:spcBef>
                <a:spcPts val="1000"/>
              </a:spcBef>
              <a:buSzPct val="150000"/>
              <a:buFont typeface="Times New Roman"/>
              <a:buChar char="❏"/>
            </a:pPr>
            <a:r>
              <a:rPr lang="en"/>
              <a:t>Power 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x</a:t>
            </a:r>
            <a:r>
              <a:rPr baseline="30000" lang="en">
                <a:latin typeface="Courier New"/>
                <a:ea typeface="Courier New"/>
                <a:cs typeface="Courier New"/>
                <a:sym typeface="Courier New"/>
              </a:rPr>
              <a:t>y</a:t>
            </a:r>
            <a:r>
              <a:rPr lang="en"/>
              <a:t>:</a:t>
            </a:r>
            <a:br>
              <a:rPr lang="en"/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power(int x, int y){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if (y == 0) return 1;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x * multiply(x, y-1);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50000"/>
              <a:buFont typeface="Times New Roman"/>
              <a:buChar char="❏"/>
            </a:pPr>
            <a:r>
              <a:rPr lang="en"/>
              <a:t>Factorial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x!</a:t>
            </a:r>
            <a:r>
              <a:rPr lang="en"/>
              <a:t>: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fac(int x){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if (x == 1) return 1;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x * fac(x-1);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  <p:sp>
        <p:nvSpPr>
          <p:cNvPr id="211" name="Shape 211"/>
          <p:cNvSpPr txBox="1"/>
          <p:nvPr>
            <p:ph idx="1" type="body"/>
          </p:nvPr>
        </p:nvSpPr>
        <p:spPr>
          <a:xfrm>
            <a:off x="4788575" y="1200150"/>
            <a:ext cx="3945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50000"/>
              <a:buFont typeface="Times New Roman"/>
              <a:buChar char="❏"/>
            </a:pPr>
            <a:r>
              <a:rPr lang="en"/>
              <a:t>Fibonacci:</a:t>
            </a:r>
            <a:br>
              <a:rPr lang="en"/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fib(int x) 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if (x == 0) return 0;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if (x == 1) return 1;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fib(x-1) + fib(x-2);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50000"/>
              <a:buFont typeface="Times New Roman"/>
              <a:buChar char="❏"/>
            </a:pPr>
            <a:r>
              <a:rPr lang="en"/>
              <a:t>Palindrome:</a:t>
            </a:r>
            <a:br>
              <a:rPr lang="en"/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isPal(char* s, int a, int b) 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if (b &gt;= a) return 1;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if (s[a] == s[b])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return isPal(s, a+1, b-1);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15" name="Shape 2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6" name="Shape 21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Optional Parameters</a:t>
            </a:r>
          </a:p>
        </p:txBody>
      </p:sp>
      <p:sp>
        <p:nvSpPr>
          <p:cNvPr id="217" name="Shape 217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>
              <a:lnSpc>
                <a:spcPct val="100000"/>
              </a:lnSpc>
              <a:spcBef>
                <a:spcPts val="700"/>
              </a:spcBef>
              <a:buSzPct val="100000"/>
              <a:buFont typeface="Times New Roman"/>
              <a:buChar char="❏"/>
            </a:pPr>
            <a:r>
              <a:rPr lang="en"/>
              <a:t>C permits functions to have optional parameters</a:t>
            </a:r>
          </a:p>
          <a:p>
            <a:pPr indent="-342900" lvl="0" marL="457200">
              <a:lnSpc>
                <a:spcPct val="100000"/>
              </a:lnSpc>
              <a:spcBef>
                <a:spcPts val="0"/>
              </a:spcBef>
              <a:buSzPct val="100000"/>
              <a:buFont typeface="Times New Roman"/>
              <a:buChar char="❏"/>
            </a:pPr>
            <a:r>
              <a:rPr lang="en"/>
              <a:t>Syntax:	&lt;returntype&gt; &lt;name&gt;(&lt;paramslist&gt;, …)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… indicates that further parameters can be passed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… must be listed only after the required parameters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since you specify the parameters as …, you do not know their names!</a:t>
            </a:r>
          </a:p>
          <a:p>
            <a:pPr indent="-342900" lvl="0" marL="457200">
              <a:lnSpc>
                <a:spcPct val="100000"/>
              </a:lnSpc>
              <a:spcBef>
                <a:spcPts val="1000"/>
              </a:spcBef>
              <a:buSzPct val="100000"/>
              <a:buFont typeface="Times New Roman"/>
              <a:buChar char="❏"/>
            </a:pPr>
            <a:r>
              <a:rPr lang="en"/>
              <a:t>How to use these additional parameters when they are passed?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stdarg.h 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file contains the definition of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va_list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 (variable argument list) 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declare a variable of type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va_list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use the macro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va_start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 which initializes your variable to the first of the optional params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u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se the function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va_arg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 which returns the next argument</a:t>
            </a:r>
          </a:p>
          <a:p>
            <a:pPr indent="0" lvl="0" marL="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None/>
            </a:pPr>
            <a:r>
              <a:t/>
            </a:r>
            <a:endParaRPr sz="140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Outline</a:t>
            </a:r>
          </a:p>
        </p:txBody>
      </p:sp>
      <p:sp>
        <p:nvSpPr>
          <p:cNvPr id="103" name="Shape 10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Char char="❖"/>
            </a:pPr>
            <a:r>
              <a:rPr lang="en"/>
              <a:t>Functions:</a:t>
            </a:r>
          </a:p>
          <a:p>
            <a:pPr indent="-317500" lvl="1" marL="914400" rtl="0">
              <a:spcBef>
                <a:spcPts val="0"/>
              </a:spcBef>
              <a:buSzPct val="100000"/>
              <a:buChar char="○"/>
            </a:pPr>
            <a:r>
              <a:rPr lang="en" sz="1400"/>
              <a:t>Need, Definition</a:t>
            </a:r>
          </a:p>
          <a:p>
            <a:pPr indent="-317500" lvl="1" marL="914400" rtl="0">
              <a:spcBef>
                <a:spcPts val="0"/>
              </a:spcBef>
              <a:buSzPct val="100000"/>
              <a:buChar char="○"/>
            </a:pPr>
            <a:r>
              <a:rPr lang="en" sz="1400"/>
              <a:t>Defining functions</a:t>
            </a:r>
          </a:p>
          <a:p>
            <a:pPr indent="-317500" lvl="1" marL="914400" rtl="0">
              <a:spcBef>
                <a:spcPts val="0"/>
              </a:spcBef>
              <a:buSzPct val="100000"/>
              <a:buChar char="○"/>
            </a:pPr>
            <a:r>
              <a:rPr lang="en" sz="1400"/>
              <a:t>Calling functions</a:t>
            </a:r>
          </a:p>
          <a:p>
            <a:pPr indent="-317500" lvl="1" marL="914400" rtl="0">
              <a:spcBef>
                <a:spcPts val="0"/>
              </a:spcBef>
              <a:buSzPct val="100000"/>
              <a:buChar char="○"/>
            </a:pPr>
            <a:r>
              <a:rPr lang="en" sz="1400"/>
              <a:t>Prototypes</a:t>
            </a:r>
          </a:p>
          <a:p>
            <a:pPr indent="-342900" lvl="0" marL="457200" rtl="0">
              <a:spcBef>
                <a:spcPts val="0"/>
              </a:spcBef>
              <a:buSzPct val="100000"/>
              <a:buChar char="❖"/>
            </a:pPr>
            <a:r>
              <a:rPr lang="en"/>
              <a:t>Scopes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Scope and visibility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Storage classes</a:t>
            </a:r>
          </a:p>
          <a:p>
            <a:pPr indent="-342900" lvl="0" marL="457200" rtl="0">
              <a:spcBef>
                <a:spcPts val="0"/>
              </a:spcBef>
              <a:buSzPct val="100000"/>
              <a:buChar char="❖"/>
            </a:pPr>
            <a:r>
              <a:rPr lang="en"/>
              <a:t>Recursive functions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❖"/>
            </a:pPr>
            <a:r>
              <a:rPr lang="en"/>
              <a:t>Multiple source files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❖"/>
            </a:pPr>
            <a:r>
              <a:rPr lang="en"/>
              <a:t>Makefiles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21" name="Shape 2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2" name="Shape 22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Multiple Source Files</a:t>
            </a:r>
          </a:p>
        </p:txBody>
      </p:sp>
      <p:sp>
        <p:nvSpPr>
          <p:cNvPr id="223" name="Shape 22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>
                <a:highlight>
                  <a:srgbClr val="FFFFFF"/>
                </a:highlight>
              </a:rPr>
              <a:t>A typical C program: lot of small C programs, rather than a few large ones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highlight>
                  <a:srgbClr val="FFFFFF"/>
                </a:highlight>
              </a:rPr>
              <a:t>each .c file contains closely related functions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■"/>
            </a:pPr>
            <a:r>
              <a:rPr lang="en" sz="1400">
                <a:highlight>
                  <a:srgbClr val="FFFFFF"/>
                </a:highlight>
              </a:rPr>
              <a:t>Usually a small number of functions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highlight>
                  <a:srgbClr val="FFFFFF"/>
                </a:highlight>
              </a:rPr>
              <a:t>header files to tie them together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highlight>
                  <a:srgbClr val="FFFFFF"/>
                </a:highlight>
              </a:rPr>
              <a:t>Makefiles to build or rebuild them in an organized way</a:t>
            </a:r>
          </a:p>
          <a:p>
            <a:pPr lvl="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>
              <a:highlight>
                <a:srgbClr val="FFFFFF"/>
              </a:highlight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27" name="Shape 2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" name="Shape 228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Multiple Source Files: </a:t>
            </a:r>
            <a:r>
              <a:rPr lang="en" sz="1800"/>
              <a:t>Header File</a:t>
            </a:r>
          </a:p>
        </p:txBody>
      </p:sp>
      <p:sp>
        <p:nvSpPr>
          <p:cNvPr id="229" name="Shape 229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>
              <a:lnSpc>
                <a:spcPct val="90000"/>
              </a:lnSpc>
              <a:spcBef>
                <a:spcPts val="0"/>
              </a:spcBef>
              <a:buSzPct val="100000"/>
              <a:buChar char="❏"/>
            </a:pPr>
            <a:r>
              <a:rPr lang="en"/>
              <a:t>Prototypes can be placed in a single file, called a header file</a:t>
            </a:r>
          </a:p>
          <a:p>
            <a:pPr indent="-317500" lvl="1" marL="914400" rtl="0">
              <a:lnSpc>
                <a:spcPct val="90000"/>
              </a:lnSpc>
              <a:spcBef>
                <a:spcPts val="500"/>
              </a:spcBef>
              <a:buSzPct val="100000"/>
              <a:buChar char="○"/>
            </a:pPr>
            <a:r>
              <a:rPr lang="en" sz="1400"/>
              <a:t>as well as all other shared definitions and declarations</a:t>
            </a:r>
          </a:p>
          <a:p>
            <a:pPr indent="-317500" lvl="1" marL="914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a header files typically contains definitions and declarations, not executable code</a:t>
            </a:r>
          </a:p>
          <a:p>
            <a:pPr indent="-342900" lvl="0" marL="457200">
              <a:lnSpc>
                <a:spcPct val="100000"/>
              </a:lnSpc>
              <a:spcBef>
                <a:spcPts val="1000"/>
              </a:spcBef>
              <a:buSzPct val="100000"/>
              <a:buChar char="❏"/>
            </a:pPr>
            <a:r>
              <a:rPr lang="en"/>
              <a:t>Example: </a:t>
            </a:r>
            <a:br>
              <a:rPr lang="en"/>
            </a:br>
            <a:r>
              <a:rPr lang="en"/>
              <a:t>consider a calculator program that has its functions split into:</a:t>
            </a:r>
          </a:p>
          <a:p>
            <a:pPr indent="-317500" lvl="1" marL="914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a main function in one file calc.c</a:t>
            </a:r>
          </a:p>
          <a:p>
            <a:pPr indent="-317500" lvl="1" marL="914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stack operations in a file stack.c</a:t>
            </a:r>
          </a:p>
          <a:p>
            <a:pPr indent="-317500" lvl="1" marL="914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a parsing operation to get tokens from a string in the file getop.c</a:t>
            </a:r>
          </a:p>
          <a:p>
            <a:pPr indent="-317500" lvl="1" marL="914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a function to get char input in the file getch.c</a:t>
            </a:r>
          </a:p>
          <a:p>
            <a:pPr indent="-317500" lvl="1" marL="914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a header file contains prototypes and common declarations called calc.h</a:t>
            </a:r>
          </a:p>
          <a:p>
            <a:pPr indent="0" lvl="0" marL="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None/>
            </a:pPr>
            <a:r>
              <a:t/>
            </a:r>
            <a:endParaRPr sz="1400">
              <a:latin typeface="Georgia"/>
              <a:ea typeface="Georgia"/>
              <a:cs typeface="Georgia"/>
              <a:sym typeface="Georgia"/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33" name="Shape 2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4" name="Shape 23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File Inclusion</a:t>
            </a:r>
          </a:p>
        </p:txBody>
      </p:sp>
      <p:sp>
        <p:nvSpPr>
          <p:cNvPr id="235" name="Shape 235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Char char="❏"/>
            </a:pPr>
            <a:r>
              <a:rPr lang="en"/>
              <a:t>Syntax: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Courier New"/>
              <a:buChar char="○"/>
            </a:pP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#include &lt;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filename</a:t>
            </a: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&gt;</a:t>
            </a:r>
          </a:p>
          <a:p>
            <a:pPr indent="-317500" lvl="2" marL="1371600" rtl="0">
              <a:spcBef>
                <a:spcPts val="0"/>
              </a:spcBef>
              <a:buSzPct val="100000"/>
              <a:buFont typeface="Courier New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search for the file filename in paths according to the compiler defined rules</a:t>
            </a:r>
          </a:p>
          <a:p>
            <a:pPr indent="-317500" lvl="2" marL="1371600" rtl="0">
              <a:spcBef>
                <a:spcPts val="0"/>
              </a:spcBef>
              <a:buSzPct val="100000"/>
              <a:buFont typeface="Courier New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r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eplaced by the content if the file filename</a:t>
            </a:r>
          </a:p>
          <a:p>
            <a:pPr indent="-317500" lvl="1" marL="914400" rtl="0">
              <a:spcBef>
                <a:spcPts val="480"/>
              </a:spcBef>
              <a:buSzPct val="100000"/>
              <a:buFont typeface="Courier New"/>
              <a:buChar char="○"/>
            </a:pP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#include "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filename</a:t>
            </a: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"</a:t>
            </a:r>
          </a:p>
          <a:p>
            <a:pPr indent="-317500" lvl="2" marL="1371600" rtl="0">
              <a:spcBef>
                <a:spcPts val="0"/>
              </a:spcBef>
              <a:buSzPct val="100000"/>
              <a:buFont typeface="Courier New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search for the file filename in source program directory or according to the compiler rules</a:t>
            </a:r>
          </a:p>
          <a:p>
            <a:pPr indent="-317500" lvl="2" marL="1371600" rtl="0">
              <a:spcBef>
                <a:spcPts val="0"/>
              </a:spcBef>
              <a:buSzPct val="100000"/>
              <a:buFont typeface="Courier New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replaced by the content if the file filename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Font typeface="Times New Roman"/>
              <a:buChar char="❏"/>
            </a:pPr>
            <a:r>
              <a:rPr lang="en"/>
              <a:t>When an included file is changed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Font typeface="Courier New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a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ll files depending on it must be recompiled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Font typeface="Times New Roman"/>
              <a:buChar char="❏"/>
            </a:pPr>
            <a:r>
              <a:rPr lang="en"/>
              <a:t>Multiple inclusion of a file: problem</a:t>
            </a:r>
          </a:p>
          <a:p>
            <a:pPr indent="-342900" lvl="0" marL="457200" rtl="0">
              <a:spcBef>
                <a:spcPts val="1000"/>
              </a:spcBef>
              <a:buSzPct val="100000"/>
              <a:buFont typeface="Times New Roman"/>
              <a:buChar char="❏"/>
            </a:pPr>
            <a:r>
              <a:rPr lang="en"/>
              <a:t>Circular inclusion: problem</a:t>
            </a:r>
            <a:br>
              <a:rPr lang="en"/>
            </a:b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39" name="Shape 2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0" name="Shape 24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Conditional Inclusion</a:t>
            </a:r>
          </a:p>
        </p:txBody>
      </p:sp>
      <p:sp>
        <p:nvSpPr>
          <p:cNvPr id="241" name="Shape 241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Char char="❏"/>
            </a:pPr>
            <a:r>
              <a:rPr lang="en"/>
              <a:t>Control preprocessing with conditional statements</a:t>
            </a:r>
          </a:p>
          <a:p>
            <a:pPr indent="-342900" lvl="0" marL="457200" rtl="0">
              <a:spcBef>
                <a:spcPts val="0"/>
              </a:spcBef>
              <a:buSzPct val="100000"/>
              <a:buChar char="❏"/>
            </a:pPr>
            <a:r>
              <a:rPr lang="en"/>
              <a:t>Syntax: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Courier New"/>
              <a:buChar char="○"/>
            </a:pP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#if</a:t>
            </a:r>
          </a:p>
          <a:p>
            <a:pPr indent="-317500" lvl="2" marL="1371600" rtl="0">
              <a:spcBef>
                <a:spcPts val="0"/>
              </a:spcBef>
              <a:buSzPct val="100000"/>
              <a:buFont typeface="Courier New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evaluates a constant integer expression</a:t>
            </a:r>
          </a:p>
          <a:p>
            <a:pPr indent="-317500" lvl="2" marL="1371600" rtl="0">
              <a:spcBef>
                <a:spcPts val="0"/>
              </a:spcBef>
              <a:buSzPct val="100000"/>
              <a:buFont typeface="Courier New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if the expression is non-zero, all following lines until an #endif or #elif or #else are included</a:t>
            </a:r>
          </a:p>
          <a:p>
            <a:pPr indent="-317500" lvl="1" marL="914400" rtl="0">
              <a:spcBef>
                <a:spcPts val="480"/>
              </a:spcBef>
              <a:buSzPct val="100000"/>
              <a:buFont typeface="Courier New"/>
              <a:buChar char="○"/>
            </a:pP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#else   ,   #elif</a:t>
            </a:r>
          </a:p>
          <a:p>
            <a:pPr indent="-317500" lvl="2" marL="1371600" rtl="0">
              <a:spcBef>
                <a:spcPts val="0"/>
              </a:spcBef>
              <a:buSzPct val="100000"/>
              <a:buFont typeface="Courier New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p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rovide alternative paths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Courier New"/>
              <a:buChar char="○"/>
            </a:pP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#endif</a:t>
            </a:r>
          </a:p>
          <a:p>
            <a:pPr indent="-317500" lvl="2" marL="1371600" rtl="0">
              <a:spcBef>
                <a:spcPts val="0"/>
              </a:spcBef>
              <a:buSzPct val="100000"/>
              <a:buFont typeface="Courier New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m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arks the end o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Font typeface="Times New Roman"/>
              <a:buChar char="❏"/>
            </a:pPr>
            <a:r>
              <a:rPr lang="en"/>
              <a:t>When an included file is changed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Font typeface="Courier New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all files depending on it must be recompiled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Font typeface="Times New Roman"/>
              <a:buChar char="❏"/>
            </a:pPr>
            <a:r>
              <a:rPr lang="en"/>
              <a:t>Multiple inclusion of a file: problem</a:t>
            </a:r>
          </a:p>
          <a:p>
            <a:pPr indent="-342900" lvl="0" marL="457200" rtl="0">
              <a:spcBef>
                <a:spcPts val="1000"/>
              </a:spcBef>
              <a:buSzPct val="100000"/>
              <a:buFont typeface="Times New Roman"/>
              <a:buChar char="❏"/>
            </a:pPr>
            <a:r>
              <a:rPr lang="en"/>
              <a:t>Circular inclusion: problem</a:t>
            </a:r>
            <a:br>
              <a:rPr lang="en"/>
            </a:b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45" name="Shape 2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6" name="Shape 24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Makefile</a:t>
            </a:r>
          </a:p>
        </p:txBody>
      </p:sp>
      <p:sp>
        <p:nvSpPr>
          <p:cNvPr id="247" name="Shape 247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700"/>
              </a:spcBef>
              <a:spcAft>
                <a:spcPts val="0"/>
              </a:spcAft>
              <a:buSzPct val="100000"/>
              <a:buFont typeface="Times New Roman"/>
              <a:buChar char="❏"/>
            </a:pPr>
            <a:r>
              <a:rPr lang="en"/>
              <a:t>simple way to organize code compilation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7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a</a:t>
            </a:r>
            <a:r>
              <a:rPr lang="en"/>
              <a:t> file contains a collection of rules and commands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Shape 108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Introduction</a:t>
            </a:r>
          </a:p>
        </p:txBody>
      </p:sp>
      <p:sp>
        <p:nvSpPr>
          <p:cNvPr id="109" name="Shape 109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>
                <a:highlight>
                  <a:srgbClr val="FFFFFF"/>
                </a:highlight>
              </a:rPr>
              <a:t>Design your solution so that it keeps the flow of control as simple as possible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highlight>
                  <a:srgbClr val="FFFFFF"/>
                </a:highlight>
              </a:rPr>
              <a:t>top-down design:</a:t>
            </a:r>
            <a:br>
              <a:rPr lang="en" sz="1400">
                <a:highlight>
                  <a:srgbClr val="FFFFFF"/>
                </a:highlight>
              </a:rPr>
            </a:br>
            <a:r>
              <a:rPr lang="en" sz="1400">
                <a:highlight>
                  <a:srgbClr val="FFFFFF"/>
                </a:highlight>
              </a:rPr>
              <a:t>decompose the problem into smaller problems each can be solved easily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❏"/>
            </a:pPr>
            <a:r>
              <a:rPr lang="en">
                <a:highlight>
                  <a:srgbClr val="FFFFFF"/>
                </a:highlight>
              </a:rPr>
              <a:t>Some problems are complicated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highlight>
                  <a:srgbClr val="FFFFFF"/>
                </a:highlight>
              </a:rPr>
              <a:t>break them down into smaller problems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highlight>
                  <a:srgbClr val="FFFFFF"/>
                </a:highlight>
              </a:rPr>
              <a:t>conquer each sub problem independently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❏"/>
            </a:pPr>
            <a:r>
              <a:rPr lang="en">
                <a:highlight>
                  <a:srgbClr val="FFFFFF"/>
                </a:highlight>
              </a:rPr>
              <a:t>Your programs will consist of a collection of user-defined functions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highlight>
                  <a:srgbClr val="FFFFFF"/>
                </a:highlight>
              </a:rPr>
              <a:t>each function solves one of the small problems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highlight>
                  <a:srgbClr val="FFFFFF"/>
                </a:highlight>
              </a:rPr>
              <a:t>you call (invoke) each function as needed</a:t>
            </a:r>
          </a:p>
          <a:p>
            <a:pPr lvl="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>
              <a:highlight>
                <a:srgbClr val="FFFFFF"/>
              </a:highlight>
            </a:endParaRPr>
          </a:p>
          <a:p>
            <a:pPr lvl="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>
              <a:highlight>
                <a:srgbClr val="FFFFFF"/>
              </a:highlight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Shape 11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What is a Function?</a:t>
            </a:r>
          </a:p>
        </p:txBody>
      </p:sp>
      <p:sp>
        <p:nvSpPr>
          <p:cNvPr id="115" name="Shape 115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Char char="❏"/>
            </a:pPr>
            <a:r>
              <a:rPr lang="en">
                <a:highlight>
                  <a:srgbClr val="FFFFFF"/>
                </a:highlight>
              </a:rPr>
              <a:t>Function: a group of statements that together perform a task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highlight>
                  <a:srgbClr val="FFFFFF"/>
                </a:highlight>
              </a:rPr>
              <a:t>divide up your code into separate functions such that each performs a specific task</a:t>
            </a:r>
          </a:p>
          <a:p>
            <a:pPr indent="-317500" lvl="1" marL="914400" rtl="0">
              <a:spcBef>
                <a:spcPts val="0"/>
              </a:spcBef>
              <a:buSzPct val="100000"/>
              <a:buChar char="○"/>
            </a:pPr>
            <a:r>
              <a:rPr lang="en" sz="1400">
                <a:highlight>
                  <a:srgbClr val="FFFFFF"/>
                </a:highlight>
              </a:rPr>
              <a:t>every C program has at least one function, which is </a:t>
            </a:r>
            <a:r>
              <a:rPr b="1" lang="en" sz="1400">
                <a:highlight>
                  <a:srgbClr val="FFFFFF"/>
                </a:highlight>
              </a:rPr>
              <a:t>main()</a:t>
            </a:r>
          </a:p>
          <a:p>
            <a:pPr indent="-317500" lvl="1" marL="914400" rtl="0">
              <a:spcBef>
                <a:spcPts val="0"/>
              </a:spcBef>
              <a:buSzPct val="100000"/>
              <a:buChar char="○"/>
            </a:pPr>
            <a:r>
              <a:rPr lang="en" sz="1400">
                <a:highlight>
                  <a:srgbClr val="FFFFFF"/>
                </a:highlight>
              </a:rPr>
              <a:t>most programs define additional functions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  <a:buChar char="❏"/>
            </a:pPr>
            <a:r>
              <a:rPr lang="en">
                <a:highlight>
                  <a:srgbClr val="FFFFFF"/>
                </a:highlight>
              </a:rPr>
              <a:t>Why</a:t>
            </a:r>
          </a:p>
          <a:p>
            <a:pPr indent="-317500" lvl="1" marL="914400" rtl="0">
              <a:spcBef>
                <a:spcPts val="0"/>
              </a:spcBef>
              <a:buSzPct val="100000"/>
              <a:buChar char="○"/>
            </a:pPr>
            <a:r>
              <a:rPr lang="en" sz="1400">
                <a:highlight>
                  <a:srgbClr val="FFFFFF"/>
                </a:highlight>
              </a:rPr>
              <a:t>t</a:t>
            </a:r>
            <a:r>
              <a:rPr lang="en" sz="1400"/>
              <a:t>o avoid repetitive code		: “reusability” written once, can be called infinitely 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t</a:t>
            </a:r>
            <a:r>
              <a:rPr lang="en" sz="1400"/>
              <a:t>o organize the program	: </a:t>
            </a:r>
            <a:r>
              <a:rPr lang="en" sz="1400"/>
              <a:t>m</a:t>
            </a:r>
            <a:r>
              <a:rPr lang="en" sz="1400"/>
              <a:t>aking it easy to code, understand, debug and collaborate 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to hide details			: “what is done” vs “how it is done”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t</a:t>
            </a:r>
            <a:r>
              <a:rPr lang="en" sz="1400"/>
              <a:t>o share with others		</a:t>
            </a:r>
          </a:p>
          <a:p>
            <a:pPr indent="-342900" lvl="0" marL="457200" rtl="0">
              <a:spcBef>
                <a:spcPts val="1000"/>
              </a:spcBef>
              <a:buSzPct val="100000"/>
              <a:buFont typeface="Times New Roman"/>
              <a:buChar char="❏"/>
            </a:pPr>
            <a:r>
              <a:rPr lang="en"/>
              <a:t>Defining functions: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Predefined (library functions): We have already seen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Char char="■"/>
            </a:pPr>
            <a:r>
              <a:rPr lang="en" sz="1400"/>
              <a:t>main, printf, scanf, getchar, gets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User-defined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Shape 12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Defining Functions</a:t>
            </a:r>
          </a:p>
        </p:txBody>
      </p:sp>
      <p:sp>
        <p:nvSpPr>
          <p:cNvPr id="121" name="Shape 121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Syntax: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&lt;return_type&gt; &lt;function_name&gt;(&lt;parameter_list&gt;){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&lt;function_body&gt;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Return_type: data type of the result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■"/>
            </a:pPr>
            <a:r>
              <a:rPr lang="en" sz="1400"/>
              <a:t>Use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void </a:t>
            </a:r>
            <a:r>
              <a:rPr lang="en" sz="1400"/>
              <a:t>if the function returns nothing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■"/>
            </a:pPr>
            <a:r>
              <a:rPr lang="en" sz="1400"/>
              <a:t>i</a:t>
            </a:r>
            <a:r>
              <a:rPr lang="en" sz="1400"/>
              <a:t>f no type is specified and void is not used: it defaults to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</a:t>
            </a:r>
            <a:r>
              <a:rPr lang="en" sz="1400"/>
              <a:t> 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Function_name: any valid identifier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Parameter_list: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■"/>
            </a:pPr>
            <a:r>
              <a:rPr lang="en" sz="1400"/>
              <a:t>d</a:t>
            </a:r>
            <a:r>
              <a:rPr lang="en" sz="1400"/>
              <a:t>eclared variables: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&lt;param_type&gt; &lt;param_name&gt;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■"/>
            </a:pPr>
            <a:r>
              <a:rPr lang="en" sz="1400"/>
              <a:t>c</a:t>
            </a:r>
            <a:r>
              <a:rPr lang="en" sz="1400"/>
              <a:t>omma separated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Function_body: 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■"/>
            </a:pPr>
            <a:r>
              <a:rPr lang="en" sz="1400"/>
              <a:t>d</a:t>
            </a:r>
            <a:r>
              <a:rPr lang="en" sz="1400"/>
              <a:t>eclaration statements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■"/>
            </a:pPr>
            <a:r>
              <a:rPr lang="en" sz="1400"/>
              <a:t>o</a:t>
            </a:r>
            <a:r>
              <a:rPr lang="en" sz="1400"/>
              <a:t>ther processing statements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■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r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eturn </a:t>
            </a:r>
            <a:r>
              <a:rPr lang="en" sz="1400"/>
              <a:t>statement, if not void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5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Shape 12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Example</a:t>
            </a:r>
          </a:p>
        </p:txBody>
      </p:sp>
      <p:sp>
        <p:nvSpPr>
          <p:cNvPr id="127" name="Shape 127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Font typeface="Times New Roman"/>
              <a:buChar char="❏"/>
            </a:pPr>
            <a:r>
              <a:rPr lang="en"/>
              <a:t>In many application, finding the greatest common factor is an important step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❏"/>
            </a:pPr>
            <a:r>
              <a:rPr lang="en"/>
              <a:t>GCF function: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takes two input integers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f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inds the greatest integer that divide both of them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r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eturns the result to the calling context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Euclidean algorithm:</a:t>
            </a:r>
          </a:p>
          <a:p>
            <a:pPr indent="-317500" lvl="2" marL="1371600" rtl="0">
              <a:spcBef>
                <a:spcPts val="0"/>
              </a:spcBef>
              <a:buSzPct val="100000"/>
              <a:buFont typeface="Times New Roman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i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f a &gt; b → gcf(a, b) = gcf(b, a mod b)</a:t>
            </a:r>
          </a:p>
          <a:p>
            <a:pPr indent="-317500" lvl="2" marL="1371600" rtl="0">
              <a:spcBef>
                <a:spcPts val="0"/>
              </a:spcBef>
              <a:buSzPct val="100000"/>
              <a:buFont typeface="Times New Roman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i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f b &gt; a, swap a and b</a:t>
            </a:r>
          </a:p>
          <a:p>
            <a:pPr indent="-317500" lvl="2" marL="1371600" rtl="0">
              <a:spcBef>
                <a:spcPts val="0"/>
              </a:spcBef>
              <a:buSzPct val="100000"/>
              <a:buFont typeface="Times New Roman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Repeat until b is 0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50000"/>
              <a:buFont typeface="Times New Roman"/>
              <a:buChar char="❏"/>
            </a:pPr>
            <a:r>
              <a:rPr lang="en"/>
              <a:t>In c</a:t>
            </a:r>
            <a:r>
              <a:rPr lang="en" sz="1400"/>
              <a:t>:	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nt gcf(int a, int b){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  /* if a &lt; b swap them, to be discussed later*/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  while (b) { 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    int temp = b 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    b = a % b 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    a = temp 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  }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  return a;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}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Shape 13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Calling Functions</a:t>
            </a:r>
          </a:p>
        </p:txBody>
      </p:sp>
      <p:sp>
        <p:nvSpPr>
          <p:cNvPr id="133" name="Shape 13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>
                <a:highlight>
                  <a:srgbClr val="FFFFFF"/>
                </a:highlight>
              </a:rPr>
              <a:t>Syntax:</a:t>
            </a:r>
            <a:br>
              <a:rPr lang="en">
                <a:highlight>
                  <a:srgbClr val="FFFFFF"/>
                </a:highlight>
              </a:rPr>
            </a:b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&lt;function name&gt;(&lt;argument list&gt;)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❏"/>
            </a:pPr>
            <a:r>
              <a:rPr lang="en">
                <a:highlight>
                  <a:srgbClr val="FFFFFF"/>
                </a:highlight>
              </a:rPr>
              <a:t>A function is invoked (called) by writing: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highlight>
                  <a:srgbClr val="FFFFFF"/>
                </a:highlight>
              </a:rPr>
              <a:t>its name, and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highlight>
                  <a:srgbClr val="FFFFFF"/>
                </a:highlight>
              </a:rPr>
              <a:t>an appropriate list of arguments within parentheses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■"/>
            </a:pPr>
            <a:r>
              <a:rPr lang="en" sz="1400">
                <a:highlight>
                  <a:srgbClr val="FFFFFF"/>
                </a:highlight>
              </a:rPr>
              <a:t>arguments must match the parameters in the function definition in:</a:t>
            </a:r>
            <a:br>
              <a:rPr lang="en" sz="1400">
                <a:highlight>
                  <a:srgbClr val="FFFFFF"/>
                </a:highlight>
              </a:rPr>
            </a:br>
            <a:r>
              <a:rPr lang="en" sz="1400">
                <a:highlight>
                  <a:srgbClr val="FFFFFF"/>
                </a:highlight>
              </a:rPr>
              <a:t> 1- count , 2- type and 3- order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❏"/>
            </a:pPr>
            <a:r>
              <a:rPr lang="en">
                <a:highlight>
                  <a:srgbClr val="FFFFFF"/>
                </a:highlight>
              </a:rPr>
              <a:t>Arguments are passed by value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highlight>
                  <a:srgbClr val="FFFFFF"/>
                </a:highlight>
              </a:rPr>
              <a:t>each argument is evaluated, and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highlight>
                  <a:srgbClr val="FFFFFF"/>
                </a:highlight>
              </a:rPr>
              <a:t>its value is copied to the corresponding parameter in the called function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❏"/>
            </a:pPr>
            <a:r>
              <a:rPr lang="en">
                <a:highlight>
                  <a:srgbClr val="FFFFFF"/>
                </a:highlight>
              </a:rPr>
              <a:t>What if you need to pass the variable by reference?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highlight>
                  <a:srgbClr val="FFFFFF"/>
                </a:highlight>
              </a:rPr>
              <a:t>you cannot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highlight>
                  <a:srgbClr val="FFFFFF"/>
                </a:highlight>
              </a:rPr>
              <a:t>But you can pass its address by reference</a:t>
            </a:r>
          </a:p>
          <a:p>
            <a:pPr lvl="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>
              <a:highlight>
                <a:srgbClr val="FFFFFF"/>
              </a:highlight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7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Shape 138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Calling Functions</a:t>
            </a:r>
          </a:p>
        </p:txBody>
      </p:sp>
      <p:sp>
        <p:nvSpPr>
          <p:cNvPr id="139" name="Shape 139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>
                <a:highlight>
                  <a:srgbClr val="FFFFFF"/>
                </a:highlight>
              </a:rPr>
              <a:t>Example:</a:t>
            </a:r>
            <a:br>
              <a:rPr lang="en">
                <a:highlight>
                  <a:srgbClr val="FFFFFF"/>
                </a:highlight>
              </a:rPr>
            </a:b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/* Does not work as expected*/</a:t>
            </a:r>
            <a:b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v</a:t>
            </a:r>
            <a:r>
              <a:rPr lang="en" sz="14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oid swap(int a, int b)</a:t>
            </a: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{</a:t>
            </a:r>
            <a:b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  int temp = a;</a:t>
            </a:r>
            <a:b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a</a:t>
            </a: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 = b;</a:t>
            </a:r>
            <a:b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b</a:t>
            </a: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 = temp;</a:t>
            </a:r>
            <a:b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  <a:b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b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nt main(){</a:t>
            </a:r>
            <a:b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nt a = 3, b = 5;</a:t>
            </a:r>
            <a:b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4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swap(a, b);</a:t>
            </a:r>
            <a:b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  printf("a=%d, b=%d\n", a, b);</a:t>
            </a:r>
            <a:b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r</a:t>
            </a: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eturn 0;</a:t>
            </a:r>
            <a:b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  <p:sp>
        <p:nvSpPr>
          <p:cNvPr id="140" name="Shape 140"/>
          <p:cNvSpPr txBox="1"/>
          <p:nvPr/>
        </p:nvSpPr>
        <p:spPr>
          <a:xfrm>
            <a:off x="4646850" y="1487450"/>
            <a:ext cx="4079100" cy="3004200"/>
          </a:xfrm>
          <a:prstGeom prst="rect">
            <a:avLst/>
          </a:prstGeom>
          <a:solidFill>
            <a:srgbClr val="D9EAD3"/>
          </a:solidFill>
          <a:ln cap="flat" cmpd="sng" w="9525">
            <a:solidFill>
              <a:srgbClr val="1155CC"/>
            </a:solidFill>
            <a:prstDash val="dash"/>
            <a:round/>
            <a:headEnd len="med" w="med" type="none"/>
            <a:tailEnd len="med" w="med" type="none"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600"/>
              </a:spcBef>
              <a:buNone/>
            </a:pP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/* Works as expected*/</a:t>
            </a:r>
            <a:b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b="1" lang="en">
                <a:solidFill>
                  <a:srgbClr val="38761D"/>
                </a:solidFill>
                <a:latin typeface="Courier New"/>
                <a:ea typeface="Courier New"/>
                <a:cs typeface="Courier New"/>
                <a:sym typeface="Courier New"/>
              </a:rPr>
              <a:t>void swap(int *a, int *b)</a:t>
            </a: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{</a:t>
            </a:r>
            <a:b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int temp = *a;</a:t>
            </a:r>
            <a:b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*a = *b;</a:t>
            </a:r>
            <a:b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*b = temp;</a:t>
            </a:r>
            <a:b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  <a:b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b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  <a:b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int a = 3, b = 5;</a:t>
            </a:r>
            <a:b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b="1" lang="en">
                <a:solidFill>
                  <a:srgbClr val="38761D"/>
                </a:solidFill>
                <a:latin typeface="Courier New"/>
                <a:ea typeface="Courier New"/>
                <a:cs typeface="Courier New"/>
                <a:sym typeface="Courier New"/>
              </a:rPr>
              <a:t>swap(&amp;a, &amp;b);</a:t>
            </a:r>
            <a:br>
              <a:rPr b="1"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printf("a=%d, b=%d\n", a, b);</a:t>
            </a:r>
            <a:b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  <a:b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Shape 14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Calling Functions</a:t>
            </a:r>
          </a:p>
        </p:txBody>
      </p:sp>
      <p:sp>
        <p:nvSpPr>
          <p:cNvPr id="146" name="Shape 146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Georgia"/>
              <a:buChar char="❏"/>
            </a:pPr>
            <a:r>
              <a:rPr lang="en">
                <a:highlight>
                  <a:srgbClr val="FFFFFF"/>
                </a:highlight>
              </a:rPr>
              <a:t>A function can be called from any function, not necessarily from </a:t>
            </a:r>
            <a:r>
              <a:rPr lang="en"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main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>
                <a:highlight>
                  <a:srgbClr val="FFFFFF"/>
                </a:highlight>
              </a:rPr>
              <a:t>Example: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void swap(int *a, int *b){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 temp = *a; *a = *b; *b = temp;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gcf(int a, int b){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if (b &gt; a) swap(&amp;a, &amp;b);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while (b) { 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int temp = b 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b = a % b 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a = temp 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}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a;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 a = 3, b = 5;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printf("GCF of %d and %d is %d\n", a, b, gcf(a, b) 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>
              <a:highlight>
                <a:srgbClr val="FFFFFF"/>
              </a:highlight>
            </a:endParaRPr>
          </a:p>
        </p:txBody>
      </p:sp>
      <p:cxnSp>
        <p:nvCxnSpPr>
          <p:cNvPr id="147" name="Shape 147"/>
          <p:cNvCxnSpPr/>
          <p:nvPr/>
        </p:nvCxnSpPr>
        <p:spPr>
          <a:xfrm flipH="1" rot="5400000">
            <a:off x="3279700" y="2620200"/>
            <a:ext cx="1853700" cy="1836000"/>
          </a:xfrm>
          <a:prstGeom prst="curvedConnector3">
            <a:avLst>
              <a:gd fmla="val 94233" name="adj1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lg" w="lg" type="none"/>
            <a:tailEnd len="lg" w="lg" type="stealth"/>
          </a:ln>
        </p:spPr>
      </p:cxnSp>
      <p:cxnSp>
        <p:nvCxnSpPr>
          <p:cNvPr id="148" name="Shape 148"/>
          <p:cNvCxnSpPr/>
          <p:nvPr/>
        </p:nvCxnSpPr>
        <p:spPr>
          <a:xfrm flipH="1" rot="10800000">
            <a:off x="3386675" y="1996250"/>
            <a:ext cx="1693200" cy="802200"/>
          </a:xfrm>
          <a:prstGeom prst="curvedConnector3">
            <a:avLst>
              <a:gd fmla="val 114219" name="adj1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lg" w="lg" type="none"/>
            <a:tailEnd len="lg" w="lg" type="stealth"/>
          </a:ln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paper-plane">
  <a:themeElements>
    <a:clrScheme name="Custom 354">
      <a:dk1>
        <a:srgbClr val="000000"/>
      </a:dk1>
      <a:lt1>
        <a:srgbClr val="FFFFFF"/>
      </a:lt1>
      <a:dk2>
        <a:srgbClr val="30182B"/>
      </a:dk2>
      <a:lt2>
        <a:srgbClr val="DFDFDF"/>
      </a:lt2>
      <a:accent1>
        <a:srgbClr val="592D50"/>
      </a:accent1>
      <a:accent2>
        <a:srgbClr val="D3A67A"/>
      </a:accent2>
      <a:accent3>
        <a:srgbClr val="45485F"/>
      </a:accent3>
      <a:accent4>
        <a:srgbClr val="6B9756"/>
      </a:accent4>
      <a:accent5>
        <a:srgbClr val="7D576E"/>
      </a:accent5>
      <a:accent6>
        <a:srgbClr val="4C1A23"/>
      </a:accent6>
      <a:hlink>
        <a:srgbClr val="511E3E"/>
      </a:hlink>
      <a:folHlink>
        <a:srgbClr val="9EA0A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simple-light-2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