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24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65" r:id="rId3"/>
    <p:sldMasterId id="2147483666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Shape 1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Shape 1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Shape 1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Shape 2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Shape 2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Shape 21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Shape 22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Shape 22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Shape 2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" name="Shape 23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" name="Shape 24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/>
        </p:nvSpPr>
        <p:spPr>
          <a:xfrm flipH="1" rot="10800000">
            <a:off x="0" y="2985000"/>
            <a:ext cx="9144000" cy="2158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6" name="Shape 56"/>
          <p:cNvSpPr/>
          <p:nvPr/>
        </p:nvSpPr>
        <p:spPr>
          <a:xfrm>
            <a:off x="0" y="2393175"/>
            <a:ext cx="4617373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7" name="Shape 57"/>
          <p:cNvSpPr/>
          <p:nvPr/>
        </p:nvSpPr>
        <p:spPr>
          <a:xfrm flipH="1" rot="10800000">
            <a:off x="0" y="2983958"/>
            <a:ext cx="4617373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8" name="Shape 58"/>
          <p:cNvSpPr txBox="1"/>
          <p:nvPr>
            <p:ph type="ctrTitle"/>
          </p:nvPr>
        </p:nvSpPr>
        <p:spPr>
          <a:xfrm>
            <a:off x="685800" y="1746892"/>
            <a:ext cx="7772400" cy="1238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 algn="ctr">
              <a:spcBef>
                <a:spcPts val="0"/>
              </a:spcBef>
              <a:defRPr/>
            </a:lvl1pPr>
            <a:lvl2pPr lvl="1" rtl="0" algn="ctr">
              <a:spcBef>
                <a:spcPts val="0"/>
              </a:spcBef>
              <a:defRPr/>
            </a:lvl2pPr>
            <a:lvl3pPr lvl="2" rtl="0" algn="ctr">
              <a:spcBef>
                <a:spcPts val="0"/>
              </a:spcBef>
              <a:defRPr/>
            </a:lvl3pPr>
            <a:lvl4pPr lvl="3" rtl="0" algn="ctr">
              <a:spcBef>
                <a:spcPts val="0"/>
              </a:spcBef>
              <a:defRPr/>
            </a:lvl4pPr>
            <a:lvl5pPr lvl="4" rtl="0" algn="ctr">
              <a:spcBef>
                <a:spcPts val="0"/>
              </a:spcBef>
              <a:defRPr/>
            </a:lvl5pPr>
            <a:lvl6pPr lvl="5" rtl="0" algn="ctr">
              <a:spcBef>
                <a:spcPts val="0"/>
              </a:spcBef>
              <a:defRPr/>
            </a:lvl6pPr>
            <a:lvl7pPr lvl="6" rtl="0" algn="ctr">
              <a:spcBef>
                <a:spcPts val="0"/>
              </a:spcBef>
              <a:defRPr/>
            </a:lvl7pPr>
            <a:lvl8pPr lvl="7" rtl="0" algn="ctr">
              <a:spcBef>
                <a:spcPts val="0"/>
              </a:spcBef>
              <a:defRPr/>
            </a:lvl8pPr>
            <a:lvl9pPr lvl="8" rtl="0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" type="subTitle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2pPr>
            <a:lvl3pPr lvl="2" rtl="0"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3pPr>
            <a:lvl4pPr lvl="3"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4pPr>
            <a:lvl5pPr lvl="4"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5pPr>
            <a:lvl6pPr lvl="5"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6pPr>
            <a:lvl7pPr lvl="6"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7pPr>
            <a:lvl8pPr lvl="7"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8pPr>
            <a:lvl9pPr lvl="8"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/>
        </p:nvSpPr>
        <p:spPr>
          <a:xfrm flipH="1" rot="10800000">
            <a:off x="0" y="1163100"/>
            <a:ext cx="9144000" cy="398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3" name="Shape 63"/>
          <p:cNvSpPr/>
          <p:nvPr/>
        </p:nvSpPr>
        <p:spPr>
          <a:xfrm flipH="1">
            <a:off x="4526626" y="571349"/>
            <a:ext cx="4617373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4" name="Shape 64"/>
          <p:cNvSpPr/>
          <p:nvPr/>
        </p:nvSpPr>
        <p:spPr>
          <a:xfrm rot="10800000">
            <a:off x="4526626" y="1162132"/>
            <a:ext cx="4617373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5" name="Shape 6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defRPr b="1" sz="3600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/>
        </p:nvSpPr>
        <p:spPr>
          <a:xfrm flipH="1" rot="10800000">
            <a:off x="0" y="1163100"/>
            <a:ext cx="9144000" cy="398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0" name="Shape 70"/>
          <p:cNvSpPr/>
          <p:nvPr/>
        </p:nvSpPr>
        <p:spPr>
          <a:xfrm rot="10800000">
            <a:off x="4526626" y="1162132"/>
            <a:ext cx="4617373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1" name="Shape 7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73" name="Shape 73"/>
          <p:cNvSpPr/>
          <p:nvPr/>
        </p:nvSpPr>
        <p:spPr>
          <a:xfrm flipH="1">
            <a:off x="4526626" y="571349"/>
            <a:ext cx="4617373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4" name="Shape 74"/>
          <p:cNvSpPr txBox="1"/>
          <p:nvPr>
            <p:ph idx="2" type="body"/>
          </p:nvPr>
        </p:nvSpPr>
        <p:spPr>
          <a:xfrm>
            <a:off x="4692273" y="1200150"/>
            <a:ext cx="3994500" cy="3725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75" name="Shape 75"/>
          <p:cNvSpPr txBox="1"/>
          <p:nvPr>
            <p:ph idx="12" type="sldNum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/>
        </p:nvSpPr>
        <p:spPr>
          <a:xfrm flipH="1" rot="10800000">
            <a:off x="0" y="1163100"/>
            <a:ext cx="9144000" cy="398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8" name="Shape 78"/>
          <p:cNvSpPr/>
          <p:nvPr/>
        </p:nvSpPr>
        <p:spPr>
          <a:xfrm flipH="1">
            <a:off x="4526626" y="571349"/>
            <a:ext cx="4617373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9" name="Shape 7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80" name="Shape 80"/>
          <p:cNvSpPr/>
          <p:nvPr/>
        </p:nvSpPr>
        <p:spPr>
          <a:xfrm rot="10800000">
            <a:off x="4526626" y="1162132"/>
            <a:ext cx="4617373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1" name="Shape 81"/>
          <p:cNvSpPr txBox="1"/>
          <p:nvPr>
            <p:ph idx="12" type="sldNum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/>
        </p:nvSpPr>
        <p:spPr>
          <a:xfrm flipH="1" rot="10800000">
            <a:off x="0" y="4412699"/>
            <a:ext cx="9144000" cy="730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4" name="Shape 84"/>
          <p:cNvSpPr/>
          <p:nvPr/>
        </p:nvSpPr>
        <p:spPr>
          <a:xfrm flipH="1">
            <a:off x="4526626" y="3820834"/>
            <a:ext cx="4617373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5" name="Shape 85"/>
          <p:cNvSpPr/>
          <p:nvPr/>
        </p:nvSpPr>
        <p:spPr>
          <a:xfrm rot="10800000">
            <a:off x="4526626" y="4411617"/>
            <a:ext cx="4617373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457200" y="4421726"/>
            <a:ext cx="8229600" cy="5052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1pPr>
          </a:lstStyle>
          <a:p/>
        </p:txBody>
      </p:sp>
      <p:sp>
        <p:nvSpPr>
          <p:cNvPr id="87" name="Shape 87"/>
          <p:cNvSpPr txBox="1"/>
          <p:nvPr>
            <p:ph idx="12" type="sldNum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/>
        </p:nvSpPr>
        <p:spPr>
          <a:xfrm>
            <a:off x="6676" y="76256"/>
            <a:ext cx="9134130" cy="5054792"/>
          </a:xfrm>
          <a:custGeom>
            <a:pathLst>
              <a:path extrusionOk="0" h="6739723" w="9157023">
                <a:moveTo>
                  <a:pt x="1629" y="0"/>
                </a:moveTo>
                <a:lnTo>
                  <a:pt x="9157023" y="4340980"/>
                </a:lnTo>
                <a:lnTo>
                  <a:pt x="1593" y="6739723"/>
                </a:lnTo>
                <a:cubicBezTo>
                  <a:pt x="-3941" y="5123960"/>
                  <a:pt x="7163" y="1615763"/>
                  <a:pt x="1629" y="0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0" name="Shape 90"/>
          <p:cNvSpPr txBox="1"/>
          <p:nvPr>
            <p:ph idx="12" type="sldNum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1155CC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600"/>
              </a:spcBef>
              <a:buClr>
                <a:schemeClr val="dk1"/>
              </a:buClr>
              <a:buSzPct val="100000"/>
              <a:buFont typeface="Georgia"/>
              <a:defRPr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rtl="0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00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ctrTitle"/>
          </p:nvPr>
        </p:nvSpPr>
        <p:spPr>
          <a:xfrm>
            <a:off x="685800" y="1470526"/>
            <a:ext cx="7772400" cy="1514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/>
              <a:t>Functions and Modular Programming</a:t>
            </a:r>
          </a:p>
        </p:txBody>
      </p:sp>
      <p:sp>
        <p:nvSpPr>
          <p:cNvPr id="96" name="Shape 96"/>
          <p:cNvSpPr txBox="1"/>
          <p:nvPr>
            <p:ph idx="1" type="subTitle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7" name="Shape 97"/>
          <p:cNvSpPr/>
          <p:nvPr/>
        </p:nvSpPr>
        <p:spPr>
          <a:xfrm>
            <a:off x="8278475" y="111999"/>
            <a:ext cx="773874" cy="336042"/>
          </a:xfrm>
          <a:prstGeom prst="flowChartTerminator">
            <a:avLst/>
          </a:prstGeom>
          <a:solidFill>
            <a:srgbClr val="FFFFFF"/>
          </a:solidFill>
          <a:ln cap="flat" cmpd="sng" w="19050">
            <a:solidFill>
              <a:srgbClr val="CFE2F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1000">
                <a:latin typeface="Georgia"/>
                <a:ea typeface="Georgia"/>
                <a:cs typeface="Georgia"/>
                <a:sym typeface="Georgia"/>
              </a:rPr>
              <a:t>CSC215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1000">
                <a:latin typeface="Georgia"/>
                <a:ea typeface="Georgia"/>
                <a:cs typeface="Georgia"/>
                <a:sym typeface="Georgia"/>
              </a:rPr>
              <a:t>Lecture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Function Prototypes</a:t>
            </a:r>
          </a:p>
        </p:txBody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lnSpc>
                <a:spcPct val="115000"/>
              </a:lnSpc>
              <a:spcBef>
                <a:spcPts val="500"/>
              </a:spcBef>
              <a:buSzPct val="100000"/>
              <a:buFont typeface="Times New Roman"/>
              <a:buChar char="❏"/>
            </a:pPr>
            <a:r>
              <a:rPr lang="en"/>
              <a:t>If function definition comes textually after use in program:</a:t>
            </a:r>
          </a:p>
          <a:p>
            <a:pPr indent="-317500" lvl="1" marL="914400">
              <a:lnSpc>
                <a:spcPct val="115000"/>
              </a:lnSpc>
              <a:spcBef>
                <a:spcPts val="500"/>
              </a:spcBef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The compiler complains: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warning: implicit declaration of function</a:t>
            </a:r>
          </a:p>
          <a:p>
            <a:pPr indent="-342900" lvl="0" marL="457200" rtl="0">
              <a:spcBef>
                <a:spcPts val="1000"/>
              </a:spcBef>
              <a:buSzPct val="100000"/>
              <a:buFont typeface="Times New Roman"/>
              <a:buChar char="❏"/>
            </a:pPr>
            <a:r>
              <a:rPr lang="en"/>
              <a:t>Declare the function before use: Prototype</a:t>
            </a:r>
            <a:br>
              <a:rPr lang="en"/>
            </a:b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&lt;return_type&gt; &lt;function_name&gt;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&lt;parameters_list&gt;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);</a:t>
            </a:r>
          </a:p>
          <a:p>
            <a:pPr indent="-342900" lvl="0" marL="457200" rtl="0">
              <a:spcBef>
                <a:spcPts val="1000"/>
              </a:spcBef>
              <a:buSzPct val="100000"/>
              <a:buChar char="❏"/>
            </a:pPr>
            <a:r>
              <a:rPr lang="en"/>
              <a:t>Parameter_list does not have to name the parameters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❏"/>
            </a:pPr>
            <a:r>
              <a:rPr lang="en"/>
              <a:t>Function definition can be placed anywhere in the program after the prototypes. 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❏"/>
            </a:pPr>
            <a:r>
              <a:rPr lang="en"/>
              <a:t>lIf a function definition is placed in front of main(),  there is no need to include its function prototype. 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Function Prototypes: </a:t>
            </a:r>
            <a:r>
              <a:rPr lang="en" sz="1800"/>
              <a:t>Example</a:t>
            </a:r>
          </a:p>
        </p:txBody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rPr b="1" lang="en" sz="1200">
                <a:latin typeface="Courier New"/>
                <a:ea typeface="Courier New"/>
                <a:cs typeface="Courier New"/>
                <a:sym typeface="Courier New"/>
              </a:rPr>
              <a:t>int gcf(int, int);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b="1" lang="en" sz="1200">
                <a:latin typeface="Courier New"/>
                <a:ea typeface="Courier New"/>
                <a:cs typeface="Courier New"/>
                <a:sym typeface="Courier New"/>
              </a:rPr>
              <a:t>void swap(int*, int*);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main(){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 a = 33, b = 5;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printf("GCF of %d and %d is %d\n", a, b, gcf(a, b) 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gcf(int a, int b){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if (b &gt; a) swap(&amp;a, &amp;b);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while (b) { 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int temp = b 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b = a % b 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a = temp 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return a;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void swap(int *a, int *b){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 temp = *a; *a = *b; *b = temp;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Function Stub</a:t>
            </a:r>
          </a:p>
        </p:txBody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❏"/>
            </a:pPr>
            <a:r>
              <a:rPr lang="en">
                <a:highlight>
                  <a:srgbClr val="FFFFFF"/>
                </a:highlight>
              </a:rPr>
              <a:t>A stub is a dummy implementation of a function with an empty body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○"/>
            </a:pPr>
            <a:r>
              <a:rPr lang="en" sz="1400">
                <a:highlight>
                  <a:srgbClr val="FFFFFF"/>
                </a:highlight>
              </a:rPr>
              <a:t>A placeholder while building (other parts of) a program</a:t>
            </a:r>
          </a:p>
          <a:p>
            <a:pPr indent="-3175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■"/>
            </a:pPr>
            <a:r>
              <a:rPr lang="en" sz="1400">
                <a:highlight>
                  <a:srgbClr val="FFFFFF"/>
                </a:highlight>
              </a:rPr>
              <a:t>so that it compiles correctly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○"/>
            </a:pPr>
            <a:r>
              <a:rPr lang="en" sz="1400">
                <a:highlight>
                  <a:srgbClr val="FFFFFF"/>
                </a:highlight>
              </a:rPr>
              <a:t>Fill in one-stub at a time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○"/>
            </a:pPr>
            <a:r>
              <a:rPr lang="en" sz="1400">
                <a:highlight>
                  <a:srgbClr val="FFFFFF"/>
                </a:highlight>
              </a:rPr>
              <a:t>Compile and test if possible</a:t>
            </a:r>
          </a:p>
          <a:p>
            <a:pPr lv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400"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Memory Model</a:t>
            </a:r>
          </a:p>
        </p:txBody>
      </p:sp>
      <p:sp>
        <p:nvSpPr>
          <p:cNvPr id="172" name="Shape 172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  <a:buFont typeface="Times New Roman"/>
              <a:buChar char="❏"/>
            </a:pPr>
            <a:r>
              <a:rPr lang="en"/>
              <a:t>Program code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Read only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May contain string literals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Times New Roman"/>
              <a:buChar char="❏"/>
            </a:pPr>
            <a:r>
              <a:rPr lang="en"/>
              <a:t>Stack (automatic storage):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Function variables:</a:t>
            </a:r>
          </a:p>
          <a:p>
            <a:pPr indent="-317500" lvl="2" marL="1371600" rtl="0">
              <a:spcBef>
                <a:spcPts val="0"/>
              </a:spcBef>
              <a:buSzPct val="100000"/>
              <a:buFont typeface="Times New Roman"/>
              <a:buChar char="■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Local variables</a:t>
            </a:r>
          </a:p>
          <a:p>
            <a:pPr indent="-317500" lvl="2" marL="1371600" rtl="0">
              <a:spcBef>
                <a:spcPts val="0"/>
              </a:spcBef>
              <a:buSzPct val="100000"/>
              <a:buFont typeface="Times New Roman"/>
              <a:buChar char="■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Arguments for next function call</a:t>
            </a:r>
          </a:p>
          <a:p>
            <a:pPr indent="-317500" lvl="2" marL="1371600" rtl="0">
              <a:spcBef>
                <a:spcPts val="0"/>
              </a:spcBef>
              <a:buSzPct val="100000"/>
              <a:buFont typeface="Times New Roman"/>
              <a:buChar char="■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Return location</a:t>
            </a:r>
          </a:p>
          <a:p>
            <a:pPr indent="-317500" lvl="1" marL="914400" rtl="0">
              <a:spcBef>
                <a:spcPts val="0"/>
              </a:spcBef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Destroyed when function ends</a:t>
            </a:r>
          </a:p>
          <a:p>
            <a:pPr indent="-342900" lvl="0" marL="457200" rtl="0">
              <a:spcBef>
                <a:spcPts val="1000"/>
              </a:spcBef>
              <a:buSzPct val="100000"/>
              <a:buFont typeface="Times New Roman"/>
              <a:buChar char="❏"/>
            </a:pPr>
            <a:r>
              <a:rPr lang="en"/>
              <a:t>Heap: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Dynamically allocated space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  <a:buFont typeface="Times New Roman"/>
              <a:buChar char="❏"/>
            </a:pPr>
            <a:r>
              <a:rPr lang="en"/>
              <a:t>Data segment</a:t>
            </a:r>
            <a:r>
              <a:rPr lang="en" sz="1400"/>
              <a:t>: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Char char="○"/>
            </a:pPr>
            <a:r>
              <a:rPr lang="en" sz="1400"/>
              <a:t>Global variables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Char char="○"/>
            </a:pPr>
            <a:r>
              <a:rPr lang="en" sz="1400"/>
              <a:t>Static variables</a:t>
            </a:r>
          </a:p>
        </p:txBody>
      </p:sp>
      <p:pic>
        <p:nvPicPr>
          <p:cNvPr id="173" name="Shape 1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34599" y="1466774"/>
            <a:ext cx="2752199" cy="3459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Scopes</a:t>
            </a:r>
          </a:p>
        </p:txBody>
      </p:sp>
      <p:sp>
        <p:nvSpPr>
          <p:cNvPr id="179" name="Shape 179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  <a:buChar char="❏"/>
            </a:pPr>
            <a:r>
              <a:rPr lang="en"/>
              <a:t>Scope: the parts of the program where an identifier is valid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❏"/>
            </a:pPr>
            <a:r>
              <a:rPr lang="en"/>
              <a:t>A global variable: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A.K.A. external variable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defined outside of the local environment (outside of functions) 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available anywhere within the file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❏"/>
            </a:pPr>
            <a:r>
              <a:rPr lang="en"/>
              <a:t>A local variable:</a:t>
            </a:r>
          </a:p>
          <a:p>
            <a:pPr indent="-317500" lvl="1" marL="914400" rtl="0">
              <a:spcBef>
                <a:spcPts val="600"/>
              </a:spcBef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A.K.A. internal and automatic variable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defined within the local environment inside { } 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local to that block, whether the block is a block within a function or the function itself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parameters in a function header are local to that function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t can mean different things in different contexts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if two variables share the same name but are in different blocks or functions</a:t>
            </a:r>
          </a:p>
          <a:p>
            <a:pPr indent="-3175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  <a:buChar char="■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the variable declared in the current environment will be the one used in a reference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Scopes: </a:t>
            </a:r>
            <a:r>
              <a:rPr lang="en" sz="1800"/>
              <a:t>Examples</a:t>
            </a:r>
          </a:p>
        </p:txBody>
      </p:sp>
      <p:sp>
        <p:nvSpPr>
          <p:cNvPr id="185" name="Shape 185"/>
          <p:cNvSpPr txBox="1"/>
          <p:nvPr>
            <p:ph idx="1" type="body"/>
          </p:nvPr>
        </p:nvSpPr>
        <p:spPr>
          <a:xfrm>
            <a:off x="457200" y="1200150"/>
            <a:ext cx="2028900" cy="2979600"/>
          </a:xfrm>
          <a:prstGeom prst="rect">
            <a:avLst/>
          </a:prstGeom>
          <a:ln cap="flat" cmpd="sng" w="9525">
            <a:solidFill>
              <a:srgbClr val="000000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/>
              <a:t>Ex1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: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t/>
            </a:r>
            <a:endParaRPr sz="6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void doubleX(float x){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x *= 2;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printf("%f\n", x);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t/>
            </a:r>
            <a:endParaRPr sz="6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int main(){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float x = 3;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doubleX(x);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printf("%f\n", x);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  <p:sp>
        <p:nvSpPr>
          <p:cNvPr id="186" name="Shape 186"/>
          <p:cNvSpPr txBox="1"/>
          <p:nvPr>
            <p:ph idx="1" type="body"/>
          </p:nvPr>
        </p:nvSpPr>
        <p:spPr>
          <a:xfrm>
            <a:off x="2524091" y="1200150"/>
            <a:ext cx="2028900" cy="2979600"/>
          </a:xfrm>
          <a:prstGeom prst="rect">
            <a:avLst/>
          </a:prstGeom>
          <a:ln cap="flat" cmpd="sng" w="9525">
            <a:solidFill>
              <a:srgbClr val="000000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/>
              <a:t>Ex2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: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t/>
            </a:r>
            <a:endParaRPr sz="6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float x = 10;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t/>
            </a:r>
            <a:endParaRPr sz="6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void doubleX(){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x *= 2;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printf("%f\n", x);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83333"/>
              <a:buFont typeface="Arial"/>
              <a:buNone/>
            </a:pPr>
            <a:r>
              <a:t/>
            </a:r>
            <a:endParaRPr sz="6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int main(){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float x = 3;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doubleX();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printf("%f\n", x);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87" name="Shape 187"/>
          <p:cNvSpPr txBox="1"/>
          <p:nvPr>
            <p:ph idx="1" type="body"/>
          </p:nvPr>
        </p:nvSpPr>
        <p:spPr>
          <a:xfrm>
            <a:off x="6657874" y="1200150"/>
            <a:ext cx="2028900" cy="2979600"/>
          </a:xfrm>
          <a:prstGeom prst="rect">
            <a:avLst/>
          </a:prstGeom>
          <a:ln cap="flat" cmpd="sng" w="9525">
            <a:solidFill>
              <a:srgbClr val="000000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/>
              <a:t>Ex4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: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nt main(){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nt x = 5;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if (x){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  int x = 10;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++;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  printf("%d\n", x);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}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++;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printf("%d\n", x);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88" name="Shape 188"/>
          <p:cNvSpPr txBox="1"/>
          <p:nvPr>
            <p:ph idx="1" type="body"/>
          </p:nvPr>
        </p:nvSpPr>
        <p:spPr>
          <a:xfrm>
            <a:off x="4590983" y="1200150"/>
            <a:ext cx="2028900" cy="2979600"/>
          </a:xfrm>
          <a:prstGeom prst="rect">
            <a:avLst/>
          </a:prstGeom>
          <a:ln cap="flat" cmpd="sng" w="9525">
            <a:solidFill>
              <a:srgbClr val="000000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Ex3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: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6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f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loat x = 10;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6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v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oid 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d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oubleX(float x){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*= 2;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printf("%f\n", x);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v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oid printX(){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printf("%f\n", x);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int main(){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float x = 3;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doubleX(x);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printf("%f\n", x);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printX();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  <p:sp>
        <p:nvSpPr>
          <p:cNvPr id="189" name="Shape 189"/>
          <p:cNvSpPr txBox="1"/>
          <p:nvPr/>
        </p:nvSpPr>
        <p:spPr>
          <a:xfrm>
            <a:off x="6675300" y="4224425"/>
            <a:ext cx="2028900" cy="7041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11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6</a:t>
            </a:r>
          </a:p>
        </p:txBody>
      </p:sp>
      <p:sp>
        <p:nvSpPr>
          <p:cNvPr id="190" name="Shape 190"/>
          <p:cNvSpPr txBox="1"/>
          <p:nvPr/>
        </p:nvSpPr>
        <p:spPr>
          <a:xfrm>
            <a:off x="4599700" y="4224425"/>
            <a:ext cx="2028900" cy="7041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6.000000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3.000000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10.000000</a:t>
            </a:r>
          </a:p>
        </p:txBody>
      </p:sp>
      <p:sp>
        <p:nvSpPr>
          <p:cNvPr id="191" name="Shape 191"/>
          <p:cNvSpPr txBox="1"/>
          <p:nvPr/>
        </p:nvSpPr>
        <p:spPr>
          <a:xfrm>
            <a:off x="2528450" y="4224425"/>
            <a:ext cx="2028900" cy="7041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20.000000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3.000000</a:t>
            </a:r>
          </a:p>
        </p:txBody>
      </p:sp>
      <p:sp>
        <p:nvSpPr>
          <p:cNvPr id="192" name="Shape 192"/>
          <p:cNvSpPr txBox="1"/>
          <p:nvPr/>
        </p:nvSpPr>
        <p:spPr>
          <a:xfrm>
            <a:off x="457200" y="4224425"/>
            <a:ext cx="2028900" cy="7041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6.000000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3.000000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Storage Classes</a:t>
            </a:r>
          </a:p>
        </p:txBody>
      </p:sp>
      <p:sp>
        <p:nvSpPr>
          <p:cNvPr id="198" name="Shape 198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  <a:buFont typeface="Times New Roman"/>
              <a:buChar char="❏"/>
            </a:pPr>
            <a:r>
              <a:rPr lang="en"/>
              <a:t>Storage Classes: a modifier precedes the variable to define its scope and lifetime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  <a:buFont typeface="Times New Roman"/>
              <a:buChar char="❏"/>
            </a:pP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uto</a:t>
            </a:r>
            <a:r>
              <a:rPr lang="en"/>
              <a:t>: the default for local variables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  <a:buFont typeface="Times New Roman"/>
              <a:buChar char="❏"/>
            </a:pP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register</a:t>
            </a:r>
            <a:r>
              <a:rPr lang="en"/>
              <a:t>: advice </a:t>
            </a:r>
            <a:r>
              <a:rPr lang="en"/>
              <a:t>to </a:t>
            </a:r>
            <a:r>
              <a:rPr lang="en"/>
              <a:t>the compiler to store a local variable in a register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the advice is not necessarily taken by the compiler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  <a:buFont typeface="Times New Roman"/>
              <a:buChar char="❏"/>
            </a:pP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static</a:t>
            </a:r>
            <a:r>
              <a:rPr lang="en"/>
              <a:t>: tells the compiler that the storage of that variable remains in existence 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Local variables with static modifier remains in memory so that they can be accessed later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Global variables with static modifier are limited to the file where they are declared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  <a:buFont typeface="Times New Roman"/>
              <a:buChar char="❏"/>
            </a:pP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e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xtern</a:t>
            </a:r>
            <a:r>
              <a:rPr lang="en"/>
              <a:t>: points the identifier to a previously defined variable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Recursive Functions</a:t>
            </a:r>
          </a:p>
        </p:txBody>
      </p:sp>
      <p:sp>
        <p:nvSpPr>
          <p:cNvPr id="204" name="Shape 204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  <a:buFont typeface="Times New Roman"/>
              <a:buChar char="❏"/>
            </a:pPr>
            <a:r>
              <a:rPr lang="en"/>
              <a:t>Recursive function: a function that calls itself (directly, or indirectly)</a:t>
            </a:r>
          </a:p>
          <a:p>
            <a:pPr indent="-342900" lvl="0" marL="457200">
              <a:spcBef>
                <a:spcPts val="0"/>
              </a:spcBef>
              <a:buSzPct val="128571"/>
              <a:buChar char="❏"/>
            </a:pPr>
            <a:r>
              <a:rPr lang="en"/>
              <a:t>Example: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void change (count){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..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..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change(count);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..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indent="-342900" lvl="0" marL="457200" rtl="0">
              <a:spcBef>
                <a:spcPts val="1000"/>
              </a:spcBef>
              <a:buSzPct val="100000"/>
              <a:buFont typeface="Times New Roman"/>
              <a:buChar char="❏"/>
            </a:pPr>
            <a:r>
              <a:rPr lang="en"/>
              <a:t>The algorithm needs to be written in a recursive style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 step or more uses the algorithm on a smaller problem size</a:t>
            </a:r>
          </a:p>
          <a:p>
            <a:pPr indent="-342900" lvl="0" marL="457200" rtl="0">
              <a:spcBef>
                <a:spcPts val="1000"/>
              </a:spcBef>
              <a:buSzPct val="100000"/>
              <a:buFont typeface="Times New Roman"/>
              <a:buChar char="❏"/>
            </a:pPr>
            <a:r>
              <a:rPr lang="en"/>
              <a:t>It must contain a base case that is not recursive</a:t>
            </a:r>
          </a:p>
          <a:p>
            <a:pPr indent="-342900" lvl="0" marL="457200" rtl="0">
              <a:spcBef>
                <a:spcPts val="1000"/>
              </a:spcBef>
              <a:buSzPct val="100000"/>
              <a:buFont typeface="Times New Roman"/>
              <a:buChar char="❏"/>
            </a:pPr>
            <a:r>
              <a:rPr lang="en"/>
              <a:t>Each function call has its own stack frame</a:t>
            </a:r>
          </a:p>
          <a:p>
            <a:pPr indent="-317500" lvl="1" marL="914400" rtl="0">
              <a:spcBef>
                <a:spcPts val="0"/>
              </a:spcBef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c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onsumes resources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Recursive Functions: </a:t>
            </a:r>
            <a:r>
              <a:rPr lang="en" sz="1800"/>
              <a:t>Examples</a:t>
            </a:r>
          </a:p>
        </p:txBody>
      </p:sp>
      <p:sp>
        <p:nvSpPr>
          <p:cNvPr id="210" name="Shape 210"/>
          <p:cNvSpPr txBox="1"/>
          <p:nvPr>
            <p:ph idx="1" type="body"/>
          </p:nvPr>
        </p:nvSpPr>
        <p:spPr>
          <a:xfrm>
            <a:off x="457200" y="1200150"/>
            <a:ext cx="3945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1000"/>
              </a:spcBef>
              <a:buSzPct val="150000"/>
              <a:buFont typeface="Times New Roman"/>
              <a:buChar char="❏"/>
            </a:pPr>
            <a:r>
              <a:rPr lang="en"/>
              <a:t>Multiply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x × y</a:t>
            </a:r>
            <a:r>
              <a:rPr lang="en"/>
              <a:t>:</a:t>
            </a:r>
            <a:br>
              <a:rPr lang="en"/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nt multiply(int x, int y){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f (y == 1) return x;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r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eturn x + multiply(x, y-1);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indent="-342900" lvl="0" marL="457200" rtl="0">
              <a:spcBef>
                <a:spcPts val="1000"/>
              </a:spcBef>
              <a:buSzPct val="150000"/>
              <a:buFont typeface="Times New Roman"/>
              <a:buChar char="❏"/>
            </a:pPr>
            <a:r>
              <a:rPr lang="en"/>
              <a:t>Power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baseline="30000" lang="en">
                <a:latin typeface="Courier New"/>
                <a:ea typeface="Courier New"/>
                <a:cs typeface="Courier New"/>
                <a:sym typeface="Courier New"/>
              </a:rPr>
              <a:t>y</a:t>
            </a:r>
            <a:r>
              <a:rPr lang="en"/>
              <a:t>:</a:t>
            </a:r>
            <a:br>
              <a:rPr lang="en"/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power(int x, int y){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if (y == 0) return 1;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return x * multiply(x, y-1);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50000"/>
              <a:buFont typeface="Times New Roman"/>
              <a:buChar char="❏"/>
            </a:pPr>
            <a:r>
              <a:rPr lang="en"/>
              <a:t>Factorial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x!</a:t>
            </a:r>
            <a:r>
              <a:rPr lang="en"/>
              <a:t>: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fac(int x){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if (x == 1) return 1;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return x * fac(x-1);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  <p:sp>
        <p:nvSpPr>
          <p:cNvPr id="211" name="Shape 211"/>
          <p:cNvSpPr txBox="1"/>
          <p:nvPr>
            <p:ph idx="1" type="body"/>
          </p:nvPr>
        </p:nvSpPr>
        <p:spPr>
          <a:xfrm>
            <a:off x="4788575" y="1200150"/>
            <a:ext cx="3945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50000"/>
              <a:buFont typeface="Times New Roman"/>
              <a:buChar char="❏"/>
            </a:pPr>
            <a:r>
              <a:rPr lang="en"/>
              <a:t>Fibonacci:</a:t>
            </a:r>
            <a:br>
              <a:rPr lang="en"/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fib(int x) {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if (x == 0) return 0;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if (x == 1) return 1;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return fib(x-1) + fib(x-2);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50000"/>
              <a:buFont typeface="Times New Roman"/>
              <a:buChar char="❏"/>
            </a:pPr>
            <a:r>
              <a:rPr lang="en"/>
              <a:t>Palindrome:</a:t>
            </a:r>
            <a:br>
              <a:rPr lang="en"/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isPal(char* s, int a, int b) {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if (b &gt;= a) return 1;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if (s[a] == s[b])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return isPal(s, a+1, b-1);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Optional Parameters</a:t>
            </a:r>
          </a:p>
        </p:txBody>
      </p:sp>
      <p:sp>
        <p:nvSpPr>
          <p:cNvPr id="217" name="Shape 217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>
              <a:lnSpc>
                <a:spcPct val="100000"/>
              </a:lnSpc>
              <a:spcBef>
                <a:spcPts val="700"/>
              </a:spcBef>
              <a:buSzPct val="100000"/>
              <a:buFont typeface="Times New Roman"/>
              <a:buChar char="❏"/>
            </a:pPr>
            <a:r>
              <a:rPr lang="en"/>
              <a:t>C permits functions to have optional parameters</a:t>
            </a:r>
          </a:p>
          <a:p>
            <a:pPr indent="-342900" lvl="0" marL="457200">
              <a:lnSpc>
                <a:spcPct val="100000"/>
              </a:lnSpc>
              <a:spcBef>
                <a:spcPts val="0"/>
              </a:spcBef>
              <a:buSzPct val="100000"/>
              <a:buFont typeface="Times New Roman"/>
              <a:buChar char="❏"/>
            </a:pPr>
            <a:r>
              <a:rPr lang="en"/>
              <a:t>Syntax:	&lt;returntype&gt; &lt;name&gt;(&lt;paramslist&gt;, …)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… indicates that further parameters can be passed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… must be listed only after the required parameters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since you specify the parameters as …, you do not know their names!</a:t>
            </a:r>
          </a:p>
          <a:p>
            <a:pPr indent="-342900" lvl="0" marL="457200">
              <a:lnSpc>
                <a:spcPct val="100000"/>
              </a:lnSpc>
              <a:spcBef>
                <a:spcPts val="1000"/>
              </a:spcBef>
              <a:buSzPct val="100000"/>
              <a:buFont typeface="Times New Roman"/>
              <a:buChar char="❏"/>
            </a:pPr>
            <a:r>
              <a:rPr lang="en"/>
              <a:t>How to use these additional parameters when they are passed?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stdarg.h 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file contains the definition of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va_list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 (variable argument list) 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declare a variable of type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va_list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use the macro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va_start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 which initializes your variable to the first of the optional params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u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se the function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va_arg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 which returns the next argument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Outline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  <a:buChar char="❖"/>
            </a:pPr>
            <a:r>
              <a:rPr lang="en"/>
              <a:t>Functions:</a:t>
            </a:r>
          </a:p>
          <a:p>
            <a:pPr indent="-317500" lvl="1" marL="914400" rtl="0">
              <a:spcBef>
                <a:spcPts val="0"/>
              </a:spcBef>
              <a:buSzPct val="100000"/>
              <a:buChar char="○"/>
            </a:pPr>
            <a:r>
              <a:rPr lang="en" sz="1400"/>
              <a:t>Need, Definition</a:t>
            </a:r>
          </a:p>
          <a:p>
            <a:pPr indent="-317500" lvl="1" marL="914400" rtl="0">
              <a:spcBef>
                <a:spcPts val="0"/>
              </a:spcBef>
              <a:buSzPct val="100000"/>
              <a:buChar char="○"/>
            </a:pPr>
            <a:r>
              <a:rPr lang="en" sz="1400"/>
              <a:t>Defining functions</a:t>
            </a:r>
          </a:p>
          <a:p>
            <a:pPr indent="-317500" lvl="1" marL="914400" rtl="0">
              <a:spcBef>
                <a:spcPts val="0"/>
              </a:spcBef>
              <a:buSzPct val="100000"/>
              <a:buChar char="○"/>
            </a:pPr>
            <a:r>
              <a:rPr lang="en" sz="1400"/>
              <a:t>Calling functions</a:t>
            </a:r>
          </a:p>
          <a:p>
            <a:pPr indent="-317500" lvl="1" marL="914400" rtl="0">
              <a:spcBef>
                <a:spcPts val="0"/>
              </a:spcBef>
              <a:buSzPct val="100000"/>
              <a:buChar char="○"/>
            </a:pPr>
            <a:r>
              <a:rPr lang="en" sz="1400"/>
              <a:t>Prototypes</a:t>
            </a:r>
          </a:p>
          <a:p>
            <a:pPr indent="-342900" lvl="0" marL="457200" rtl="0">
              <a:spcBef>
                <a:spcPts val="0"/>
              </a:spcBef>
              <a:buSzPct val="100000"/>
              <a:buChar char="❖"/>
            </a:pPr>
            <a:r>
              <a:rPr lang="en"/>
              <a:t>Scopes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Char char="○"/>
            </a:pPr>
            <a:r>
              <a:rPr lang="en" sz="1400"/>
              <a:t>Scope and visibility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Char char="○"/>
            </a:pPr>
            <a:r>
              <a:rPr lang="en" sz="1400"/>
              <a:t>Storage classes</a:t>
            </a:r>
          </a:p>
          <a:p>
            <a:pPr indent="-342900" lvl="0" marL="457200" rtl="0">
              <a:spcBef>
                <a:spcPts val="0"/>
              </a:spcBef>
              <a:buSzPct val="100000"/>
              <a:buChar char="❖"/>
            </a:pPr>
            <a:r>
              <a:rPr lang="en"/>
              <a:t>Recursive functions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❖"/>
            </a:pPr>
            <a:r>
              <a:rPr lang="en"/>
              <a:t>Multiple source files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❖"/>
            </a:pPr>
            <a:r>
              <a:rPr lang="en"/>
              <a:t>Makefiles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Multiple Source Files</a:t>
            </a:r>
          </a:p>
        </p:txBody>
      </p:sp>
      <p:sp>
        <p:nvSpPr>
          <p:cNvPr id="223" name="Shape 223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❏"/>
            </a:pPr>
            <a:r>
              <a:rPr lang="en">
                <a:highlight>
                  <a:srgbClr val="FFFFFF"/>
                </a:highlight>
              </a:rPr>
              <a:t>A typical C program: lot of small C programs, rather than a few large ones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○"/>
            </a:pPr>
            <a:r>
              <a:rPr lang="en" sz="1400">
                <a:highlight>
                  <a:srgbClr val="FFFFFF"/>
                </a:highlight>
              </a:rPr>
              <a:t>each .c file contains closely related functions</a:t>
            </a:r>
          </a:p>
          <a:p>
            <a:pPr indent="-3175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■"/>
            </a:pPr>
            <a:r>
              <a:rPr lang="en" sz="1400">
                <a:highlight>
                  <a:srgbClr val="FFFFFF"/>
                </a:highlight>
              </a:rPr>
              <a:t>Usually a small number of functions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○"/>
            </a:pPr>
            <a:r>
              <a:rPr lang="en" sz="1400">
                <a:highlight>
                  <a:srgbClr val="FFFFFF"/>
                </a:highlight>
              </a:rPr>
              <a:t>header files to tie them together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○"/>
            </a:pPr>
            <a:r>
              <a:rPr lang="en" sz="1400">
                <a:highlight>
                  <a:srgbClr val="FFFFFF"/>
                </a:highlight>
              </a:rPr>
              <a:t>Makefiles to build or rebuild them in an organized way</a:t>
            </a:r>
          </a:p>
          <a:p>
            <a:pPr lv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Multiple Source Files: </a:t>
            </a:r>
            <a:r>
              <a:rPr lang="en" sz="1800"/>
              <a:t>Header File</a:t>
            </a:r>
          </a:p>
        </p:txBody>
      </p:sp>
      <p:sp>
        <p:nvSpPr>
          <p:cNvPr id="229" name="Shape 229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>
              <a:lnSpc>
                <a:spcPct val="90000"/>
              </a:lnSpc>
              <a:spcBef>
                <a:spcPts val="0"/>
              </a:spcBef>
              <a:buSzPct val="100000"/>
              <a:buChar char="❏"/>
            </a:pPr>
            <a:r>
              <a:rPr lang="en"/>
              <a:t>Prototypes can be placed in a single file, called a header file</a:t>
            </a:r>
          </a:p>
          <a:p>
            <a:pPr indent="-317500" lvl="1" marL="914400" rtl="0">
              <a:lnSpc>
                <a:spcPct val="90000"/>
              </a:lnSpc>
              <a:spcBef>
                <a:spcPts val="500"/>
              </a:spcBef>
              <a:buSzPct val="100000"/>
              <a:buChar char="○"/>
            </a:pPr>
            <a:r>
              <a:rPr lang="en" sz="1400"/>
              <a:t>as well as all other shared definitions and declarations</a:t>
            </a:r>
          </a:p>
          <a:p>
            <a:pPr indent="-3175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Char char="○"/>
            </a:pPr>
            <a:r>
              <a:rPr lang="en" sz="1400"/>
              <a:t>a header files typically contains definitions and declarations, not executable code</a:t>
            </a:r>
          </a:p>
          <a:p>
            <a:pPr indent="-342900" lvl="0" marL="457200">
              <a:lnSpc>
                <a:spcPct val="100000"/>
              </a:lnSpc>
              <a:spcBef>
                <a:spcPts val="1000"/>
              </a:spcBef>
              <a:buSzPct val="100000"/>
              <a:buChar char="❏"/>
            </a:pPr>
            <a:r>
              <a:rPr lang="en"/>
              <a:t>Example: </a:t>
            </a:r>
            <a:br>
              <a:rPr lang="en"/>
            </a:br>
            <a:r>
              <a:rPr lang="en"/>
              <a:t>consider a calculator program that has its functions split into:</a:t>
            </a:r>
          </a:p>
          <a:p>
            <a:pPr indent="-3175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Char char="○"/>
            </a:pPr>
            <a:r>
              <a:rPr lang="en" sz="1400"/>
              <a:t>a main function in one file calc.c</a:t>
            </a:r>
          </a:p>
          <a:p>
            <a:pPr indent="-3175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Char char="○"/>
            </a:pPr>
            <a:r>
              <a:rPr lang="en" sz="1400"/>
              <a:t>stack operations in a file stack.c</a:t>
            </a:r>
          </a:p>
          <a:p>
            <a:pPr indent="-3175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Char char="○"/>
            </a:pPr>
            <a:r>
              <a:rPr lang="en" sz="1400"/>
              <a:t>a parsing operation to get tokens from a string in the file getop.c</a:t>
            </a:r>
          </a:p>
          <a:p>
            <a:pPr indent="-3175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Char char="○"/>
            </a:pPr>
            <a:r>
              <a:rPr lang="en" sz="1400"/>
              <a:t>a function to get char input in the file getch.c</a:t>
            </a:r>
          </a:p>
          <a:p>
            <a:pPr indent="-3175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Char char="○"/>
            </a:pPr>
            <a:r>
              <a:rPr lang="en" sz="1400"/>
              <a:t>a header file contains prototypes and common declarations called calc.h</a:t>
            </a:r>
          </a:p>
          <a:p>
            <a:pPr indent="0" lvl="0" marL="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File Inclusion</a:t>
            </a:r>
          </a:p>
        </p:txBody>
      </p:sp>
      <p:sp>
        <p:nvSpPr>
          <p:cNvPr id="235" name="Shape 235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  <a:buChar char="❏"/>
            </a:pPr>
            <a:r>
              <a:rPr lang="en"/>
              <a:t>Syntax:</a:t>
            </a:r>
          </a:p>
          <a:p>
            <a:pPr indent="-317500" lvl="1" marL="914400" rtl="0">
              <a:spcBef>
                <a:spcPts val="0"/>
              </a:spcBef>
              <a:buSzPct val="100000"/>
              <a:buFont typeface="Courier New"/>
              <a:buChar char="○"/>
            </a:pP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#include &lt;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filename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&gt;</a:t>
            </a:r>
          </a:p>
          <a:p>
            <a:pPr indent="-317500" lvl="2" marL="1371600" rtl="0">
              <a:spcBef>
                <a:spcPts val="0"/>
              </a:spcBef>
              <a:buSzPct val="100000"/>
              <a:buFont typeface="Courier New"/>
              <a:buChar char="■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search for the file filename in paths according to the compiler defined rules</a:t>
            </a:r>
          </a:p>
          <a:p>
            <a:pPr indent="-317500" lvl="2" marL="1371600" rtl="0">
              <a:spcBef>
                <a:spcPts val="0"/>
              </a:spcBef>
              <a:buSzPct val="100000"/>
              <a:buFont typeface="Courier New"/>
              <a:buChar char="■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r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eplaced by the content if the file filename</a:t>
            </a:r>
          </a:p>
          <a:p>
            <a:pPr indent="-317500" lvl="1" marL="914400" rtl="0">
              <a:spcBef>
                <a:spcPts val="480"/>
              </a:spcBef>
              <a:buSzPct val="100000"/>
              <a:buFont typeface="Courier New"/>
              <a:buChar char="○"/>
            </a:pP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#include "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filename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"</a:t>
            </a:r>
          </a:p>
          <a:p>
            <a:pPr indent="-317500" lvl="2" marL="1371600" rtl="0">
              <a:spcBef>
                <a:spcPts val="0"/>
              </a:spcBef>
              <a:buSzPct val="100000"/>
              <a:buFont typeface="Courier New"/>
              <a:buChar char="■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search for the file filename in source program directory or according to the compiler rules</a:t>
            </a:r>
          </a:p>
          <a:p>
            <a:pPr indent="-317500" lvl="2" marL="1371600" rtl="0">
              <a:spcBef>
                <a:spcPts val="0"/>
              </a:spcBef>
              <a:buSzPct val="100000"/>
              <a:buFont typeface="Courier New"/>
              <a:buChar char="■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replaced by the content if the file filename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Times New Roman"/>
              <a:buChar char="❏"/>
            </a:pPr>
            <a:r>
              <a:rPr lang="en"/>
              <a:t>When an included file is changed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Font typeface="Courier New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ll files depending on it must be recompiled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Times New Roman"/>
              <a:buChar char="❏"/>
            </a:pPr>
            <a:r>
              <a:rPr lang="en"/>
              <a:t>Multiple inclusion of a file: problem</a:t>
            </a:r>
          </a:p>
          <a:p>
            <a:pPr indent="-342900" lvl="0" marL="457200" rtl="0">
              <a:spcBef>
                <a:spcPts val="1000"/>
              </a:spcBef>
              <a:buSzPct val="100000"/>
              <a:buFont typeface="Times New Roman"/>
              <a:buChar char="❏"/>
            </a:pPr>
            <a:r>
              <a:rPr lang="en"/>
              <a:t>Circular inclusion: problem</a:t>
            </a:r>
            <a:br>
              <a:rPr lang="en"/>
            </a:b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Conditional Inclusion</a:t>
            </a:r>
          </a:p>
        </p:txBody>
      </p:sp>
      <p:sp>
        <p:nvSpPr>
          <p:cNvPr id="241" name="Shape 241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  <a:buChar char="❏"/>
            </a:pPr>
            <a:r>
              <a:rPr lang="en"/>
              <a:t>Control preprocessing with conditional statements</a:t>
            </a:r>
          </a:p>
          <a:p>
            <a:pPr indent="-342900" lvl="0" marL="457200" rtl="0">
              <a:spcBef>
                <a:spcPts val="0"/>
              </a:spcBef>
              <a:buSzPct val="100000"/>
              <a:buChar char="❏"/>
            </a:pPr>
            <a:r>
              <a:rPr lang="en"/>
              <a:t>Syntax:</a:t>
            </a:r>
          </a:p>
          <a:p>
            <a:pPr indent="-317500" lvl="1" marL="914400" rtl="0">
              <a:spcBef>
                <a:spcPts val="0"/>
              </a:spcBef>
              <a:buSzPct val="100000"/>
              <a:buFont typeface="Courier New"/>
              <a:buChar char="○"/>
            </a:pP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#if</a:t>
            </a:r>
          </a:p>
          <a:p>
            <a:pPr indent="-317500" lvl="2" marL="1371600" rtl="0">
              <a:spcBef>
                <a:spcPts val="0"/>
              </a:spcBef>
              <a:buSzPct val="100000"/>
              <a:buFont typeface="Courier New"/>
              <a:buChar char="■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evaluates a constant integer expression</a:t>
            </a:r>
          </a:p>
          <a:p>
            <a:pPr indent="-317500" lvl="2" marL="1371600" rtl="0">
              <a:spcBef>
                <a:spcPts val="0"/>
              </a:spcBef>
              <a:buSzPct val="100000"/>
              <a:buFont typeface="Courier New"/>
              <a:buChar char="■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if the expression is non-zero, all following lines until an #endif or #elif or #else are included</a:t>
            </a:r>
          </a:p>
          <a:p>
            <a:pPr indent="-317500" lvl="1" marL="914400" rtl="0">
              <a:spcBef>
                <a:spcPts val="480"/>
              </a:spcBef>
              <a:buSzPct val="100000"/>
              <a:buFont typeface="Courier New"/>
              <a:buChar char="○"/>
            </a:pP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#else   ,   #elif</a:t>
            </a:r>
          </a:p>
          <a:p>
            <a:pPr indent="-317500" lvl="2" marL="1371600" rtl="0">
              <a:spcBef>
                <a:spcPts val="0"/>
              </a:spcBef>
              <a:buSzPct val="100000"/>
              <a:buFont typeface="Courier New"/>
              <a:buChar char="■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rovide alternative paths</a:t>
            </a:r>
          </a:p>
          <a:p>
            <a:pPr indent="-317500" lvl="1" marL="914400" rtl="0">
              <a:spcBef>
                <a:spcPts val="0"/>
              </a:spcBef>
              <a:buSzPct val="100000"/>
              <a:buFont typeface="Courier New"/>
              <a:buChar char="○"/>
            </a:pP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#endif</a:t>
            </a:r>
          </a:p>
          <a:p>
            <a:pPr indent="-317500" lvl="2" marL="1371600" rtl="0">
              <a:spcBef>
                <a:spcPts val="0"/>
              </a:spcBef>
              <a:buSzPct val="100000"/>
              <a:buFont typeface="Courier New"/>
              <a:buChar char="■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m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arks the end o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Times New Roman"/>
              <a:buChar char="❏"/>
            </a:pPr>
            <a:r>
              <a:rPr lang="en"/>
              <a:t>When an included file is changed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Font typeface="Courier New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all files depending on it must be recompiled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Times New Roman"/>
              <a:buChar char="❏"/>
            </a:pPr>
            <a:r>
              <a:rPr lang="en"/>
              <a:t>Multiple inclusion of a file: problem</a:t>
            </a:r>
          </a:p>
          <a:p>
            <a:pPr indent="-342900" lvl="0" marL="457200" rtl="0">
              <a:spcBef>
                <a:spcPts val="1000"/>
              </a:spcBef>
              <a:buSzPct val="100000"/>
              <a:buFont typeface="Times New Roman"/>
              <a:buChar char="❏"/>
            </a:pPr>
            <a:r>
              <a:rPr lang="en"/>
              <a:t>Circular inclusion: problem</a:t>
            </a:r>
            <a:br>
              <a:rPr lang="en"/>
            </a:b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Makefile</a:t>
            </a:r>
          </a:p>
        </p:txBody>
      </p:sp>
      <p:sp>
        <p:nvSpPr>
          <p:cNvPr id="247" name="Shape 247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Times New Roman"/>
              <a:buChar char="❏"/>
            </a:pPr>
            <a:r>
              <a:rPr lang="en"/>
              <a:t>simple way to organize code compilation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ct val="100000"/>
              <a:buChar char="❏"/>
            </a:pPr>
            <a:r>
              <a:rPr lang="en"/>
              <a:t>a</a:t>
            </a:r>
            <a:r>
              <a:rPr lang="en"/>
              <a:t> file contains a collection of rules and commands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Introduction</a:t>
            </a: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❏"/>
            </a:pPr>
            <a:r>
              <a:rPr lang="en">
                <a:highlight>
                  <a:srgbClr val="FFFFFF"/>
                </a:highlight>
              </a:rPr>
              <a:t>Design your solution so that it keeps the flow of control as simple as possible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○"/>
            </a:pPr>
            <a:r>
              <a:rPr lang="en" sz="1400">
                <a:highlight>
                  <a:srgbClr val="FFFFFF"/>
                </a:highlight>
              </a:rPr>
              <a:t>top-down design:</a:t>
            </a:r>
            <a:br>
              <a:rPr lang="en" sz="1400">
                <a:highlight>
                  <a:srgbClr val="FFFFFF"/>
                </a:highlight>
              </a:rPr>
            </a:br>
            <a:r>
              <a:rPr lang="en" sz="1400">
                <a:highlight>
                  <a:srgbClr val="FFFFFF"/>
                </a:highlight>
              </a:rPr>
              <a:t>decompose the problem into smaller problems each can be solved easily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❏"/>
            </a:pPr>
            <a:r>
              <a:rPr lang="en">
                <a:highlight>
                  <a:srgbClr val="FFFFFF"/>
                </a:highlight>
              </a:rPr>
              <a:t>Some problems are complicated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○"/>
            </a:pPr>
            <a:r>
              <a:rPr lang="en" sz="1400">
                <a:highlight>
                  <a:srgbClr val="FFFFFF"/>
                </a:highlight>
              </a:rPr>
              <a:t>break them down into smaller problems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○"/>
            </a:pPr>
            <a:r>
              <a:rPr lang="en" sz="1400">
                <a:highlight>
                  <a:srgbClr val="FFFFFF"/>
                </a:highlight>
              </a:rPr>
              <a:t>conquer each sub problem independently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❏"/>
            </a:pPr>
            <a:r>
              <a:rPr lang="en">
                <a:highlight>
                  <a:srgbClr val="FFFFFF"/>
                </a:highlight>
              </a:rPr>
              <a:t>Your programs will consist of a collection of user-defined functions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○"/>
            </a:pPr>
            <a:r>
              <a:rPr lang="en" sz="1400">
                <a:highlight>
                  <a:srgbClr val="FFFFFF"/>
                </a:highlight>
              </a:rPr>
              <a:t>each function solves one of the small problems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○"/>
            </a:pPr>
            <a:r>
              <a:rPr lang="en" sz="1400">
                <a:highlight>
                  <a:srgbClr val="FFFFFF"/>
                </a:highlight>
              </a:rPr>
              <a:t>you call (invoke) each function as needed</a:t>
            </a:r>
          </a:p>
          <a:p>
            <a:pPr lv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FFFFFF"/>
              </a:highlight>
            </a:endParaRPr>
          </a:p>
          <a:p>
            <a:pPr lv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is a Function?</a:t>
            </a:r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  <a:buChar char="❏"/>
            </a:pPr>
            <a:r>
              <a:rPr lang="en">
                <a:highlight>
                  <a:srgbClr val="FFFFFF"/>
                </a:highlight>
              </a:rPr>
              <a:t>Function: a group of statements that together perform a task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Char char="○"/>
            </a:pPr>
            <a:r>
              <a:rPr lang="en" sz="1400">
                <a:highlight>
                  <a:srgbClr val="FFFFFF"/>
                </a:highlight>
              </a:rPr>
              <a:t>divide up your code into separate functions such that each performs a specific task</a:t>
            </a:r>
          </a:p>
          <a:p>
            <a:pPr indent="-317500" lvl="1" marL="914400" rtl="0">
              <a:spcBef>
                <a:spcPts val="0"/>
              </a:spcBef>
              <a:buSzPct val="100000"/>
              <a:buChar char="○"/>
            </a:pPr>
            <a:r>
              <a:rPr lang="en" sz="1400">
                <a:highlight>
                  <a:srgbClr val="FFFFFF"/>
                </a:highlight>
              </a:rPr>
              <a:t>every C program has at least one function, which is </a:t>
            </a:r>
            <a:r>
              <a:rPr b="1" lang="en" sz="1400">
                <a:highlight>
                  <a:srgbClr val="FFFFFF"/>
                </a:highlight>
              </a:rPr>
              <a:t>main()</a:t>
            </a:r>
          </a:p>
          <a:p>
            <a:pPr indent="-317500" lvl="1" marL="914400" rtl="0">
              <a:spcBef>
                <a:spcPts val="0"/>
              </a:spcBef>
              <a:buSzPct val="100000"/>
              <a:buChar char="○"/>
            </a:pPr>
            <a:r>
              <a:rPr lang="en" sz="1400">
                <a:highlight>
                  <a:srgbClr val="FFFFFF"/>
                </a:highlight>
              </a:rPr>
              <a:t>most programs define additional functions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  <a:buChar char="❏"/>
            </a:pPr>
            <a:r>
              <a:rPr lang="en">
                <a:highlight>
                  <a:srgbClr val="FFFFFF"/>
                </a:highlight>
              </a:rPr>
              <a:t>Why</a:t>
            </a:r>
          </a:p>
          <a:p>
            <a:pPr indent="-317500" lvl="1" marL="914400" rtl="0">
              <a:spcBef>
                <a:spcPts val="0"/>
              </a:spcBef>
              <a:buSzPct val="100000"/>
              <a:buChar char="○"/>
            </a:pPr>
            <a:r>
              <a:rPr lang="en" sz="1400">
                <a:highlight>
                  <a:srgbClr val="FFFFFF"/>
                </a:highlight>
              </a:rPr>
              <a:t>t</a:t>
            </a:r>
            <a:r>
              <a:rPr lang="en" sz="1400"/>
              <a:t>o avoid repetitive code		: “reusability” written once, can be called infinitely 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Char char="○"/>
            </a:pPr>
            <a:r>
              <a:rPr lang="en" sz="1400"/>
              <a:t>t</a:t>
            </a:r>
            <a:r>
              <a:rPr lang="en" sz="1400"/>
              <a:t>o organize the program	: </a:t>
            </a:r>
            <a:r>
              <a:rPr lang="en" sz="1400"/>
              <a:t>m</a:t>
            </a:r>
            <a:r>
              <a:rPr lang="en" sz="1400"/>
              <a:t>aking it easy to code, understand, debug and collaborate 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Char char="○"/>
            </a:pPr>
            <a:r>
              <a:rPr lang="en" sz="1400"/>
              <a:t>to hide details			: “what is done” vs “how it is done”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Char char="○"/>
            </a:pPr>
            <a:r>
              <a:rPr lang="en" sz="1400"/>
              <a:t>t</a:t>
            </a:r>
            <a:r>
              <a:rPr lang="en" sz="1400"/>
              <a:t>o share with others		</a:t>
            </a:r>
          </a:p>
          <a:p>
            <a:pPr indent="-342900" lvl="0" marL="457200" rtl="0">
              <a:spcBef>
                <a:spcPts val="1000"/>
              </a:spcBef>
              <a:buSzPct val="100000"/>
              <a:buFont typeface="Times New Roman"/>
              <a:buChar char="❏"/>
            </a:pPr>
            <a:r>
              <a:rPr lang="en"/>
              <a:t>Defining functions: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Char char="○"/>
            </a:pPr>
            <a:r>
              <a:rPr lang="en" sz="1400"/>
              <a:t>Predefined (library functions): We have already seen</a:t>
            </a:r>
          </a:p>
          <a:p>
            <a:pPr indent="-3175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Char char="■"/>
            </a:pPr>
            <a:r>
              <a:rPr lang="en" sz="1400"/>
              <a:t>main, printf, scanf, getchar, gets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Char char="○"/>
            </a:pPr>
            <a:r>
              <a:rPr lang="en" sz="1400"/>
              <a:t>User-defined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Defining Functions</a:t>
            </a:r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28571"/>
              <a:buChar char="❏"/>
            </a:pPr>
            <a:r>
              <a:rPr lang="en"/>
              <a:t>Syntax: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&lt;return_type&gt; &lt;function_name&gt;(&lt;parameter_list&gt;){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&lt;function_body&gt;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400"/>
              <a:t>Return_type: data type of the result</a:t>
            </a:r>
          </a:p>
          <a:p>
            <a: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■"/>
            </a:pPr>
            <a:r>
              <a:rPr lang="en" sz="1400"/>
              <a:t>Use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void </a:t>
            </a:r>
            <a:r>
              <a:rPr lang="en" sz="1400"/>
              <a:t>if the function returns nothing</a:t>
            </a:r>
          </a:p>
          <a:p>
            <a: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■"/>
            </a:pPr>
            <a:r>
              <a:rPr lang="en" sz="1400"/>
              <a:t>i</a:t>
            </a:r>
            <a:r>
              <a:rPr lang="en" sz="1400"/>
              <a:t>f no type is specified and void is not used: it defaults to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400"/>
              <a:t> 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○"/>
            </a:pPr>
            <a:r>
              <a:rPr lang="en" sz="1400"/>
              <a:t>Function_name: any valid identifier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○"/>
            </a:pPr>
            <a:r>
              <a:rPr lang="en" sz="1400"/>
              <a:t>Parameter_list:</a:t>
            </a:r>
          </a:p>
          <a:p>
            <a: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■"/>
            </a:pPr>
            <a:r>
              <a:rPr lang="en" sz="1400"/>
              <a:t>d</a:t>
            </a:r>
            <a:r>
              <a:rPr lang="en" sz="1400"/>
              <a:t>eclared variables: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&lt;param_type&gt; &lt;param_name&gt;</a:t>
            </a:r>
          </a:p>
          <a:p>
            <a: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■"/>
            </a:pPr>
            <a:r>
              <a:rPr lang="en" sz="1400"/>
              <a:t>c</a:t>
            </a:r>
            <a:r>
              <a:rPr lang="en" sz="1400"/>
              <a:t>omma separated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○"/>
            </a:pPr>
            <a:r>
              <a:rPr lang="en" sz="1400"/>
              <a:t>Function_body: </a:t>
            </a:r>
          </a:p>
          <a:p>
            <a: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■"/>
            </a:pPr>
            <a:r>
              <a:rPr lang="en" sz="1400"/>
              <a:t>d</a:t>
            </a:r>
            <a:r>
              <a:rPr lang="en" sz="1400"/>
              <a:t>eclaration statements</a:t>
            </a:r>
          </a:p>
          <a:p>
            <a: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■"/>
            </a:pPr>
            <a:r>
              <a:rPr lang="en" sz="1400"/>
              <a:t>o</a:t>
            </a:r>
            <a:r>
              <a:rPr lang="en" sz="1400"/>
              <a:t>ther processing statements</a:t>
            </a:r>
          </a:p>
          <a:p>
            <a: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■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r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eturn </a:t>
            </a:r>
            <a:r>
              <a:rPr lang="en" sz="1400"/>
              <a:t>statement, if not void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Example</a:t>
            </a:r>
          </a:p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  <a:buFont typeface="Times New Roman"/>
              <a:buChar char="❏"/>
            </a:pPr>
            <a:r>
              <a:rPr lang="en"/>
              <a:t>In many application, finding the greatest common factor is an important step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  <a:buChar char="❏"/>
            </a:pPr>
            <a:r>
              <a:rPr lang="en"/>
              <a:t>GCF function:</a:t>
            </a:r>
          </a:p>
          <a:p>
            <a:pPr indent="-317500" lvl="1" marL="914400" rtl="0">
              <a:spcBef>
                <a:spcPts val="0"/>
              </a:spcBef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takes two input integers</a:t>
            </a:r>
          </a:p>
          <a:p>
            <a:pPr indent="-317500" lvl="1" marL="914400" rtl="0">
              <a:spcBef>
                <a:spcPts val="0"/>
              </a:spcBef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f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inds the greatest integer that divide both of them</a:t>
            </a:r>
          </a:p>
          <a:p>
            <a:pPr indent="-317500" lvl="1" marL="914400" rtl="0">
              <a:spcBef>
                <a:spcPts val="0"/>
              </a:spcBef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r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eturns the result to the calling context</a:t>
            </a:r>
          </a:p>
          <a:p>
            <a:pPr indent="-317500" lvl="1" marL="914400" rtl="0">
              <a:spcBef>
                <a:spcPts val="0"/>
              </a:spcBef>
              <a:buSzPct val="1000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Euclidean algorithm:</a:t>
            </a:r>
          </a:p>
          <a:p>
            <a:pPr indent="-317500" lvl="2" marL="1371600" rtl="0">
              <a:spcBef>
                <a:spcPts val="0"/>
              </a:spcBef>
              <a:buSzPct val="100000"/>
              <a:buFont typeface="Times New Roman"/>
              <a:buChar char="■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f a &gt; b → gcf(a, b) = gcf(b, a mod b)</a:t>
            </a:r>
          </a:p>
          <a:p>
            <a:pPr indent="-317500" lvl="2" marL="1371600" rtl="0">
              <a:spcBef>
                <a:spcPts val="0"/>
              </a:spcBef>
              <a:buSzPct val="100000"/>
              <a:buFont typeface="Times New Roman"/>
              <a:buChar char="■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f b &gt; a, swap a and b</a:t>
            </a:r>
          </a:p>
          <a:p>
            <a:pPr indent="-317500" lvl="2" marL="1371600" rtl="0">
              <a:spcBef>
                <a:spcPts val="0"/>
              </a:spcBef>
              <a:buSzPct val="100000"/>
              <a:buFont typeface="Times New Roman"/>
              <a:buChar char="■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Repeat until b is 0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50000"/>
              <a:buFont typeface="Times New Roman"/>
              <a:buChar char="❏"/>
            </a:pPr>
            <a:r>
              <a:rPr lang="en"/>
              <a:t>In c</a:t>
            </a:r>
            <a:r>
              <a:rPr lang="en" sz="1400"/>
              <a:t>:	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nt gcf(int a, int b){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  /* if a &lt; b swap them, to be discussed later*/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  while (b) { 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    int temp = b 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    b = a % b 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    a = temp 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  }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  return a;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}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Calling Functions</a:t>
            </a:r>
          </a:p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28571"/>
              <a:buChar char="❏"/>
            </a:pPr>
            <a:r>
              <a:rPr lang="en">
                <a:highlight>
                  <a:srgbClr val="FFFFFF"/>
                </a:highlight>
              </a:rPr>
              <a:t>Syntax:</a:t>
            </a:r>
            <a:br>
              <a:rPr lang="en">
                <a:highlight>
                  <a:srgbClr val="FFFFFF"/>
                </a:highlight>
              </a:rPr>
            </a:b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&lt;function name&gt;(&lt;argument list&gt;)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❏"/>
            </a:pPr>
            <a:r>
              <a:rPr lang="en">
                <a:highlight>
                  <a:srgbClr val="FFFFFF"/>
                </a:highlight>
              </a:rPr>
              <a:t>A function is invoked (called) by writing: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○"/>
            </a:pPr>
            <a:r>
              <a:rPr lang="en" sz="1400">
                <a:highlight>
                  <a:srgbClr val="FFFFFF"/>
                </a:highlight>
              </a:rPr>
              <a:t>its name, and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○"/>
            </a:pPr>
            <a:r>
              <a:rPr lang="en" sz="1400">
                <a:highlight>
                  <a:srgbClr val="FFFFFF"/>
                </a:highlight>
              </a:rPr>
              <a:t>an appropriate list of arguments within parentheses</a:t>
            </a:r>
          </a:p>
          <a:p>
            <a:pPr indent="-3175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■"/>
            </a:pPr>
            <a:r>
              <a:rPr lang="en" sz="1400">
                <a:highlight>
                  <a:srgbClr val="FFFFFF"/>
                </a:highlight>
              </a:rPr>
              <a:t>arguments must match the parameters in the function definition in:</a:t>
            </a:r>
            <a:br>
              <a:rPr lang="en" sz="1400">
                <a:highlight>
                  <a:srgbClr val="FFFFFF"/>
                </a:highlight>
              </a:rPr>
            </a:br>
            <a:r>
              <a:rPr lang="en" sz="1400">
                <a:highlight>
                  <a:srgbClr val="FFFFFF"/>
                </a:highlight>
              </a:rPr>
              <a:t> 1- count , 2- type and 3- order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❏"/>
            </a:pPr>
            <a:r>
              <a:rPr lang="en">
                <a:highlight>
                  <a:srgbClr val="FFFFFF"/>
                </a:highlight>
              </a:rPr>
              <a:t>Arguments are passed by value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○"/>
            </a:pPr>
            <a:r>
              <a:rPr lang="en" sz="1400">
                <a:highlight>
                  <a:srgbClr val="FFFFFF"/>
                </a:highlight>
              </a:rPr>
              <a:t>each argument is evaluated, and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○"/>
            </a:pPr>
            <a:r>
              <a:rPr lang="en" sz="1400">
                <a:highlight>
                  <a:srgbClr val="FFFFFF"/>
                </a:highlight>
              </a:rPr>
              <a:t>its value is copied to the corresponding parameter in the called function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❏"/>
            </a:pPr>
            <a:r>
              <a:rPr lang="en">
                <a:highlight>
                  <a:srgbClr val="FFFFFF"/>
                </a:highlight>
              </a:rPr>
              <a:t>What if you need to pass the variable by reference?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○"/>
            </a:pPr>
            <a:r>
              <a:rPr lang="en" sz="1400">
                <a:highlight>
                  <a:srgbClr val="FFFFFF"/>
                </a:highlight>
              </a:rPr>
              <a:t>you cannot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○"/>
            </a:pPr>
            <a:r>
              <a:rPr lang="en" sz="1400">
                <a:highlight>
                  <a:srgbClr val="FFFFFF"/>
                </a:highlight>
              </a:rPr>
              <a:t>But you can pass its address by reference</a:t>
            </a:r>
          </a:p>
          <a:p>
            <a:pPr lv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Calling Functions</a:t>
            </a:r>
          </a:p>
        </p:txBody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28571"/>
              <a:buChar char="❏"/>
            </a:pPr>
            <a:r>
              <a:rPr lang="en">
                <a:highlight>
                  <a:srgbClr val="FFFFFF"/>
                </a:highlight>
              </a:rPr>
              <a:t>Example:</a:t>
            </a:r>
            <a:br>
              <a:rPr lang="en">
                <a:highlight>
                  <a:srgbClr val="FFFFFF"/>
                </a:highlight>
              </a:rPr>
            </a:b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/* Does not work as expected*/</a:t>
            </a:r>
            <a:b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v</a:t>
            </a:r>
            <a:r>
              <a:rPr lang="en" sz="14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oid swap(int a, int b)</a:t>
            </a: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b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int temp = a;</a:t>
            </a:r>
            <a:b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= b;</a:t>
            </a:r>
            <a:b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= temp;</a:t>
            </a:r>
            <a:b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b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nt main(){</a:t>
            </a:r>
            <a:b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nt a = 3, b = 5;</a:t>
            </a:r>
            <a:b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4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swap(a, b);</a:t>
            </a:r>
            <a:b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printf("a=%d, b=%d\n", a, b);</a:t>
            </a:r>
            <a:b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r</a:t>
            </a: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eturn 0;</a:t>
            </a:r>
            <a:b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  <p:sp>
        <p:nvSpPr>
          <p:cNvPr id="140" name="Shape 140"/>
          <p:cNvSpPr txBox="1"/>
          <p:nvPr/>
        </p:nvSpPr>
        <p:spPr>
          <a:xfrm>
            <a:off x="4646850" y="1487450"/>
            <a:ext cx="4079100" cy="3004200"/>
          </a:xfrm>
          <a:prstGeom prst="rect">
            <a:avLst/>
          </a:prstGeom>
          <a:solidFill>
            <a:srgbClr val="D9EAD3"/>
          </a:solidFill>
          <a:ln cap="flat" cmpd="sng" w="9525">
            <a:solidFill>
              <a:srgbClr val="1155CC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600"/>
              </a:spcBef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/* Works as expected*/</a:t>
            </a: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void swap(int *a, int *b)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int temp = *a;</a:t>
            </a: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*a = *b;</a:t>
            </a: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*b = temp;</a:t>
            </a: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 main(){</a:t>
            </a: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int a = 3, b = 5;</a:t>
            </a: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swap(&amp;a, &amp;b);</a:t>
            </a:r>
            <a:br>
              <a:rPr b="1"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printf("a=%d, b=%d\n", a, b);</a:t>
            </a: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Calling Functions</a:t>
            </a:r>
          </a:p>
        </p:txBody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Georgia"/>
              <a:buChar char="❏"/>
            </a:pPr>
            <a:r>
              <a:rPr lang="en">
                <a:highlight>
                  <a:srgbClr val="FFFFFF"/>
                </a:highlight>
              </a:rPr>
              <a:t>A function can be called from any function, not necessarily from </a:t>
            </a:r>
            <a:r>
              <a:rPr lang="en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main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❏"/>
            </a:pPr>
            <a:r>
              <a:rPr lang="en">
                <a:highlight>
                  <a:srgbClr val="FFFFFF"/>
                </a:highlight>
              </a:rPr>
              <a:t>Example: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void swap(int *a, int *b){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 temp = *a; *a = *b; *b = temp;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gcf(int a, int b){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if (b &gt; a) swap(&amp;a, &amp;b);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while (b) { 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int temp = b 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b = a % b 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a = temp 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return a;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main(){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 a = 3, b = 5;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printf("GCF of %d and %d is %d\n", a, b, gcf(a, b) 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FFFFFF"/>
              </a:highlight>
            </a:endParaRPr>
          </a:p>
        </p:txBody>
      </p:sp>
      <p:cxnSp>
        <p:nvCxnSpPr>
          <p:cNvPr id="147" name="Shape 147"/>
          <p:cNvCxnSpPr/>
          <p:nvPr/>
        </p:nvCxnSpPr>
        <p:spPr>
          <a:xfrm flipH="1" rot="5400000">
            <a:off x="3279700" y="2620200"/>
            <a:ext cx="1853700" cy="1836000"/>
          </a:xfrm>
          <a:prstGeom prst="curvedConnector3">
            <a:avLst>
              <a:gd fmla="val 94233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stealth"/>
          </a:ln>
        </p:spPr>
      </p:cxnSp>
      <p:cxnSp>
        <p:nvCxnSpPr>
          <p:cNvPr id="148" name="Shape 148"/>
          <p:cNvCxnSpPr/>
          <p:nvPr/>
        </p:nvCxnSpPr>
        <p:spPr>
          <a:xfrm flipH="1" rot="10800000">
            <a:off x="3386675" y="1996250"/>
            <a:ext cx="1693200" cy="802200"/>
          </a:xfrm>
          <a:prstGeom prst="curvedConnector3">
            <a:avLst>
              <a:gd fmla="val 114219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stealth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aper-plane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