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3B15682-499E-409F-A852-B90B050DEE2C}">
  <a:tblStyle styleId="{13B15682-499E-409F-A852-B90B050DEE2C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har char="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❏"/>
              <a:defRPr/>
            </a:lvl3pPr>
            <a:lvl4pPr lvl="3" rtl="0">
              <a:spcBef>
                <a:spcPts val="0"/>
              </a:spcBef>
              <a:buChar char="❏"/>
              <a:defRPr/>
            </a:lvl4pPr>
            <a:lvl5pPr lvl="4" rtl="0">
              <a:spcBef>
                <a:spcPts val="0"/>
              </a:spcBef>
              <a:buChar char="❏"/>
              <a:defRPr/>
            </a:lvl5pPr>
            <a:lvl6pPr lvl="5" rtl="0">
              <a:spcBef>
                <a:spcPts val="0"/>
              </a:spcBef>
              <a:buChar char="❏"/>
              <a:defRPr/>
            </a:lvl6pPr>
            <a:lvl7pPr lvl="6" rtl="0">
              <a:spcBef>
                <a:spcPts val="0"/>
              </a:spcBef>
              <a:buChar char="❏"/>
              <a:defRPr/>
            </a:lvl7pPr>
            <a:lvl8pPr lvl="7" rtl="0">
              <a:spcBef>
                <a:spcPts val="0"/>
              </a:spcBef>
              <a:buChar char="❏"/>
              <a:defRPr/>
            </a:lvl8pPr>
            <a:lvl9pPr lvl="8" rtl="0">
              <a:spcBef>
                <a:spcPts val="0"/>
              </a:spcBef>
              <a:buChar char="❏"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1.png"/><Relationship Id="rId4" Type="http://schemas.openxmlformats.org/officeDocument/2006/relationships/hyperlink" Target="https://en.wikipedia.org/wiki/Obfuscation_(software)" TargetMode="External"/><Relationship Id="rId5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Pointers and Arrays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Arrays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04800" y="1200150"/>
            <a:ext cx="85461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Fixed-size sequential collection of elements of the same type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Primitive arrays implemented as a pointer to block of contiguous memory locations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>
                <a:highlight>
                  <a:srgbClr val="FFFFFF"/>
                </a:highlight>
              </a:rPr>
              <a:t>lowest address corresponds to the first element and highest address to the last element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b="1" lang="en"/>
              <a:t>Declaration:</a:t>
            </a:r>
            <a:r>
              <a:rPr lang="en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&lt;element_type&gt; &lt;array_name&gt;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&lt;positive_int_array_size&gt;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/>
            </a:br>
            <a:r>
              <a:rPr lang="en"/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balance[8]; /* allocate 8 int elements*/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b="1" lang="en"/>
              <a:t>Accessing individual elements:</a:t>
            </a:r>
            <a:r>
              <a:rPr lang="en"/>
              <a:t> &lt;array_name&gt;[&lt;element_index&gt;]</a:t>
            </a:r>
            <a:br>
              <a:rPr lang="en"/>
            </a:br>
            <a:r>
              <a:rPr lang="en"/>
              <a:t>Example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 = balance[3]; /* gets the 4th element’s value*/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b="1" lang="en"/>
              <a:t>Array Initializer:</a:t>
            </a:r>
            <a:r>
              <a:rPr lang="en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 &lt;name&gt;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&lt;optional_size&gt;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 = {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&lt;comma-sep elements&gt;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&lt;optional_size&gt; must be &gt;= # of elements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Arrays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04800" y="1200150"/>
            <a:ext cx="85461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Under the hood: the array is </a:t>
            </a:r>
            <a:r>
              <a:rPr lang="en" u="sng"/>
              <a:t>constant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u="sng"/>
              <a:t>pointer</a:t>
            </a:r>
            <a:r>
              <a:rPr lang="en"/>
              <a:t> to the </a:t>
            </a:r>
            <a:r>
              <a:rPr lang="en" u="sng"/>
              <a:t>first element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∗pa = arr; ⇔ int ∗pa = &amp;arr[0];</a:t>
            </a:r>
          </a:p>
          <a:p>
            <a:pPr indent="-342900" lvl="0" marL="457200" rtl="0">
              <a:spcBef>
                <a:spcPts val="1000"/>
              </a:spcBef>
              <a:buSzPct val="128571"/>
              <a:buFont typeface="Times New Roman"/>
            </a:pPr>
            <a:r>
              <a:rPr lang="en"/>
              <a:t>Array variable is not modifiable/reassignable like a pointer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a[5];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b[] = {-1, 3, -5, 7, -9};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 = b;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error: assignment to expression with array type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rr[3] </a:t>
            </a:r>
            <a:r>
              <a:rPr lang="en"/>
              <a:t>is the same as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*(arr+3): </a:t>
            </a:r>
            <a:r>
              <a:rPr lang="en"/>
              <a:t>to be explained in few minutes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Iterating over an array: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i;							int *pi;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for(i = 0; i &lt; n; i++)	⇔		for(pi = a; pi &lt; a + n; pi++)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arr[i]++;						  (*pi)++;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Strings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There is no string type, we implement strings as arrays of chars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str[10];  /* is an array of 10 chars or a string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*str;  /* points to 1st char of a string of unspecified length */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There is a string.h library with numerous string functions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they all operate on arrays of chars and include: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strcpy(s1, s2)</a:t>
            </a:r>
            <a:r>
              <a:rPr lang="en"/>
              <a:t> : copies s2 into s1 (including ‘\0’ as last char)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strncpy(s1, s2, n)</a:t>
            </a:r>
            <a:r>
              <a:rPr lang="en"/>
              <a:t> : same but only copies up to n chars of s2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strcmp(s1, s2)</a:t>
            </a:r>
            <a:r>
              <a:rPr lang="en"/>
              <a:t> : returns a negative int if s1 &lt; s2, 0 if s1 = = s2 and a positive int if s1 &gt; s2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strncmp(s1, s2, n)</a:t>
            </a:r>
            <a:r>
              <a:rPr lang="en"/>
              <a:t> : same but only compares up to n chars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strcat(s1, s2)</a:t>
            </a:r>
            <a:r>
              <a:rPr lang="en"/>
              <a:t> : concatenates s2 onto s1 (this changes s1, but not s2)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strncat(s1, s2, n)</a:t>
            </a:r>
            <a:r>
              <a:rPr lang="en"/>
              <a:t> : same but only concatenates up to n chars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strlen(s1)</a:t>
            </a:r>
            <a:r>
              <a:rPr lang="en"/>
              <a:t> : returns the integer length of s1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strchr(s1, ch)</a:t>
            </a:r>
            <a:r>
              <a:rPr lang="en"/>
              <a:t> : returns a pointer to the 1st occurrence of ch in s1 (or NULL if not found)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strrchr(s1, ch)</a:t>
            </a:r>
            <a:r>
              <a:rPr lang="en"/>
              <a:t> : same but the pointer points to the last occurrence of ch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strstr(s1, s2)</a:t>
            </a:r>
            <a:r>
              <a:rPr lang="en"/>
              <a:t> : substring, return a pointer to the char in s1 that starts a substring that matches s2, or NULL if the substring is not present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Arrays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04800" y="1200150"/>
            <a:ext cx="85461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</a:pPr>
            <a:r>
              <a:rPr lang="en"/>
              <a:t>Array length? no native function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pstr = "CSC215";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printf("%s\t%d\n", pstr, sizeof(pstr));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astr[7] = "CSC215";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printf("%s\t%d\n", astr, sizeof(astr));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aint[10];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printf("%d\t%d\n", sizeof(aint[0]), sizeof(aint));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int* pint = aint;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printf("%d\t%d\n", sizeof(pint[0]), sizeof(pint));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How about: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sizeof(arr)==0?0 : sizeof(arr)/sizeof(arr[0]);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can be defined as a macro: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 arr_length(arr)(sizeof(arr)==0?0 : sizeof(arr)/sizeof((arr)[0]))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6559450" y="2789550"/>
            <a:ext cx="2291400" cy="1051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CSC215	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CSC215	7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	40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	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Multidimensional Arrays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b="1" lang="en"/>
              <a:t>Syntax</a:t>
            </a:r>
            <a:r>
              <a:rPr lang="en"/>
              <a:t>: </a:t>
            </a:r>
            <a:r>
              <a:rPr lang="en" sz="1400"/>
              <a:t>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type&gt; &lt;name&gt;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&lt;size1&gt;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&lt;size2&gt;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&lt;sizeN&gt;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Example: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threedim[5][10][4];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b="1" lang="en"/>
              <a:t>Initializer</a:t>
            </a:r>
            <a:r>
              <a:rPr lang="en"/>
              <a:t>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= { { {..},{..},{..}}, {...}, {...}}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Example: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int twodim[2][4]={{1,2,3,4},{-1,-2,-3,-4}}; /* or simply: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int twodim[2][4]={1, 2, 3, 4, -1, -2, -3, -4};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You cannot omit any dimension size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b="1" lang="en"/>
              <a:t>Accessing individual elements</a:t>
            </a:r>
            <a:r>
              <a:rPr lang="en"/>
              <a:t>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&lt;name&gt;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&lt;dim1index&gt;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&lt;dim2index&gt;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&lt;dimNindex&gt;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Example: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twodim[1][2]=5; printf("%d\n", twodim[0][3]);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b="1" lang="en"/>
              <a:t>Allocation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</a:p>
          <a:p>
            <a:pPr lv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80" name="Shape 180"/>
          <p:cNvGraphicFramePr/>
          <p:nvPr/>
        </p:nvGraphicFramePr>
        <p:xfrm>
          <a:off x="3727800" y="462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619875"/>
                <a:gridCol w="619875"/>
                <a:gridCol w="619875"/>
                <a:gridCol w="619875"/>
                <a:gridCol w="619875"/>
                <a:gridCol w="619875"/>
                <a:gridCol w="619875"/>
                <a:gridCol w="619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-4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1" name="Shape 181"/>
          <p:cNvSpPr txBox="1"/>
          <p:nvPr/>
        </p:nvSpPr>
        <p:spPr>
          <a:xfrm rot="-2057165">
            <a:off x="3783659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3bf71a0d</a:t>
            </a:r>
          </a:p>
        </p:txBody>
      </p:sp>
      <p:sp>
        <p:nvSpPr>
          <p:cNvPr id="182" name="Shape 182"/>
          <p:cNvSpPr txBox="1"/>
          <p:nvPr/>
        </p:nvSpPr>
        <p:spPr>
          <a:xfrm rot="-2057165">
            <a:off x="4404231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3bf71a11</a:t>
            </a:r>
          </a:p>
        </p:txBody>
      </p:sp>
      <p:sp>
        <p:nvSpPr>
          <p:cNvPr id="183" name="Shape 183"/>
          <p:cNvSpPr txBox="1"/>
          <p:nvPr/>
        </p:nvSpPr>
        <p:spPr>
          <a:xfrm rot="-2057165">
            <a:off x="5024802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3bf71a15</a:t>
            </a:r>
          </a:p>
        </p:txBody>
      </p:sp>
      <p:sp>
        <p:nvSpPr>
          <p:cNvPr id="184" name="Shape 184"/>
          <p:cNvSpPr txBox="1"/>
          <p:nvPr/>
        </p:nvSpPr>
        <p:spPr>
          <a:xfrm rot="-2057165">
            <a:off x="5645373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3bf71a19</a:t>
            </a:r>
          </a:p>
        </p:txBody>
      </p:sp>
      <p:sp>
        <p:nvSpPr>
          <p:cNvPr id="185" name="Shape 185"/>
          <p:cNvSpPr txBox="1"/>
          <p:nvPr/>
        </p:nvSpPr>
        <p:spPr>
          <a:xfrm rot="-2057165">
            <a:off x="6265945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3bf71a1d</a:t>
            </a:r>
          </a:p>
        </p:txBody>
      </p:sp>
      <p:sp>
        <p:nvSpPr>
          <p:cNvPr id="186" name="Shape 186"/>
          <p:cNvSpPr txBox="1"/>
          <p:nvPr/>
        </p:nvSpPr>
        <p:spPr>
          <a:xfrm rot="-2057165">
            <a:off x="6886516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3bf71a21</a:t>
            </a:r>
          </a:p>
        </p:txBody>
      </p:sp>
      <p:sp>
        <p:nvSpPr>
          <p:cNvPr id="187" name="Shape 187"/>
          <p:cNvSpPr txBox="1"/>
          <p:nvPr/>
        </p:nvSpPr>
        <p:spPr>
          <a:xfrm rot="-2057165">
            <a:off x="7507088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3bf71a25</a:t>
            </a:r>
          </a:p>
        </p:txBody>
      </p:sp>
      <p:sp>
        <p:nvSpPr>
          <p:cNvPr id="188" name="Shape 188"/>
          <p:cNvSpPr txBox="1"/>
          <p:nvPr/>
        </p:nvSpPr>
        <p:spPr>
          <a:xfrm rot="-2057165">
            <a:off x="8127659" y="4196495"/>
            <a:ext cx="807881" cy="2722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3bf71a29</a:t>
            </a:r>
          </a:p>
        </p:txBody>
      </p:sp>
      <p:graphicFrame>
        <p:nvGraphicFramePr>
          <p:cNvPr id="189" name="Shape 189"/>
          <p:cNvGraphicFramePr/>
          <p:nvPr/>
        </p:nvGraphicFramePr>
        <p:xfrm>
          <a:off x="2201025" y="42705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1011225"/>
              </a:tblGrid>
              <a:tr h="3657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twodim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7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3bf71a0d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cxnSp>
        <p:nvCxnSpPr>
          <p:cNvPr id="190" name="Shape 190"/>
          <p:cNvCxnSpPr/>
          <p:nvPr/>
        </p:nvCxnSpPr>
        <p:spPr>
          <a:xfrm flipH="1" rot="10800000">
            <a:off x="3222550" y="4820325"/>
            <a:ext cx="5118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Multidimensional Arrays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1000"/>
              </a:spcBef>
              <a:buSzPct val="100000"/>
            </a:pPr>
            <a:r>
              <a:rPr b="1" lang="en"/>
              <a:t>Pointer style</a:t>
            </a:r>
            <a:r>
              <a:rPr lang="en"/>
              <a:t>: </a:t>
            </a:r>
            <a:r>
              <a:rPr lang="en" sz="1400"/>
              <a:t>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type&gt; ** &lt;name&gt;; /* add * for every extra dimension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a pointer to the 1st element of an array, each element of which is a pointer to the 1st element in an array</a:t>
            </a:r>
          </a:p>
          <a:p>
            <a:pPr indent="-342900" lvl="0" marL="457200" rtl="0">
              <a:spcBef>
                <a:spcPts val="1000"/>
              </a:spcBef>
              <a:buSzPct val="150000"/>
            </a:pPr>
            <a:r>
              <a:rPr lang="en"/>
              <a:t>More flexibility:</a:t>
            </a:r>
            <a:br>
              <a:rPr lang="en"/>
            </a:br>
            <a:r>
              <a:rPr lang="en"/>
              <a:t>Example: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b[4][7] = {"CSC111", "CSC113", "CSC212", "CSC215"};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char *bb[] = {"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CSC215", "This is a beautiful morning","M","I guess so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"};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Still have [ ]?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To define pure pointer 2D array: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Declare</a:t>
            </a:r>
            <a:r>
              <a:rPr lang="en" sz="1400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&lt;type&gt;** x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Allocate memory for N elements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&lt;type&gt;*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(1</a:t>
            </a:r>
            <a:r>
              <a:rPr baseline="30000" lang="en" sz="1400">
                <a:latin typeface="Times New Roman"/>
                <a:ea typeface="Times New Roman"/>
                <a:cs typeface="Times New Roman"/>
                <a:sym typeface="Times New Roman"/>
              </a:rPr>
              <a:t>st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dimension) 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For each of these elements, allocate memory for elements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() (2</a:t>
            </a:r>
            <a:r>
              <a:rPr baseline="30000" lang="en" sz="1400">
                <a:latin typeface="Times New Roman"/>
                <a:ea typeface="Times New Roman"/>
                <a:cs typeface="Times New Roman"/>
                <a:sym typeface="Times New Roman"/>
              </a:rPr>
              <a:t>nd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dimension)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Ignore it for now, y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ou learn first about memory managements in C.</a:t>
            </a:r>
          </a:p>
          <a:p>
            <a:pPr indent="-342900" lvl="0" marL="457200" rtl="0">
              <a:spcBef>
                <a:spcPts val="1000"/>
              </a:spcBef>
              <a:buSzPct val="128571"/>
            </a:pPr>
            <a:r>
              <a:rPr lang="en"/>
              <a:t>Arguments to main: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main(int argc, char** argv){ … }</a:t>
            </a:r>
          </a:p>
          <a:p>
            <a:pPr indent="-317500" lvl="1" marL="914400">
              <a:spcBef>
                <a:spcPts val="0"/>
              </a:spcBef>
              <a:buSzPct val="100000"/>
              <a:buFont typeface="Times New Roman"/>
            </a:pPr>
            <a:r>
              <a:rPr lang="en"/>
              <a:t>Name of the executable is always the element at index 0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or (i=0; i&lt;argc; i++) printf("%s\n", argv[i]);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Arrays of Pointers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Example is an array of strings: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*suit[ 4 ] = { "Hearts", "Diamonds", "Clubs", "Spades" };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strings are pointers to the first character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/>
              <a:t> each element of suit is a pointer to a char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strings are not actually stored in the array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suit</a:t>
            </a:r>
            <a:r>
              <a:rPr lang="en"/>
              <a:t>, only pointers to the strings are stored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suit</a:t>
            </a:r>
            <a:r>
              <a:rPr lang="en"/>
              <a:t> array has a fixed size, but strings can be of any size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475" y="2986098"/>
            <a:ext cx="6681249" cy="122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Arithmetic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Assignment operator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/>
              <a:t> : initialize or assign a value to a pointer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value such as 0 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/>
              <a:t>), or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expression involving the address of previously defined data of appropriate type, or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value of a pointer of the same type, or different type casted to the correct type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Arithmetic operators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en"/>
              <a:t>: scaling is applied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a</a:t>
            </a:r>
            <a:r>
              <a:rPr lang="en"/>
              <a:t>dds a pointer and an integer to get a pointer to an element of the same array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subtract an integer from a pointer  to get a pointer to an element of the same array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Subtract a pointer from a pointer to get number of elements of the same array between them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 Increment/Decrement ++ , --: scaling is applied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result is undefined if the resulting pointer does not point to element within the same array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Comparative operators: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en"/>
              <a:t> : can be used to compare a pointer to 0 (NULL)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&gt;=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/>
              <a:t> 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&lt;=</a:t>
            </a:r>
            <a:r>
              <a:rPr lang="en"/>
              <a:t> : can be used between two pointers to elements in the same array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All other pointer arithmetic is illegal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</a:t>
            </a:r>
            <a:r>
              <a:rPr lang="en" sz="1800"/>
              <a:t>Increment/Decrement Operators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00150"/>
            <a:ext cx="8229600" cy="262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 (){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var[] = {10, 100, 200};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*ptr;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/* let us have array address in pointer */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ptr = var;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 i = 0; i &lt; 3; i++){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printf("Address of var[%d] = %x\n", i, ptr 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printf("Value of var[%d] = %d\n", i, *ptr 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/* move to the next location */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ptr++;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457200" y="3855675"/>
            <a:ext cx="4713300" cy="1247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Address of var[0] = bf882b30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 of var[0] = 10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Address of var[1] = bf882b34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 of var[1] = 100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Address of var[2] = bf882b38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 of var[2] = 200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Shape 217"/>
          <p:cNvSpPr txBox="1"/>
          <p:nvPr/>
        </p:nvSpPr>
        <p:spPr>
          <a:xfrm rot="-1997624">
            <a:off x="5376899" y="4331461"/>
            <a:ext cx="1238952" cy="296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bf882b30</a:t>
            </a:r>
          </a:p>
        </p:txBody>
      </p:sp>
      <p:sp>
        <p:nvSpPr>
          <p:cNvPr id="218" name="Shape 218"/>
          <p:cNvSpPr txBox="1"/>
          <p:nvPr/>
        </p:nvSpPr>
        <p:spPr>
          <a:xfrm rot="-1997624">
            <a:off x="6016124" y="4331461"/>
            <a:ext cx="1238952" cy="296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bf882b34</a:t>
            </a:r>
          </a:p>
        </p:txBody>
      </p:sp>
      <p:sp>
        <p:nvSpPr>
          <p:cNvPr id="219" name="Shape 219"/>
          <p:cNvSpPr txBox="1"/>
          <p:nvPr/>
        </p:nvSpPr>
        <p:spPr>
          <a:xfrm rot="-1997624">
            <a:off x="6655349" y="4331461"/>
            <a:ext cx="1238952" cy="296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bf882b38</a:t>
            </a:r>
          </a:p>
        </p:txBody>
      </p:sp>
      <p:graphicFrame>
        <p:nvGraphicFramePr>
          <p:cNvPr id="220" name="Shape 220"/>
          <p:cNvGraphicFramePr/>
          <p:nvPr/>
        </p:nvGraphicFramePr>
        <p:xfrm>
          <a:off x="5960300" y="3791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776300"/>
                <a:gridCol w="776300"/>
                <a:gridCol w="7763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200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221" name="Shape 221"/>
          <p:cNvGraphicFramePr/>
          <p:nvPr/>
        </p:nvGraphicFramePr>
        <p:xfrm>
          <a:off x="6269725" y="148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472600"/>
                <a:gridCol w="1028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var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22" name="Shape 222"/>
          <p:cNvSpPr/>
          <p:nvPr/>
        </p:nvSpPr>
        <p:spPr>
          <a:xfrm>
            <a:off x="5591785" y="1687575"/>
            <a:ext cx="745600" cy="2306950"/>
          </a:xfrm>
          <a:custGeom>
            <a:pathLst>
              <a:path extrusionOk="0" h="92278" w="29824">
                <a:moveTo>
                  <a:pt x="29824" y="0"/>
                </a:moveTo>
                <a:cubicBezTo>
                  <a:pt x="24916" y="11130"/>
                  <a:pt x="2954" y="51405"/>
                  <a:pt x="381" y="66785"/>
                </a:cubicBezTo>
                <a:cubicBezTo>
                  <a:pt x="-2192" y="82164"/>
                  <a:pt x="12050" y="88029"/>
                  <a:pt x="14384" y="92278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sp>
      <p:graphicFrame>
        <p:nvGraphicFramePr>
          <p:cNvPr id="223" name="Shape 223"/>
          <p:cNvGraphicFramePr/>
          <p:nvPr/>
        </p:nvGraphicFramePr>
        <p:xfrm>
          <a:off x="6269725" y="14789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472600"/>
                <a:gridCol w="1028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var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ptr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24" name="Shape 224"/>
          <p:cNvGraphicFramePr/>
          <p:nvPr/>
        </p:nvGraphicFramePr>
        <p:xfrm>
          <a:off x="6269725" y="14808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472600"/>
                <a:gridCol w="1028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var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ptr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25" name="Shape 225"/>
          <p:cNvSpPr/>
          <p:nvPr/>
        </p:nvSpPr>
        <p:spPr>
          <a:xfrm>
            <a:off x="5378207" y="2477500"/>
            <a:ext cx="941225" cy="1570875"/>
          </a:xfrm>
          <a:custGeom>
            <a:pathLst>
              <a:path extrusionOk="0" h="62835" w="37649">
                <a:moveTo>
                  <a:pt x="37649" y="0"/>
                </a:moveTo>
                <a:cubicBezTo>
                  <a:pt x="31425" y="8019"/>
                  <a:pt x="2760" y="37641"/>
                  <a:pt x="307" y="48114"/>
                </a:cubicBezTo>
                <a:cubicBezTo>
                  <a:pt x="-2146" y="58586"/>
                  <a:pt x="19157" y="60381"/>
                  <a:pt x="22927" y="6283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sp>
      <p:graphicFrame>
        <p:nvGraphicFramePr>
          <p:cNvPr id="226" name="Shape 226"/>
          <p:cNvGraphicFramePr/>
          <p:nvPr/>
        </p:nvGraphicFramePr>
        <p:xfrm>
          <a:off x="6269725" y="14808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472600"/>
                <a:gridCol w="1028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var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ptr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27" name="Shape 227"/>
          <p:cNvSpPr/>
          <p:nvPr/>
        </p:nvSpPr>
        <p:spPr>
          <a:xfrm>
            <a:off x="5378207" y="2477500"/>
            <a:ext cx="941225" cy="1570875"/>
          </a:xfrm>
          <a:custGeom>
            <a:pathLst>
              <a:path extrusionOk="0" h="62835" w="37649">
                <a:moveTo>
                  <a:pt x="37649" y="0"/>
                </a:moveTo>
                <a:cubicBezTo>
                  <a:pt x="31425" y="8019"/>
                  <a:pt x="2760" y="37641"/>
                  <a:pt x="307" y="48114"/>
                </a:cubicBezTo>
                <a:cubicBezTo>
                  <a:pt x="-2146" y="58586"/>
                  <a:pt x="19157" y="60381"/>
                  <a:pt x="22927" y="6283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sp>
      <p:graphicFrame>
        <p:nvGraphicFramePr>
          <p:cNvPr id="228" name="Shape 228"/>
          <p:cNvGraphicFramePr/>
          <p:nvPr/>
        </p:nvGraphicFramePr>
        <p:xfrm>
          <a:off x="6269725" y="14789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472600"/>
                <a:gridCol w="1028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var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ptr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29" name="Shape 229"/>
          <p:cNvSpPr/>
          <p:nvPr/>
        </p:nvSpPr>
        <p:spPr>
          <a:xfrm>
            <a:off x="5378207" y="2475600"/>
            <a:ext cx="941225" cy="1570875"/>
          </a:xfrm>
          <a:custGeom>
            <a:pathLst>
              <a:path extrusionOk="0" h="62835" w="37649">
                <a:moveTo>
                  <a:pt x="37649" y="0"/>
                </a:moveTo>
                <a:cubicBezTo>
                  <a:pt x="31425" y="8019"/>
                  <a:pt x="2760" y="37641"/>
                  <a:pt x="307" y="48114"/>
                </a:cubicBezTo>
                <a:cubicBezTo>
                  <a:pt x="-2146" y="58586"/>
                  <a:pt x="19157" y="60381"/>
                  <a:pt x="22927" y="6283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sp>
      <p:graphicFrame>
        <p:nvGraphicFramePr>
          <p:cNvPr id="230" name="Shape 230"/>
          <p:cNvGraphicFramePr/>
          <p:nvPr/>
        </p:nvGraphicFramePr>
        <p:xfrm>
          <a:off x="6269725" y="14789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{13B15682-499E-409F-A852-B90B050DEE2C}</a:tableStyleId>
              </a:tblPr>
              <a:tblGrid>
                <a:gridCol w="472600"/>
                <a:gridCol w="1028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var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ptr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bf882b38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31" name="Shape 231"/>
          <p:cNvSpPr/>
          <p:nvPr/>
        </p:nvSpPr>
        <p:spPr>
          <a:xfrm>
            <a:off x="5378207" y="2475600"/>
            <a:ext cx="941225" cy="1570875"/>
          </a:xfrm>
          <a:custGeom>
            <a:pathLst>
              <a:path extrusionOk="0" h="62835" w="37649">
                <a:moveTo>
                  <a:pt x="37649" y="0"/>
                </a:moveTo>
                <a:cubicBezTo>
                  <a:pt x="31425" y="8019"/>
                  <a:pt x="2760" y="37641"/>
                  <a:pt x="307" y="48114"/>
                </a:cubicBezTo>
                <a:cubicBezTo>
                  <a:pt x="-2146" y="58586"/>
                  <a:pt x="19157" y="60381"/>
                  <a:pt x="22927" y="6283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</a:t>
            </a:r>
            <a:r>
              <a:rPr lang="en" sz="1800"/>
              <a:t>Comparative operators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const int MAX = 3;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 (){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var[] = {10, 100, 200};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*ptr;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/* let us have address of the first element in pointer */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ptr = var;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 = 0;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 ptr &lt;= &amp;var[MAX - 1] ){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printf("Address of var[%d] = %x\n", i, ptr 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printf("Value of var[%d] = %d\n", i, *ptr 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/* point to the next location */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ptr++;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i++;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Physical and virtual memory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Pointers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Declaration, operators, casting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Passing as arguments and returning from functions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Arrays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Declaration, initialization, accessing individual elements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Arrays as constant pointers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Multidimensional arrays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Pointer Arithmetic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Assignment, addition and subtraction, increment and decrement, comparative operators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Unary operators precedency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Cryptic C code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Precedence of Pointer Operators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Unary operators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/>
              <a:t>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/>
              <a:t> have same precedence as any other unary operator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/>
              <a:t>with associativity from right to left.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Examples: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c=*++cp		c=*(++cp)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c=*cp++		c=*(cp++)</a:t>
            </a:r>
          </a:p>
          <a:p>
            <a:pPr indent="387350" lvl="0" marL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c=++*cp		c=++(*cp)++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???			c=(*cp)++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Cryptic vs. Short C Code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Consider the following function that copies a string into another: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strcpy(char *s, char *t){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int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	  i =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while ((*s = *t) != '\0')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  S++;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  T++;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}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0000"/>
            </a:pPr>
            <a:r>
              <a:rPr lang="en"/>
              <a:t>Now, consider this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strcpy(char *s, char *t){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((*s++ = *t++) != '\0');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1" marL="914400" rtl="0">
              <a:spcBef>
                <a:spcPts val="0"/>
              </a:spcBef>
              <a:buSzPct val="128571"/>
            </a:pPr>
            <a:r>
              <a:rPr lang="en"/>
              <a:t>and</a:t>
            </a:r>
            <a:r>
              <a:rPr lang="en" sz="1400"/>
              <a:t> this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strcpy(char *s, char *t){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(*s++ = *t++);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878100"/>
            <a:ext cx="4114772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4596696" y="2646950"/>
            <a:ext cx="4090500" cy="12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Georgia"/>
              <a:buChar char="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Obfuscation (software)</a:t>
            </a:r>
          </a:p>
          <a:p>
            <a:pPr indent="-317500" lvl="0" marL="457200" rtl="0">
              <a:spcBef>
                <a:spcPts val="1000"/>
              </a:spcBef>
              <a:buClr>
                <a:schemeClr val="dk1"/>
              </a:buClr>
              <a:buFont typeface="Georgia"/>
              <a:buChar char="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International Obfuscated C Code Contest</a:t>
            </a:r>
            <a:b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1" lang="en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http://www.ioccc.org/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i="1" sz="1800">
              <a:solidFill>
                <a:srgbClr val="111111"/>
              </a:solidFill>
            </a:endParaRP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2" name="Shape 25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24945" y="2771725"/>
            <a:ext cx="362250" cy="32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Pointers and Memory Addresses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Physical memory: physical resources where data can be stored and accessed by your computer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Cache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RAM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hard disk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removable storage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Physical memory considerations: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Different</a:t>
            </a:r>
            <a:r>
              <a:rPr lang="en"/>
              <a:t> sizes and access speeds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Memory management – major function of OS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Optimization – to ensure your code makes the best use of physical memory availabl</a:t>
            </a:r>
            <a:r>
              <a:rPr lang="en"/>
              <a:t>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OS moves around data in physical memory during execution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Embedded processors – may be very limited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Pointers and Memory Addresses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Virtual memory: 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abstraction by OS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addressable space accessible by your code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How much physical memory do I have?</a:t>
            </a:r>
            <a:br>
              <a:rPr lang="en"/>
            </a:br>
            <a:r>
              <a:rPr lang="en"/>
              <a:t>Answer: 2 MB (cache) + 2 GB (RAM) + 100 GB (hard drive) + . . 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How much virtual memory do I have?</a:t>
            </a:r>
            <a:br>
              <a:rPr lang="en"/>
            </a:br>
            <a:r>
              <a:rPr lang="en"/>
              <a:t>Answer: &lt;4 GB (32-bit OS)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Virtual memory maps to different parts of physical memory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Usable parts of virtual memory: stack and heap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stack: where declared variables go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heap: where dynamic memory goes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Pointers and variables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Every variable residing in memory has an address!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What doesn’t have an address?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register variables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constants/literals/preprocessor defines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expressions (unless result is a variable)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C provides two unary operators,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/>
              <a:t>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/>
              <a:t>, for manipulating data using pointers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address operator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/>
              <a:t>: when applied to a variable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/>
              <a:t>, results in the address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dereferencing (indirection) operator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/>
              <a:t>: </a:t>
            </a:r>
            <a:br>
              <a:rPr lang="en"/>
            </a:br>
            <a:r>
              <a:rPr lang="en"/>
              <a:t>when applied to a pointer, returns the value stored at the address specified by the pointer.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All pointers are of the same size: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they hold the address (generally 4 bytes)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pointer to a variable of type T has type T*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a pointer of one type can be converted to a pointer of another type by using an explicit cast: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*ip;		double *dp;		dp= (double *)ip; </a:t>
            </a:r>
            <a:r>
              <a:rPr lang="en"/>
              <a:t>OR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ip = (int*)dp;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191175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a;		/* Allocates 1 memory byte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*ptr;	/* Allocates memory space to store memory address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ptr = &amp;a;	/* store the address of a in ptr. so, ptr points to a */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int x = 1, y = 2, z[10]={0, 1, 2, 3, 4, 5, 4, 3, 2, 1};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int *ip; 		/* ip is a pointer to int */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ip = &amp;x; 		/* ip now points to x */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y = *ip; 		/* y is now 1 */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*ip = 0; 		/* x is now 0 */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ip = &amp;z[0]; 	/* ip now points to z[0] */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printf("%d %d %d", x, y, *ip);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y = *ip + 1;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printf("%d %d %d", x, y, *ip);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*ip += 1;</a:t>
            </a:r>
          </a:p>
          <a:p>
            <a:pPr lvl="0">
              <a:spcBef>
                <a:spcPts val="0"/>
              </a:spcBef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printf("%d %d %d", x, y, *ip);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594100" y="4277875"/>
            <a:ext cx="3092700" cy="639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0 1 00 1 00 1 1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Dereferencing &amp; Casting Pointers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You can treat dereferenced pointer same as any other variable: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get value, assign, increment/decrement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Dereferenced pointer has new type, regardless of real type of data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null pointer, i.e. 0 (NULL): pointer that does not reference anything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Can explicitly cast any pointer type to any other pointer type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int* pn; ppi = (double ∗)pn;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Implicit cast to/from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/>
              <a:t> also possible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Possible to cause segmentation faults, other difficult-to-identify errors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/>
              <a:t>What happens if we dereference ppi now?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Passing Pointers by Value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Does not work as expected*/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a, int b)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a = 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a[] = {3, 5, 7, 9};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swap(a[1], a[2]);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printf("a[1]=%d, a[2]=%d\n", a[1], a[2]);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4735975" y="1200150"/>
            <a:ext cx="4079100" cy="30042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1155CC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 Works as expected*/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*a, int *b)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*a;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*a = *b;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*b = temp;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a =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{3, 5, 7, 9}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2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swap(&amp;a[1], &amp;b[2]);</a:t>
            </a:r>
            <a:br>
              <a:rPr b="1"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printf("a[1]=%d,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a[2]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=%d\n",a[1],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a[2]</a:t>
            </a: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Returning a Pointer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Functions can return a pointer</a:t>
            </a:r>
            <a:br>
              <a:rPr lang="en"/>
            </a:br>
            <a:r>
              <a:rPr lang="en"/>
              <a:t>Example: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* myFunction() {  .    .    . 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</a:pPr>
            <a:r>
              <a:rPr lang="en"/>
              <a:t>But: never return a pointer to a local variable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tdio.h&gt;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∗ get_message ( 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msg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[] = "Hello";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msg;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 ( void 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∗ str = get_message()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puts(str);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unless it is defined as static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Multiple returns? Use extra parameters and pass addresses as arguments.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5311800" y="2289000"/>
            <a:ext cx="3375000" cy="1938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38761D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∗ get_message ( ) {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static 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msg[] = "Hello";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msg;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 void ){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∗ str = get_message() 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puts(str);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