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4" r:id="rId3"/>
  </p:sldMasterIdLst>
  <p:notesMasterIdLst>
    <p:notesMasterId r:id="rId4"/>
  </p:notesMasterIdLst>
  <p:sldIdLst>
    <p:sldId id="256" r:id="rId5"/>
    <p:sldId id="257" r:id="rId6"/>
    <p:sldId id="258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 flipH="1" rot="10800000">
            <a:off x="0" y="2984999"/>
            <a:ext cx="9144000" cy="2158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/>
          <p:nvPr/>
        </p:nvSpPr>
        <p:spPr>
          <a:xfrm>
            <a:off x="0" y="2393175"/>
            <a:ext cx="4617372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" name="Shape 12"/>
          <p:cNvSpPr/>
          <p:nvPr/>
        </p:nvSpPr>
        <p:spPr>
          <a:xfrm flipH="1" rot="10800000">
            <a:off x="0" y="2983958"/>
            <a:ext cx="4617372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" name="Shape 13"/>
          <p:cNvSpPr txBox="1"/>
          <p:nvPr>
            <p:ph type="ctrTitle"/>
          </p:nvPr>
        </p:nvSpPr>
        <p:spPr>
          <a:xfrm>
            <a:off x="685800" y="1746892"/>
            <a:ext cx="7772400" cy="12380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14" name="Shape 14"/>
          <p:cNvSpPr txBox="1"/>
          <p:nvPr>
            <p:ph idx="1" type="subTitle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/>
        </p:nvSpPr>
        <p:spPr>
          <a:xfrm flipH="1" rot="10800000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" name="Shape 18"/>
          <p:cNvSpPr/>
          <p:nvPr/>
        </p:nvSpPr>
        <p:spPr>
          <a:xfrm flipH="1">
            <a:off x="4526627" y="571349"/>
            <a:ext cx="4617372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" name="Shape 19"/>
          <p:cNvSpPr/>
          <p:nvPr/>
        </p:nvSpPr>
        <p:spPr>
          <a:xfrm rot="10800000">
            <a:off x="4526627" y="1162132"/>
            <a:ext cx="4617372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" name="Shape 2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 b="1" sz="3600"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 flipH="1" rot="10800000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" name="Shape 25"/>
          <p:cNvSpPr/>
          <p:nvPr/>
        </p:nvSpPr>
        <p:spPr>
          <a:xfrm rot="10800000">
            <a:off x="4526627" y="1162132"/>
            <a:ext cx="4617372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" name="Shape 2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/>
          <p:nvPr/>
        </p:nvSpPr>
        <p:spPr>
          <a:xfrm flipH="1">
            <a:off x="4526627" y="571349"/>
            <a:ext cx="4617372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9" name="Shape 29"/>
          <p:cNvSpPr txBox="1"/>
          <p:nvPr>
            <p:ph idx="2" type="body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 flipH="1" rot="10800000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" name="Shape 33"/>
          <p:cNvSpPr/>
          <p:nvPr/>
        </p:nvSpPr>
        <p:spPr>
          <a:xfrm flipH="1">
            <a:off x="4526627" y="571349"/>
            <a:ext cx="4617372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4" name="Shape 3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5" name="Shape 35"/>
          <p:cNvSpPr/>
          <p:nvPr/>
        </p:nvSpPr>
        <p:spPr>
          <a:xfrm rot="10800000">
            <a:off x="4526627" y="1162132"/>
            <a:ext cx="4617372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6" name="Shape 36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 flipH="1" rot="10800000">
            <a:off x="0" y="4412699"/>
            <a:ext cx="9144000" cy="7307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9" name="Shape 39"/>
          <p:cNvSpPr/>
          <p:nvPr/>
        </p:nvSpPr>
        <p:spPr>
          <a:xfrm flipH="1">
            <a:off x="4526627" y="3820834"/>
            <a:ext cx="4617372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0" name="Shape 40"/>
          <p:cNvSpPr/>
          <p:nvPr/>
        </p:nvSpPr>
        <p:spPr>
          <a:xfrm rot="10800000">
            <a:off x="4526627" y="4411617"/>
            <a:ext cx="4617372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x="457200" y="4421726"/>
            <a:ext cx="8229600" cy="5052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1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/>
        </p:nvSpPr>
        <p:spPr>
          <a:xfrm>
            <a:off x="6676" y="76256"/>
            <a:ext cx="9134130" cy="5054792"/>
          </a:xfrm>
          <a:custGeom>
            <a:pathLst>
              <a:path extrusionOk="0" h="6739723" w="9157023">
                <a:moveTo>
                  <a:pt x="1629" y="0"/>
                </a:moveTo>
                <a:lnTo>
                  <a:pt x="9157023" y="4340980"/>
                </a:lnTo>
                <a:lnTo>
                  <a:pt x="1593" y="6739723"/>
                </a:lnTo>
                <a:cubicBezTo>
                  <a:pt x="-3941" y="5123960"/>
                  <a:pt x="7163" y="1615763"/>
                  <a:pt x="1629" y="0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38761D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600"/>
              </a:spcBef>
              <a:buClr>
                <a:schemeClr val="dk1"/>
              </a:buClr>
              <a:buSzPct val="100000"/>
              <a:buFont typeface="Georgia"/>
              <a:defRPr sz="3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3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ctrTitle"/>
          </p:nvPr>
        </p:nvSpPr>
        <p:spPr>
          <a:xfrm>
            <a:off x="685800" y="1746892"/>
            <a:ext cx="7772400" cy="1238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Homework 05</a:t>
            </a:r>
          </a:p>
        </p:txBody>
      </p:sp>
      <p:sp>
        <p:nvSpPr>
          <p:cNvPr id="51" name="Shape 51"/>
          <p:cNvSpPr txBox="1"/>
          <p:nvPr>
            <p:ph idx="1" type="subTitle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Due date: Oct 21, 2016</a:t>
            </a:r>
          </a:p>
        </p:txBody>
      </p:sp>
      <p:sp>
        <p:nvSpPr>
          <p:cNvPr id="52" name="Shape 52"/>
          <p:cNvSpPr/>
          <p:nvPr/>
        </p:nvSpPr>
        <p:spPr>
          <a:xfrm>
            <a:off x="8003098" y="136875"/>
            <a:ext cx="1049273" cy="311148"/>
          </a:xfrm>
          <a:prstGeom prst="flowChartTerminator">
            <a:avLst/>
          </a:prstGeom>
          <a:solidFill>
            <a:srgbClr val="FFFFFF"/>
          </a:solidFill>
          <a:ln cap="flat" cmpd="sng" w="19050">
            <a:solidFill>
              <a:srgbClr val="CFE2F3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" sz="1000">
                <a:latin typeface="Georgia"/>
                <a:ea typeface="Georgia"/>
                <a:cs typeface="Georgia"/>
                <a:sym typeface="Georgia"/>
              </a:rPr>
              <a:t>CSC215</a:t>
            </a:r>
          </a:p>
          <a:p>
            <a:pPr lvl="0" rtl="0">
              <a:spcBef>
                <a:spcPts val="0"/>
              </a:spcBef>
              <a:buNone/>
            </a:pPr>
            <a:r>
              <a:rPr b="1" lang="en" sz="1000">
                <a:latin typeface="Georgia"/>
                <a:ea typeface="Georgia"/>
                <a:cs typeface="Georgia"/>
                <a:sym typeface="Georgia"/>
              </a:rPr>
              <a:t>Homework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Question 1 </a:t>
            </a:r>
            <a:r>
              <a:rPr b="0" lang="en" sz="1800"/>
              <a:t>: Evaluate each of the following expressions</a:t>
            </a:r>
          </a:p>
        </p:txBody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457200" lv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 x[4] = {12, 20, 39, 43}, *y;		y = x;</a:t>
            </a:r>
          </a:p>
          <a:p>
            <a:pPr lv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	Assume each expression is evaluated after the previous one (take all previous ones in consideration)</a:t>
            </a:r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AutoNum type="arabicParenR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*y + 1</a:t>
            </a:r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AutoNum type="arabicParenR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*(y + 1)</a:t>
            </a:r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AutoNum type="arabicParenR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y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+= 2; *y</a:t>
            </a:r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AutoNum type="arabicParenR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*y = 38</a:t>
            </a:r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AutoNum type="arabicParenR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*y - 1</a:t>
            </a:r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AutoNum type="arabicParenR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*y++</a:t>
            </a:r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AutoNum type="arabicParenR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*y</a:t>
            </a:r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AutoNum type="arabicParenR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y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[0]</a:t>
            </a:r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AutoNum type="arabicParenR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x[2] &gt; y[0]</a:t>
            </a:r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AutoNum type="arabicParenR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y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- x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type="title"/>
          </p:nvPr>
        </p:nvSpPr>
        <p:spPr>
          <a:xfrm>
            <a:off x="457200" y="205975"/>
            <a:ext cx="83967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lang="en"/>
              <a:t>Question 2 </a:t>
            </a:r>
            <a:r>
              <a:rPr b="0" lang="en" sz="1800"/>
              <a:t>: Fill in the blank so the code does what is desired.</a:t>
            </a:r>
          </a:p>
        </p:txBody>
      </p:sp>
      <p:sp>
        <p:nvSpPr>
          <p:cNvPr id="64" name="Shape 64"/>
          <p:cNvSpPr txBox="1"/>
          <p:nvPr/>
        </p:nvSpPr>
        <p:spPr>
          <a:xfrm>
            <a:off x="502675" y="1252325"/>
            <a:ext cx="6579600" cy="36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1) A code that prints all characters of the string.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char ch, *str = "Hello World";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while((ch= ………………… ) != '\0')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  printf("%c", ch);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2) A code that prints the elements at the even indices.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int *p, arr[] = {10,33,15,22,14};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for (p=arr; arr&lt;arr+5; ………………… )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printf("%d ", *p);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3) A code that reverses a string:</a:t>
            </a:r>
            <a:br>
              <a:rPr lang="en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char n=0, *s, *e, str[] = "siht hsinif ot ekil I";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while (str[++n]);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for(s=str, e=str+n-1; e&gt;s ; ………………… ){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str[n] = *e;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*e = *s;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*s = str[n]; } 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str[n] = '\0';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aper-plane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