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65" r:id="rId3"/>
    <p:sldMasterId id="2147483666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3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slide" Target="slides/slide14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9" name="Shape 14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3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hape 1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5" name="Shape 15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9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Shape 16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" name="Shape 16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7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9" name="Shape 16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Shape 17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5" name="Shape 17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Shape 18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Shape 18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Shape 13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Shape 13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Shape 13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hape 14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Shape 14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buChar char="●"/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buChar char="○"/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lvl="2" rtl="0">
              <a:spcBef>
                <a:spcPts val="0"/>
              </a:spcBef>
              <a:buChar char="■"/>
              <a:defRPr/>
            </a:lvl3pPr>
            <a:lvl4pPr lvl="3" rtl="0">
              <a:spcBef>
                <a:spcPts val="0"/>
              </a:spcBef>
              <a:buChar char="●"/>
              <a:defRPr/>
            </a:lvl4pPr>
            <a:lvl5pPr lvl="4" rtl="0">
              <a:spcBef>
                <a:spcPts val="0"/>
              </a:spcBef>
              <a:buChar char="○"/>
              <a:defRPr/>
            </a:lvl5pPr>
            <a:lvl6pPr lvl="5" rtl="0">
              <a:spcBef>
                <a:spcPts val="0"/>
              </a:spcBef>
              <a:buChar char="■"/>
              <a:defRPr/>
            </a:lvl6pPr>
            <a:lvl7pPr lvl="6" rtl="0">
              <a:spcBef>
                <a:spcPts val="0"/>
              </a:spcBef>
              <a:buChar char="●"/>
              <a:defRPr/>
            </a:lvl7pPr>
            <a:lvl8pPr lvl="7" rtl="0">
              <a:spcBef>
                <a:spcPts val="0"/>
              </a:spcBef>
              <a:buChar char="○"/>
              <a:defRPr/>
            </a:lvl8pPr>
            <a:lvl9pPr lvl="8" rtl="0">
              <a:spcBef>
                <a:spcPts val="0"/>
              </a:spcBef>
              <a:buChar char="■"/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9" name="Shape 7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5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/>
              <a:t>Memory Management</a:t>
            </a:r>
          </a:p>
        </p:txBody>
      </p:sp>
      <p:sp>
        <p:nvSpPr>
          <p:cNvPr id="96" name="Shape 96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Shape 1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3300"/>
              <a:t>Common Dynamic Allocation Errors</a:t>
            </a:r>
          </a:p>
        </p:txBody>
      </p:sp>
      <p:sp>
        <p:nvSpPr>
          <p:cNvPr id="152" name="Shape 1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</a:pPr>
            <a:r>
              <a:rPr lang="en"/>
              <a:t>Initialization errors</a:t>
            </a:r>
            <a:br>
              <a:rPr lang="en"/>
            </a:br>
            <a:r>
              <a:rPr lang="en" sz="1400"/>
              <a:t>do not assume memory returned by malloc and realloc to be filled with zeros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Failing to check return values</a:t>
            </a:r>
            <a:br>
              <a:rPr lang="en"/>
            </a:br>
            <a:r>
              <a:rPr lang="en" sz="1400"/>
              <a:t>s</a:t>
            </a:r>
            <a:r>
              <a:rPr lang="en" sz="1400"/>
              <a:t>ince memory is a limited resource, allocation is not always guaranteed to succeed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Memory leak</a:t>
            </a:r>
            <a:br>
              <a:rPr lang="en"/>
            </a:br>
            <a:r>
              <a:rPr lang="en" sz="1400"/>
              <a:t>Forgetting to call free when the allocated memory is no more needed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Writing to already freed memory</a:t>
            </a:r>
            <a:br>
              <a:rPr lang="en"/>
            </a:br>
            <a:r>
              <a:rPr lang="en" sz="1400"/>
              <a:t>i</a:t>
            </a:r>
            <a:r>
              <a:rPr lang="en" sz="1400"/>
              <a:t>f pointer is not set to NULL it is still possible to read/write from where it points to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Freeing the same memory multiple times</a:t>
            </a:r>
            <a:br>
              <a:rPr lang="en"/>
            </a:br>
            <a:r>
              <a:rPr lang="en" sz="1400"/>
              <a:t>m</a:t>
            </a:r>
            <a:r>
              <a:rPr lang="en" sz="1400"/>
              <a:t>ay corrupt data structure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Improper use of allocation functions</a:t>
            </a:r>
            <a:br>
              <a:rPr lang="en"/>
            </a:br>
            <a:r>
              <a:rPr lang="en" sz="1400"/>
              <a:t>malloc(0): insure non-zero length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6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Shape 1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</a:t>
            </a:r>
          </a:p>
        </p:txBody>
      </p:sp>
      <p:sp>
        <p:nvSpPr>
          <p:cNvPr id="158" name="Shape 158"/>
          <p:cNvSpPr txBox="1"/>
          <p:nvPr>
            <p:ph idx="1" type="body"/>
          </p:nvPr>
        </p:nvSpPr>
        <p:spPr>
          <a:xfrm>
            <a:off x="457200" y="11239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&lt;stdlib.h&gt;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input, n, count = 0;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*numbers = NULL, *more_numbers = NULL;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do 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printf ("Enter an integer (0 to end): ");	scanf("%d", &amp;input);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count++;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more_numbers = (int*)realloc(numbers, count * sizeof(int));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if (more_numbers!=NULL) 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numbers = more_numbers;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numbers[count-1]=input;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else 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free(numbers);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puts("Error (re)allocating memory");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return 1;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}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 while (input!=0);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 ("Numbers entered: ");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(n=0;n&lt;count;n++) printf ("%d ",numbers[n]);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free (numbers);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2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Shape 16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Example: mat.c</a:t>
            </a:r>
          </a:p>
        </p:txBody>
      </p:sp>
      <p:sp>
        <p:nvSpPr>
          <p:cNvPr id="164" name="Shape 16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&lt;stdlib.h&gt;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"mat.h"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int** get_matrix(int rows, int cols){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 i, **matrix;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(matrix = (int**)malloc(rows*sizeof(int*)))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if (matrix[0] = (int*)calloc(rows*cols,sizeof(int))){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for (i=1; i&lt;rows; i++)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  matrix[i] = matrix[0] + cols * i;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return matrix;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}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NULL;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free_matrix(int** m){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free(m[0]);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free(m);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65" name="Shape 165"/>
          <p:cNvSpPr txBox="1"/>
          <p:nvPr/>
        </p:nvSpPr>
        <p:spPr>
          <a:xfrm>
            <a:off x="3167450" y="3906700"/>
            <a:ext cx="2035500" cy="9237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00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110000"/>
              <a:buFont typeface="Arial"/>
              <a:buNone/>
            </a:pPr>
            <a:r>
              <a:rPr b="1" lang="en" sz="10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Compare with: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free_matrix(int*** m){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free(*m[0]);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free(*m);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*m = NULL;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66" name="Shape 166"/>
          <p:cNvSpPr txBox="1"/>
          <p:nvPr/>
        </p:nvSpPr>
        <p:spPr>
          <a:xfrm>
            <a:off x="5817000" y="2057400"/>
            <a:ext cx="2869800" cy="12210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00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10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Compare with: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(matrix =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(int**) malloc(rows*sizeof(int*)))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for (i=0; i&lt;rows; i++)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if(!(matrix[i] = </a:t>
            </a:r>
            <a:b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(int*) calloc(cols,sizeof(int))))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return NULL;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37500"/>
              <a:buFont typeface="Arial"/>
              <a:buNone/>
            </a:pPr>
            <a:r>
              <a:rPr lang="en" sz="8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return matrix;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t/>
            </a:r>
            <a:endParaRPr sz="8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0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Shape 1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Example: mat.c</a:t>
            </a:r>
          </a:p>
        </p:txBody>
      </p:sp>
      <p:sp>
        <p:nvSpPr>
          <p:cNvPr id="172" name="Shape 17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fill_matrix(int** m, int rows, int cols){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i, j;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(i=0; i &lt; rows; i++)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for (j=0; j &lt; cols; j++){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printf("Enter element [%d, %d]:", i, j); scanf("%d", &amp;m[i][j]);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} 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print_matrix(int** m, int rows, int cols){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i, j;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(i=0; i &lt; rows; i++){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for (j=0; j &lt; cols; j++) printf("%d\t", m[i][j]);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printf("\n");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   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nt** transpose(int** m, int rows, int cols){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i, j, **t = get_matrix(cols, rows);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(i=0; i &lt; rows; i++)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for (j=0; j &lt; cols; j++) t[j][i] = m[i][j];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t; 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Shape 17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Example: mat.h</a:t>
            </a:r>
          </a:p>
        </p:txBody>
      </p:sp>
      <p:sp>
        <p:nvSpPr>
          <p:cNvPr id="178" name="Shape 17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#if !defined MAT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#define MAT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int** get_matrix(int, int);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free_matrix(int**);		/* OR */ 	void free_matrix(int***);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fill_matrix(int**, int, int);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print_matrix(int**, int, int);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int** transpose(int**, int, int);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#endif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2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Shape 18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Example: test.c</a:t>
            </a:r>
          </a:p>
        </p:txBody>
      </p:sp>
      <p:sp>
        <p:nvSpPr>
          <p:cNvPr id="184" name="Shape 18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"mat.h"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r, c;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printf("How many rows? "); scanf("%d", &amp;r);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printf("How many columns? "); scanf("%d", &amp;c);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int** mat = get_matrix(r, c);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fill_matrix(mat, r, c);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print_matrix(mat, r, c);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int** tra = transpose(mat, r, c);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print_matrix(tra, c, r);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free_matrix(mat);		/* OR */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free_matrix(tra);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85" name="Shape 185"/>
          <p:cNvSpPr txBox="1"/>
          <p:nvPr/>
        </p:nvSpPr>
        <p:spPr>
          <a:xfrm>
            <a:off x="4485850" y="4161925"/>
            <a:ext cx="4200900" cy="76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free_matrix(&amp;mat);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free_matrix(&amp;tra);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Georgia"/>
            </a:pPr>
            <a:r>
              <a:rPr lang="en"/>
              <a:t>Static vs Dynamic Allocation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Dynamic allocation functions</a:t>
            </a:r>
            <a:br>
              <a:rPr lang="en"/>
            </a:b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m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alloc, realloc, calloc, free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Implementation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Common errors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Static Allocation</a:t>
            </a:r>
          </a:p>
        </p:txBody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Allocation of memory at compile-time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before the associated program is executed</a:t>
            </a:r>
          </a:p>
          <a:p>
            <a:pPr indent="-342900" lvl="0" marL="457200">
              <a:spcBef>
                <a:spcPts val="1000"/>
              </a:spcBef>
              <a:buSzPct val="100000"/>
            </a:pPr>
            <a:r>
              <a:rPr lang="en"/>
              <a:t>Let’s say we need a list of 1000 names: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We can</a:t>
            </a:r>
            <a:r>
              <a:rPr lang="en" sz="1400"/>
              <a:t> c</a:t>
            </a:r>
            <a:r>
              <a:rPr lang="en" sz="1400"/>
              <a:t>reate an array statically</a:t>
            </a:r>
            <a:br>
              <a:rPr lang="en" sz="1400"/>
            </a:br>
            <a:r>
              <a:rPr lang="en" sz="1400"/>
              <a:t>char names[1000][20]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allocates 20000 bytes at compile time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wastes space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restricts the size of the names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30555"/>
              <a:buFont typeface="Arial"/>
              <a:buNone/>
            </a:pPr>
            <a:r>
              <a:rPr lang="en"/>
              <a:t>Dynamic allocation of memory</a:t>
            </a:r>
          </a:p>
        </p:txBody>
      </p:sp>
      <p:sp>
        <p:nvSpPr>
          <p:cNvPr id="115" name="Shape 11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Heap is a chunk of memory that users can use to dynamically allocated memory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Lasts until freed, or program exits.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Allocate memory during runtime as needed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#include &lt;stdlib.h&gt;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Use sizeof number to return the number of bytes of a data type.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To reserve a specified amount of free memory and returns a void pointer to it, use: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m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alloc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alloc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Realloc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To release a previously allocated memory block, use: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free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Dynamic Allocation: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malloc</a:t>
            </a:r>
          </a:p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Font typeface="Times New Roman"/>
            </a:pPr>
            <a:r>
              <a:rPr lang="en"/>
              <a:t>C library function allocates the requested memory and returns a pointer to it</a:t>
            </a:r>
            <a:br>
              <a:rPr lang="en"/>
            </a:br>
            <a:r>
              <a:rPr lang="en" sz="14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void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*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malloc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400">
                <a:solidFill>
                  <a:srgbClr val="7F0055"/>
                </a:solidFill>
                <a:latin typeface="Courier New"/>
                <a:ea typeface="Courier New"/>
                <a:cs typeface="Courier New"/>
                <a:sym typeface="Courier New"/>
              </a:rPr>
              <a:t>size_t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size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</a:t>
            </a:r>
          </a:p>
          <a:p>
            <a:pPr indent="-317500" lvl="1" marL="914400" rtl="0">
              <a:spcBef>
                <a:spcPts val="600"/>
              </a:spcBef>
              <a:buClr>
                <a:srgbClr val="666600"/>
              </a:buClr>
              <a:buSzPct val="100000"/>
              <a:buFont typeface="Courier New"/>
            </a:pPr>
            <a:r>
              <a:rPr lang="en" sz="1400">
                <a:solidFill>
                  <a:srgbClr val="7F0055"/>
                </a:solidFill>
                <a:latin typeface="Courier New"/>
                <a:ea typeface="Courier New"/>
                <a:cs typeface="Courier New"/>
                <a:sym typeface="Courier New"/>
              </a:rPr>
              <a:t>s</a:t>
            </a:r>
            <a:r>
              <a:rPr lang="en" sz="1400">
                <a:solidFill>
                  <a:srgbClr val="7F0055"/>
                </a:solidFill>
                <a:latin typeface="Courier New"/>
                <a:ea typeface="Courier New"/>
                <a:cs typeface="Courier New"/>
                <a:sym typeface="Courier New"/>
              </a:rPr>
              <a:t>ize_t: unsigned integer type</a:t>
            </a:r>
          </a:p>
          <a:p>
            <a:pPr indent="-317500" lvl="1" marL="914400" rtl="0">
              <a:spcBef>
                <a:spcPts val="0"/>
              </a:spcBef>
              <a:buClr>
                <a:srgbClr val="666600"/>
              </a:buClr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size: the size of the requested memory block, in bytes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highlight>
                  <a:srgbClr val="FFFFFF"/>
                </a:highlight>
              </a:rPr>
              <a:t>return value: a pointer to the allocated memory, or NULL if the request fails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highlight>
                  <a:srgbClr val="FFFFFF"/>
                </a:highlight>
              </a:rPr>
              <a:t>m</a:t>
            </a:r>
            <a:r>
              <a:rPr lang="en" sz="1400">
                <a:highlight>
                  <a:srgbClr val="FFFFFF"/>
                </a:highlight>
              </a:rPr>
              <a:t>emory block is not cleared (undefined)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*str = (char *) malloc(3*sizeof(char));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*str = 'O';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*(str+1) = 'K';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*(str+2) = '\0';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Dynamic Allocation: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realloc</a:t>
            </a:r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Font typeface="Times New Roman"/>
            </a:pPr>
            <a:r>
              <a:rPr lang="en"/>
              <a:t>C library function attempts to resize the memory block pointed to by a pointer</a:t>
            </a:r>
            <a:br>
              <a:rPr lang="en"/>
            </a:br>
            <a:r>
              <a:rPr lang="en" sz="14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void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*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realloc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(void *ptr, </a:t>
            </a:r>
            <a:r>
              <a:rPr lang="en" sz="1400">
                <a:solidFill>
                  <a:srgbClr val="7F0055"/>
                </a:solidFill>
                <a:latin typeface="Courier New"/>
                <a:ea typeface="Courier New"/>
                <a:cs typeface="Courier New"/>
                <a:sym typeface="Courier New"/>
              </a:rPr>
              <a:t>size_t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size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</a:t>
            </a:r>
          </a:p>
          <a:p>
            <a:pPr indent="-317500" lvl="1" marL="914400" rtl="0">
              <a:spcBef>
                <a:spcPts val="0"/>
              </a:spcBef>
              <a:buClr>
                <a:srgbClr val="666600"/>
              </a:buClr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p</a:t>
            </a:r>
            <a:r>
              <a:rPr lang="en" sz="1400">
                <a:highlight>
                  <a:srgbClr val="FFFFFF"/>
                </a:highlight>
              </a:rPr>
              <a:t>tr: a previously allocated pointer (using malloc, calloc or realloc)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if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NULL</a:t>
            </a:r>
            <a:r>
              <a:rPr lang="en" sz="1400"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, a new block is allocated ⇔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malloc</a:t>
            </a:r>
          </a:p>
          <a:p>
            <a:pPr indent="-317500" lvl="1" marL="914400" rtl="0">
              <a:spcBef>
                <a:spcPts val="0"/>
              </a:spcBef>
              <a:buClr>
                <a:srgbClr val="666600"/>
              </a:buClr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size: the total size of the requested memory block, in bytes</a:t>
            </a:r>
          </a:p>
          <a:p>
            <a:pPr indent="-317500" lvl="2" marL="1371600" rtl="0">
              <a:spcBef>
                <a:spcPts val="0"/>
              </a:spcBef>
              <a:buSzPct val="100000"/>
            </a:pPr>
            <a:r>
              <a:rPr lang="en" sz="1400"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lang="en" sz="1400"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f</a:t>
            </a:r>
            <a:r>
              <a:rPr lang="en" sz="1400">
                <a:highlight>
                  <a:srgbClr val="FFFFFF"/>
                </a:highlight>
              </a:rPr>
              <a:t>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400"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, the memory pointed to by ptr is freed  ⇔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free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highlight>
                  <a:srgbClr val="FFFFFF"/>
                </a:highlight>
              </a:rPr>
              <a:t>return value: a pointer to the allocated memory, or NULL if the request fails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>
                <a:highlight>
                  <a:srgbClr val="FFFFFF"/>
                </a:highlight>
              </a:rPr>
              <a:t>may move the memory block to a new location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*str = (char *) malloc( 3 * sizeof(char) 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*str = 'H';		*(str+1) = 'i';		*(str+2) = '\0';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str = (char *) realloc( str , 6 * sizeof(char) 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*(str+1) = 'e';	*(str+2) = 'l';		*(str+3) = 'l';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*(str+4) = 'o';	*(str+5) = '\0';</a:t>
            </a:r>
          </a:p>
        </p:txBody>
      </p:sp>
      <p:sp>
        <p:nvSpPr>
          <p:cNvPr id="128" name="Shape 128"/>
          <p:cNvSpPr/>
          <p:nvPr/>
        </p:nvSpPr>
        <p:spPr>
          <a:xfrm>
            <a:off x="6880275" y="3760975"/>
            <a:ext cx="2121000" cy="748500"/>
          </a:xfrm>
          <a:prstGeom prst="cloudCallout">
            <a:avLst>
              <a:gd fmla="val -80843" name="adj1"/>
              <a:gd fmla="val 13106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200">
                <a:latin typeface="Times New Roman"/>
                <a:ea typeface="Times New Roman"/>
                <a:cs typeface="Times New Roman"/>
                <a:sym typeface="Times New Roman"/>
              </a:rPr>
              <a:t>What is considered a bad practice here?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Dynamic Allocation: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calloc</a:t>
            </a:r>
          </a:p>
        </p:txBody>
      </p:sp>
      <p:sp>
        <p:nvSpPr>
          <p:cNvPr id="134" name="Shape 13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</a:pPr>
            <a:r>
              <a:rPr lang="en"/>
              <a:t>Dynamically allocating arrays: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allows the user to avoid fixing array size at declaration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use malloc to allocate memory for array when needed: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*a = (int *)malloc(sizeof(int)*10);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a[0]=1;</a:t>
            </a:r>
          </a:p>
          <a:p>
            <a:pPr indent="-342900" lvl="0" marL="457200" rtl="0">
              <a:spcBef>
                <a:spcPts val="0"/>
              </a:spcBef>
              <a:buSzPct val="128571"/>
              <a:buFont typeface="Times New Roman"/>
            </a:pPr>
            <a:r>
              <a:rPr lang="en"/>
              <a:t>Alternatively, use:</a:t>
            </a:r>
            <a:br>
              <a:rPr lang="en"/>
            </a:br>
            <a:r>
              <a:rPr lang="en" sz="14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void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*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calloc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400">
                <a:solidFill>
                  <a:srgbClr val="7F0055"/>
                </a:solidFill>
                <a:latin typeface="Courier New"/>
                <a:ea typeface="Courier New"/>
                <a:cs typeface="Courier New"/>
                <a:sym typeface="Courier New"/>
              </a:rPr>
              <a:t>size_t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 nitems, </a:t>
            </a:r>
            <a:r>
              <a:rPr lang="en" sz="1400">
                <a:solidFill>
                  <a:srgbClr val="7F0055"/>
                </a:solidFill>
                <a:latin typeface="Courier New"/>
                <a:ea typeface="Courier New"/>
                <a:cs typeface="Courier New"/>
                <a:sym typeface="Courier New"/>
              </a:rPr>
              <a:t>size_t</a:t>
            </a:r>
            <a:r>
              <a:rPr lang="en" sz="14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size</a:t>
            </a:r>
            <a:r>
              <a:rPr lang="en" sz="14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</a:t>
            </a:r>
          </a:p>
          <a:p>
            <a:pPr indent="-317500" lvl="1" marL="914400" rtl="0">
              <a:spcBef>
                <a:spcPts val="0"/>
              </a:spcBef>
              <a:buClr>
                <a:srgbClr val="666600"/>
              </a:buClr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nittems: the number of elements to be allocated</a:t>
            </a:r>
          </a:p>
          <a:p>
            <a:pPr indent="-317500" lvl="1" marL="914400" rtl="0">
              <a:spcBef>
                <a:spcPts val="0"/>
              </a:spcBef>
              <a:buClr>
                <a:srgbClr val="666600"/>
              </a:buClr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size: the size of the requested memory block, in bytes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highlight>
                  <a:srgbClr val="FFFFFF"/>
                </a:highlight>
              </a:rPr>
              <a:t>return value: a pointer to the allocated memory, or NULL if the request fails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highlight>
                  <a:srgbClr val="FFFFFF"/>
                </a:highlight>
              </a:rPr>
              <a:t>sets allocated memory to 0s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size; 	char *s;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printf(“How many characters?\n”);	scanf(“%d”, &amp;size);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 = (char *)calloc(size+1, 1);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printf(“type string\n”);	gets(s);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30555"/>
              <a:buFont typeface="Arial"/>
              <a:buNone/>
            </a:pPr>
            <a:r>
              <a:rPr lang="en"/>
              <a:t>Dynamic Deallocation: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free</a:t>
            </a:r>
          </a:p>
        </p:txBody>
      </p:sp>
      <p:sp>
        <p:nvSpPr>
          <p:cNvPr id="140" name="Shape 140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C library function deallocates the memory previously allocated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by a call to calloc, malloc, or realloc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free(void *ptr)</a:t>
            </a:r>
          </a:p>
          <a:p>
            <a:pPr indent="-317500" lvl="0" marL="9144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ptr : the pointer to a memory block previously allocated with malloc, calloc or realloc to be deallocated</a:t>
            </a:r>
          </a:p>
          <a:p>
            <a:pPr indent="-317500" lvl="0" marL="9144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highlight>
                  <a:srgbClr val="FFFFFF"/>
                </a:highlight>
              </a:rPr>
              <a:t>If a null pointer is passed as argument, </a:t>
            </a:r>
            <a:r>
              <a:rPr lang="en" sz="1400">
                <a:highlight>
                  <a:srgbClr val="FFFFFF"/>
                </a:highlight>
              </a:rPr>
              <a:t>no action occurs</a:t>
            </a:r>
            <a:r>
              <a:rPr lang="en" sz="1400">
                <a:highlight>
                  <a:srgbClr val="FFFFFF"/>
                </a:highlight>
              </a:rPr>
              <a:t>.</a:t>
            </a:r>
          </a:p>
          <a:p>
            <a:pPr indent="-342900" lvl="0" marL="457200">
              <a:spcBef>
                <a:spcPts val="0"/>
              </a:spcBef>
              <a:buSzPct val="100000"/>
            </a:pPr>
            <a:r>
              <a:rPr lang="en"/>
              <a:t>Can only be used on pointers that are dynamically allocated</a:t>
            </a:r>
          </a:p>
          <a:p>
            <a:pPr indent="-342900" lvl="0" marL="457200">
              <a:spcBef>
                <a:spcPts val="1000"/>
              </a:spcBef>
              <a:buSzPct val="100000"/>
            </a:pPr>
            <a:r>
              <a:rPr lang="en"/>
              <a:t>It is an error to free:</a:t>
            </a:r>
          </a:p>
          <a:p>
            <a:pPr indent="-69850" lvl="0" marL="45720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/>
              <a:t>○ A pointer that has already been freed</a:t>
            </a:r>
          </a:p>
          <a:p>
            <a:pPr indent="-69850" lvl="0" marL="45720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/>
              <a:t>○ Any memory address that has not been directly returned by a dynamic memory allocation routine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Example: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*str = (char *)malloc(3*sizeof(char));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/* use str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free(str);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Shape 1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How It Is Done</a:t>
            </a:r>
          </a:p>
        </p:txBody>
      </p:sp>
      <p:sp>
        <p:nvSpPr>
          <p:cNvPr id="146" name="Shape 14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Best-fit method:</a:t>
            </a:r>
            <a:br>
              <a:rPr lang="en"/>
            </a:br>
            <a:r>
              <a:rPr lang="en"/>
              <a:t>an area with m bytes is selected, where m is the smallest available chunk of contiguous memory equal to or larger than n.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First-fit method:</a:t>
            </a:r>
            <a:br>
              <a:rPr lang="en"/>
            </a:br>
            <a:r>
              <a:rPr lang="en"/>
              <a:t>returns the first chunk encountered containing n or more bytes.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Prevention of fragmentation</a:t>
            </a:r>
            <a:br>
              <a:rPr lang="en"/>
            </a:br>
            <a:r>
              <a:rPr lang="en"/>
              <a:t>a memory manager may allocate chunks that are larger than the requested size if the space remaining is too small to be useful.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When free is called:</a:t>
            </a:r>
            <a:br>
              <a:rPr lang="en"/>
            </a:br>
            <a:r>
              <a:rPr lang="en"/>
              <a:t>returns chunks to the available space list as soon as they become free and consolidate adjacent areas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