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5" r:id="rId1"/>
    <p:sldMasterId id="2147483666" r:id="rId2"/>
  </p:sldMasterIdLst>
  <p:notesMasterIdLst>
    <p:notesMasterId r:id="rId2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84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1104582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910887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940633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752244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45618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70398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154281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73984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12540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45572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065798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144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724092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606243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20588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68293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64031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7787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73565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57872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40197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19002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48173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115282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19493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 rot="10800000" flipH="1">
            <a:off x="0" y="2985000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0" y="2393175"/>
            <a:ext cx="4617373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7" name="Shape 57"/>
          <p:cNvSpPr/>
          <p:nvPr/>
        </p:nvSpPr>
        <p:spPr>
          <a:xfrm rot="10800000" flipH="1">
            <a:off x="0" y="2983958"/>
            <a:ext cx="4617373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defRPr/>
            </a:lvl1pPr>
            <a:lvl2pPr lvl="1" algn="ctr" rtl="0">
              <a:spcBef>
                <a:spcPts val="0"/>
              </a:spcBef>
              <a:defRPr/>
            </a:lvl2pPr>
            <a:lvl3pPr lvl="2" algn="ctr" rtl="0">
              <a:spcBef>
                <a:spcPts val="0"/>
              </a:spcBef>
              <a:defRPr/>
            </a:lvl3pPr>
            <a:lvl4pPr lvl="3" algn="ctr" rtl="0">
              <a:spcBef>
                <a:spcPts val="0"/>
              </a:spcBef>
              <a:defRPr/>
            </a:lvl4pPr>
            <a:lvl5pPr lvl="4" algn="ctr" rtl="0">
              <a:spcBef>
                <a:spcPts val="0"/>
              </a:spcBef>
              <a:defRPr/>
            </a:lvl5pPr>
            <a:lvl6pPr lvl="5" algn="ctr" rtl="0">
              <a:spcBef>
                <a:spcPts val="0"/>
              </a:spcBef>
              <a:defRPr/>
            </a:lvl6pPr>
            <a:lvl7pPr lvl="6" algn="ctr" rtl="0">
              <a:spcBef>
                <a:spcPts val="0"/>
              </a:spcBef>
              <a:defRPr/>
            </a:lvl7pPr>
            <a:lvl8pPr lvl="7" algn="ctr" rtl="0">
              <a:spcBef>
                <a:spcPts val="0"/>
              </a:spcBef>
              <a:defRPr/>
            </a:lvl8pPr>
            <a:lvl9pPr lvl="8" algn="ctr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 lang="en"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 rot="10800000" flipH="1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3" name="Shape 63"/>
          <p:cNvSpPr/>
          <p:nvPr/>
        </p:nvSpPr>
        <p:spPr>
          <a:xfrm flipH="1">
            <a:off x="4526626" y="571349"/>
            <a:ext cx="4617373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4" name="Shape 64"/>
          <p:cNvSpPr/>
          <p:nvPr/>
        </p:nvSpPr>
        <p:spPr>
          <a:xfrm rot="10800000">
            <a:off x="4526626" y="1162132"/>
            <a:ext cx="4617373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 sz="3600" b="1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har char="●"/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rtl="0">
              <a:spcBef>
                <a:spcPts val="0"/>
              </a:spcBef>
              <a:buChar char="○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rtl="0">
              <a:spcBef>
                <a:spcPts val="0"/>
              </a:spcBef>
              <a:buChar char="■"/>
              <a:defRPr/>
            </a:lvl3pPr>
            <a:lvl4pPr lvl="3" rtl="0">
              <a:spcBef>
                <a:spcPts val="0"/>
              </a:spcBef>
              <a:buChar char="●"/>
              <a:defRPr/>
            </a:lvl4pPr>
            <a:lvl5pPr lvl="4" rtl="0">
              <a:spcBef>
                <a:spcPts val="0"/>
              </a:spcBef>
              <a:buChar char="○"/>
              <a:defRPr/>
            </a:lvl5pPr>
            <a:lvl6pPr lvl="5" rtl="0">
              <a:spcBef>
                <a:spcPts val="0"/>
              </a:spcBef>
              <a:buChar char="■"/>
              <a:defRPr/>
            </a:lvl6pPr>
            <a:lvl7pPr lvl="6" rtl="0">
              <a:spcBef>
                <a:spcPts val="0"/>
              </a:spcBef>
              <a:buChar char="●"/>
              <a:defRPr/>
            </a:lvl7pPr>
            <a:lvl8pPr lvl="7" rtl="0">
              <a:spcBef>
                <a:spcPts val="0"/>
              </a:spcBef>
              <a:buChar char="○"/>
              <a:defRPr/>
            </a:lvl8pPr>
            <a:lvl9pPr lvl="8" rtl="0">
              <a:spcBef>
                <a:spcPts val="0"/>
              </a:spcBef>
              <a:buChar char="■"/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 rot="10800000" flipH="1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0" name="Shape 70"/>
          <p:cNvSpPr/>
          <p:nvPr/>
        </p:nvSpPr>
        <p:spPr>
          <a:xfrm rot="10800000">
            <a:off x="4526626" y="1162132"/>
            <a:ext cx="4617373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/>
          <p:nvPr/>
        </p:nvSpPr>
        <p:spPr>
          <a:xfrm flipH="1">
            <a:off x="4526626" y="571349"/>
            <a:ext cx="4617373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 rot="10800000" flipH="1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8" name="Shape 78"/>
          <p:cNvSpPr/>
          <p:nvPr/>
        </p:nvSpPr>
        <p:spPr>
          <a:xfrm flipH="1">
            <a:off x="4526626" y="571349"/>
            <a:ext cx="4617373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/>
          <p:nvPr/>
        </p:nvSpPr>
        <p:spPr>
          <a:xfrm rot="10800000">
            <a:off x="4526626" y="1162132"/>
            <a:ext cx="4617373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  <a:endParaRPr lang="en"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 rot="10800000" flipH="1">
            <a:off x="0" y="4412699"/>
            <a:ext cx="9144000" cy="73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/>
          <p:nvPr/>
        </p:nvSpPr>
        <p:spPr>
          <a:xfrm flipH="1">
            <a:off x="4526626" y="3820834"/>
            <a:ext cx="4617373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/>
          <p:nvPr/>
        </p:nvSpPr>
        <p:spPr>
          <a:xfrm rot="10800000">
            <a:off x="4526626" y="4411617"/>
            <a:ext cx="4617373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 lang="en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6676" y="76256"/>
            <a:ext cx="9134130" cy="5054792"/>
          </a:xfrm>
          <a:custGeom>
            <a:avLst/>
            <a:gdLst/>
            <a:ahLst/>
            <a:cxnLst/>
            <a:rect l="0" t="0" r="0" b="0"/>
            <a:pathLst>
              <a:path w="9157023" h="6739723" extrusionOk="0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55CC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  <a:endParaRPr lang="en" sz="1300">
              <a:solidFill>
                <a:schemeClr val="lt2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600" b="1"/>
              <a:t>User-Defined Data Types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8278475" y="111999"/>
            <a:ext cx="773874" cy="336042"/>
          </a:xfrm>
          <a:prstGeom prst="flowChartTerminator">
            <a:avLst/>
          </a:prstGeom>
          <a:solidFill>
            <a:srgbClr val="FFFFFF"/>
          </a:solidFill>
          <a:ln w="19050" cap="flat" cmpd="sng">
            <a:solidFill>
              <a:srgbClr val="CFE2F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 b="1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 b="1">
                <a:latin typeface="Georgia"/>
                <a:ea typeface="Georgia"/>
                <a:cs typeface="Georgia"/>
                <a:sym typeface="Georgia"/>
              </a:rPr>
              <a:t>Lecture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Pointer to Structure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/>
              <a:t>Created the same way we create a pointer to any simple data type.</a:t>
            </a:r>
          </a:p>
          <a:p>
            <a:pPr marL="457200" lvl="0" indent="-6985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date *cDatePtr,  cDate;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We can make cDatePtr point to cDate by: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cDatePtr = &amp;cDate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The pointer variable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cDatePtr</a:t>
            </a:r>
            <a:r>
              <a:rPr lang="en"/>
              <a:t> can now be used to access the member variables of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date</a:t>
            </a:r>
            <a:r>
              <a:rPr lang="en"/>
              <a:t> using the dot operator as: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(*cDatePtr).year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(*cDatePtr).month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(*cDatePtr).day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The parentheses are necessary!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the precedence of the dot operator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" sz="1400"/>
              <a:t> is higher than that of the dereferencing operator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*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Pointer to Structure </a:t>
            </a:r>
            <a:r>
              <a:rPr lang="en" sz="1800"/>
              <a:t>Example</a:t>
            </a:r>
          </a:p>
        </p:txBody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&lt;math.h&gt;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struct Point{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x;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y;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  <a:p>
            <a:pPr lvl="0" rtl="0">
              <a:spcBef>
                <a:spcPts val="0"/>
              </a:spcBef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float distance(struct Point p1, struct Point p2){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sqrt((p1.x-p2.x)*(p1.x-p2.x)+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        (p1.y-p2.y)*(p1.y-p2.y));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struct Point pp = {3,7};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struct Point ppp = {-5,2};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printf("%.2f\n", distance(pp, ppp));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Pointer to Structure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/>
              <a:t>Pointers are so commonly used with structures.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C provides a special operator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/>
              <a:t> called the structure pointer or arrow operator or the indirect access operator, for accessing members of a structure variable pointed by a pointer.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Syntax: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&lt;pointer-name&gt; 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&lt;member-name&gt;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Examples: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cDatePtr-&gt; year		⇔		(*cDatePtr).year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cDatePtr-&gt; month		⇔		(*cDatePtr).month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cDatePtr-&gt; day		⇔		(*cDatePtr).day</a:t>
            </a:r>
          </a:p>
          <a:p>
            <a:pPr marL="457200" lvl="0" indent="-342900">
              <a:spcBef>
                <a:spcPts val="1000"/>
              </a:spcBef>
              <a:buSzPct val="100000"/>
            </a:pPr>
            <a:r>
              <a:rPr lang="en"/>
              <a:t>You cannot edclare a member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en"/>
              <a:t> of type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T</a:t>
            </a:r>
            <a:r>
              <a:rPr lang="en"/>
              <a:t> inside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T</a:t>
            </a:r>
          </a:p>
          <a:p>
            <a:pPr marL="457200" lvl="0" indent="-342900" rtl="0">
              <a:spcBef>
                <a:spcPts val="1000"/>
              </a:spcBef>
              <a:buSzPct val="100000"/>
            </a:pPr>
            <a:r>
              <a:rPr lang="en"/>
              <a:t>But you can declare a member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en"/>
              <a:t> of type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structT*</a:t>
            </a:r>
            <a:r>
              <a:rPr lang="en"/>
              <a:t> inside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Pointer to Structure </a:t>
            </a:r>
            <a:r>
              <a:rPr lang="en" sz="1800"/>
              <a:t>Example</a:t>
            </a:r>
          </a:p>
        </p:txBody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&lt;math.h&gt;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struct Point{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x;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y;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  <a:p>
            <a:pPr lvl="0" rtl="0">
              <a:spcBef>
                <a:spcPts val="0"/>
              </a:spcBef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float distance(struct Point *p1, struct Point *p2){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sqrt((p1-&gt;x-p2-&gt;x)*(p1-&gt;x-p2-&gt;x)+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        (p1-&gt;y-p2-&gt;y)*(p1-&gt;y-p2-&gt;y));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struct Point pp = {3,7};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struct Point ppp = {-5,2};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printf("%.2f\n", distance(&amp;pp, &amp;ppp));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Size of structure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/>
              <a:t>size of a structure is greater than or equal to the sum of the sizes of its members.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Alignment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674EA7"/>
                </a:solidFill>
                <a:latin typeface="Courier New"/>
                <a:ea typeface="Courier New"/>
                <a:cs typeface="Courier New"/>
                <a:sym typeface="Courier New"/>
              </a:rPr>
              <a:t>struct COST {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674EA7"/>
                </a:solidFill>
                <a:latin typeface="Courier New"/>
                <a:ea typeface="Courier New"/>
                <a:cs typeface="Courier New"/>
                <a:sym typeface="Courier New"/>
              </a:rPr>
              <a:t>  int amount;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674EA7"/>
                </a:solidFill>
                <a:latin typeface="Courier New"/>
                <a:ea typeface="Courier New"/>
                <a:cs typeface="Courier New"/>
                <a:sym typeface="Courier New"/>
              </a:rPr>
              <a:t>  char currency_type[2]; }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struct PART 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char id[2];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solidFill>
                  <a:srgbClr val="674EA7"/>
                </a:solidFill>
                <a:latin typeface="Courier New"/>
                <a:ea typeface="Courier New"/>
                <a:cs typeface="Courier New"/>
                <a:sym typeface="Courier New"/>
              </a:rPr>
              <a:t>struct COST cost;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	  int num_avail; }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Better: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674EA7"/>
                </a:solidFill>
                <a:latin typeface="Courier New"/>
                <a:ea typeface="Courier New"/>
                <a:cs typeface="Courier New"/>
                <a:sym typeface="Courier New"/>
              </a:rPr>
              <a:t>struct COST { 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674EA7"/>
                </a:solidFill>
                <a:latin typeface="Courier New"/>
                <a:ea typeface="Courier New"/>
                <a:cs typeface="Courier New"/>
                <a:sym typeface="Courier New"/>
              </a:rPr>
              <a:t>  int amount;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674EA7"/>
                </a:solidFill>
                <a:latin typeface="Courier New"/>
                <a:ea typeface="Courier New"/>
                <a:cs typeface="Courier New"/>
                <a:sym typeface="Courier New"/>
              </a:rPr>
              <a:t>  char currency_type[2]; }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struct PART {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200">
                <a:solidFill>
                  <a:srgbClr val="674EA7"/>
                </a:solidFill>
                <a:latin typeface="Courier New"/>
                <a:ea typeface="Courier New"/>
                <a:cs typeface="Courier New"/>
                <a:sym typeface="Courier New"/>
              </a:rPr>
              <a:t>struct COST cost;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char id[2];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num_avail; }</a:t>
            </a:r>
          </a:p>
        </p:txBody>
      </p:sp>
      <p:pic>
        <p:nvPicPr>
          <p:cNvPr id="180" name="Shape 1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27774" y="1678624"/>
            <a:ext cx="4359025" cy="117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Shape 1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27775" y="3397272"/>
            <a:ext cx="4359024" cy="15285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Array of Structures</a:t>
            </a:r>
          </a:p>
        </p:txBody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/>
              <a:t>Can create an array of structures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/>
              <a:t>Example:</a:t>
            </a:r>
          </a:p>
          <a:p>
            <a:pPr marL="0" marR="0" lvl="0" indent="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studentRec {</a:t>
            </a:r>
          </a:p>
          <a:p>
            <a:pPr marL="0" marR="0" lvl="0" indent="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student_idno;</a:t>
            </a:r>
          </a:p>
          <a:p>
            <a:pPr marL="0" marR="0" lvl="0" indent="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char *student_name;</a:t>
            </a:r>
          </a:p>
          <a:p>
            <a:pPr marL="0" marR="0" lvl="0" indent="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age;</a:t>
            </a:r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studentRec studentRecords[500];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studentRecords</a:t>
            </a:r>
            <a:r>
              <a:rPr lang="en" sz="1400"/>
              <a:t> is an array containing 500 elements of the type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studentRec</a:t>
            </a:r>
            <a:r>
              <a:rPr lang="en" sz="1400"/>
              <a:t>.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 sz="1400"/>
              <a:t>Member variable inside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studentRecords</a:t>
            </a:r>
            <a:r>
              <a:rPr lang="en" sz="1400"/>
              <a:t> can be accessed using array subscript and dot operator: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studentRecords[0].student_name = "Mohammad";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Example</a:t>
            </a:r>
          </a:p>
        </p:txBody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endParaRPr sz="1400">
              <a:latin typeface="Courier New"/>
              <a:ea typeface="Courier New"/>
              <a:cs typeface="Courier New"/>
              <a:sym typeface="Courier New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Employee {/* declare a global structure type */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idNum; double payRate; double hours; 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double calcNet(struct Employee *); /* function prototype */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main() {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struct Employee emp = {6787, 8.93, 40.5};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double netPay;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netPay = calcNet(&amp;emp); /* pass an address*/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printf("The net pay for employee %d is $%6.2f\n", emp.idNum, netPay);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return 0; 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/* pt is a pointer to a structure of Employee type */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double calcNet(struct Employee *pt) {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return(pt-&gt;payRate * pt-&gt;hours);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Union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/>
              <a:t>A variable that may hold objects of different types/sizes in same memory location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union data{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idata;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float fdata;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char* sdata;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 d1, d2, d3;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Size of union variable is equal to size of its largest element.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Compiler does not test if the data is being read in the correct format.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union data d; d.idata=10; float f=d.fdata; /* will give junk */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/>
              <a:t>A common solution is to maintain a separate variable.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enum dtype {INT,FLOAT,CHAR};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variant {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union data d;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enum dtype t;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00" name="Shape 200"/>
          <p:cNvSpPr txBox="1"/>
          <p:nvPr/>
        </p:nvSpPr>
        <p:spPr>
          <a:xfrm>
            <a:off x="2887575" y="1697350"/>
            <a:ext cx="2985600" cy="93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d1.idata = 10;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d2.fdata = 3.14F ;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d3.sdata = "hello world" ;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BitField</a:t>
            </a:r>
          </a:p>
        </p:txBody>
      </p:sp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/>
              <a:t>A set of adjacent bits within a single ’word’. </a:t>
            </a:r>
          </a:p>
          <a:p>
            <a:pPr lvl="0" indent="38735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Example: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flag{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unsigned int is_color:1;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unsigned int has_sound:1;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unsigned int is_ntsc:1;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 ;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Number after the colons specifies the width in bits.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Each variables should be declared as unsigned int Bit fields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Portability is an issue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typedef Keyword</a:t>
            </a:r>
          </a:p>
        </p:txBody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8571"/>
            </a:pPr>
            <a:r>
              <a:rPr lang="en"/>
              <a:t>Gives a type a new name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typedef unsigned char BYTE;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BYTE  b1, b2;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Can be used to give a name to user defined data types as well 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Books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char title[50];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char author[50];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char subject[100];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int book_id;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typedef struct Books Book;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Book b1, b2;</a:t>
            </a:r>
            <a:r>
              <a:rPr lang="en"/>
              <a:t/>
            </a:r>
            <a:br>
              <a:rPr lang="en"/>
            </a:br>
            <a:endParaRPr lang="en"/>
          </a:p>
        </p:txBody>
      </p:sp>
      <p:sp>
        <p:nvSpPr>
          <p:cNvPr id="213" name="Shape 213"/>
          <p:cNvSpPr txBox="1"/>
          <p:nvPr/>
        </p:nvSpPr>
        <p:spPr>
          <a:xfrm>
            <a:off x="5870600" y="2351825"/>
            <a:ext cx="2816100" cy="257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typedef struct {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char title[50];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char author[50];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char subject[100];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int book_id;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 Book;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Book b1, b2;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Outline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Enumerated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definition , declaration of variables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Structures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definition , declaration of variables , members access , initialization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nested structures , size of structure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pointer to structure , array of structure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Union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definition , declaration of variables , size of union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Bitfield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typedef keyword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Example1: Polygon </a:t>
            </a:r>
            <a:r>
              <a:rPr lang="en" sz="1800"/>
              <a:t>(polygon.h)</a:t>
            </a:r>
          </a:p>
        </p:txBody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#ifndef POLYGON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#define POLYGON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&lt;stdlib.h&gt;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&lt;math.h&gt;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typedef struct {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x;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y;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 Point;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typedef struct{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Point* points;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count;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 Polygon;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float distance(Point*, Point*);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Polygon* getPG();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isParallelogram(Polygon*);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#endif</a:t>
            </a:r>
          </a:p>
          <a:p>
            <a:pPr lvl="0">
              <a:spcBef>
                <a:spcPts val="0"/>
              </a:spcBef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Example1: Polygon </a:t>
            </a:r>
            <a:r>
              <a:rPr lang="en" sz="1800"/>
              <a:t>(polygon.c)</a:t>
            </a:r>
          </a:p>
        </p:txBody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"polygon.h"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Polygon* getPG(){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Polygon* pg;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Point* p;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i=0;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pg = (Polygon*)calloc(1, sizeof(Polygon));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printf("Enter number of points:");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scanf("%d", &amp;(pg-&gt;count));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p=pg-&gt;points=(Point*)calloc(pg-&gt;count, sizeof(Point));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(!p) return NULL;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while (p &lt; (pg-&gt;points)+(pg-&gt;count)){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printf("Enter x for point p%d:", i+1);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scanf("%d", &amp;(p-&gt;x));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printf("Enter y for point p%d:", i+++1);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scanf("%d", &amp;(p-&gt;y));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p++;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}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pg;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Example1: Polygon </a:t>
            </a:r>
            <a:r>
              <a:rPr lang="en" sz="1800"/>
              <a:t>(polygon.c)</a:t>
            </a:r>
          </a:p>
        </p:txBody>
      </p:sp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float distance(Point* p1, Point* p2){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sqrt((p1-&gt;x-p2-&gt;x)*(p1-&gt;x-p2-&gt;x) + (p1-&gt;y-p2-&gt;y)*(p1-&gt;y-p2-&gt;y));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isParallelogram(Polygon* pg){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(pg-&gt;count == 4)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if (distance(pg-&gt;points, pg-&gt;points+1) </a:t>
            </a:r>
            <a:r>
              <a:rPr lang="en" sz="12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==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distance(pg-&gt;points+2, pg-&gt;points+3) &amp;&amp;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  distance(pg-&gt;points+1, pg-&gt;points+2) </a:t>
            </a:r>
            <a:r>
              <a:rPr lang="en" sz="12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==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distance(pg-&gt;points+3, pg-&gt;points))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return 1;                      </a:t>
            </a:r>
            <a:r>
              <a:rPr lang="en" sz="12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/* not a good idea, why? */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Example1: Polygon </a:t>
            </a:r>
            <a:r>
              <a:rPr lang="en" sz="1800"/>
              <a:t>(pgtest.c)</a:t>
            </a:r>
          </a:p>
        </p:txBody>
      </p:sp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212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"polygon.h"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Polygon *pg1, *pg2;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pg1 = getPG();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printf("This polygon is %sa parallelogram.", isParallelogram(pg1)?"":"not ");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pg2 = getPG();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printf("This polygon is %sa parallelogram.", isParallelogram(pg2)?"":"not ");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38" name="Shape 238"/>
          <p:cNvSpPr txBox="1"/>
          <p:nvPr/>
        </p:nvSpPr>
        <p:spPr>
          <a:xfrm>
            <a:off x="457200" y="3707500"/>
            <a:ext cx="8229600" cy="11763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data.txt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4	5 -3		6 5		1 4		-4 0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4	-3 5		5 6		4 1		-4 0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Example2: Matrix - revisited</a:t>
            </a:r>
          </a:p>
        </p:txBody>
      </p:sp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#if !defined MAT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#define MAT</a:t>
            </a:r>
          </a:p>
          <a:p>
            <a:pPr lvl="0">
              <a:spcBef>
                <a:spcPts val="0"/>
              </a:spcBef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typedef struct{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int** data;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rows;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cols;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 Matrix;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Matrix get_matrix(int, int);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free_matrix(Matrix);	/* OR */ 	void free_matrix(Matrix*);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fill_matrix(Matrix);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print_matrix(Matrix);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83333"/>
              <a:buFont typeface="Arial"/>
              <a:buNone/>
            </a:pP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Matrix transpose(Matrix);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#endif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Enumerated Constants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/>
              <a:t>An enumeration is a user-defined data type that consists of integral constants.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Synax:</a:t>
            </a:r>
            <a:br>
              <a:rPr lang="en"/>
            </a:b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enum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&lt;type_name&gt; 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{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&lt;id1&gt;[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&lt;val1]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&lt;id2&gt;[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&lt;val2&gt;]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...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&lt;idn&gt;[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&lt;valn&gt;]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Example: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enum suit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club = 0,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diamonds = 10,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hearts = 20,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spades = 3,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Values can be omitted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8571"/>
            </a:pPr>
            <a:r>
              <a:rPr lang="en" sz="1400"/>
              <a:t>Assigned automatically starting from 0 and increasing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enum week {sunday,monday,tuesday,wednesday,thursday,friday,saturday };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Structure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A Structure is a collection of related variables: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</a:pPr>
            <a:r>
              <a:rPr lang="en" sz="1400"/>
              <a:t>possibly of different types, unlike arrays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</a:pPr>
            <a:r>
              <a:rPr lang="en" sz="1400"/>
              <a:t>grouped together under a single name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A structure type in C is called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A Structure holds data that belongs together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 b="1"/>
              <a:t>Examples</a:t>
            </a:r>
            <a:r>
              <a:rPr lang="en"/>
              <a:t>: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Student record: student id, name, major, gender, ..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Bank account: account number, name, balance, ..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Date: year, month, day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Point: x, y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"/>
              <a:t> defines a new datatype.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"/>
              <a:t> Definition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/>
              <a:t>Syntax:</a:t>
            </a:r>
            <a:br>
              <a:rPr lang="en"/>
            </a:b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&lt;struct_tag&gt;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{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				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struct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[&lt;struct_tag&gt;]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{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&lt;type&gt; &lt;identifier_list&gt;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;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		  &lt;type&gt; &lt;identifier_list&gt;;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&lt;type&gt; &lt;identifier_list&gt;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;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		  &lt;type&gt; &lt;identifier_list&gt;;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…										  …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};				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						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}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&lt;variable_list&gt;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457200" lvl="0" indent="-342900" rtl="0">
              <a:spcBef>
                <a:spcPts val="1000"/>
              </a:spcBef>
              <a:buSzPct val="100000"/>
            </a:pPr>
            <a:r>
              <a:rPr lang="en" b="1"/>
              <a:t>Examples</a:t>
            </a:r>
          </a:p>
        </p:txBody>
      </p:sp>
      <p:sp>
        <p:nvSpPr>
          <p:cNvPr id="122" name="Shape 122"/>
          <p:cNvSpPr txBox="1"/>
          <p:nvPr/>
        </p:nvSpPr>
        <p:spPr>
          <a:xfrm>
            <a:off x="3115275" y="3182325"/>
            <a:ext cx="1882200" cy="1270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struct Student{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st_id;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char fname[100];</a:t>
            </a:r>
            <a:b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char lname[100];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age;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123" name="Shape 123"/>
          <p:cNvSpPr txBox="1"/>
          <p:nvPr/>
        </p:nvSpPr>
        <p:spPr>
          <a:xfrm>
            <a:off x="991200" y="3182325"/>
            <a:ext cx="1882200" cy="1270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struct point{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x ;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y 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Declaration of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struct </a:t>
            </a:r>
            <a:r>
              <a:rPr lang="en"/>
              <a:t>Variable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</a:pPr>
            <a:r>
              <a:rPr lang="en"/>
              <a:t>Declaration of a variable of struct type:</a:t>
            </a:r>
          </a:p>
          <a:p>
            <a:pPr marR="0" lvl="0" indent="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&lt;struct_type&gt; &lt;identifier_list&gt;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</a:pPr>
            <a:r>
              <a:rPr lang="en"/>
              <a:t>Example1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studentRec {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student_idno;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char student_name[20];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age;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 s1, s2;</a:t>
            </a:r>
          </a:p>
          <a:p>
            <a:pPr marL="457200" lvl="0" indent="-342900" rtl="0">
              <a:spcBef>
                <a:spcPts val="1000"/>
              </a:spcBef>
              <a:buSzPct val="128571"/>
              <a:buFont typeface="Times New Roman"/>
            </a:pPr>
            <a:r>
              <a:rPr lang="en"/>
              <a:t>Example2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s1 { char c; int i; } u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s2 { char c; int i; } v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s3 { char c; int i; } x 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s3 y ;</a:t>
            </a:r>
          </a:p>
          <a:p>
            <a:pPr marL="914400" lvl="1" indent="-317500" rtl="0">
              <a:spcBef>
                <a:spcPts val="0"/>
              </a:spcBef>
              <a:buSzPct val="100000"/>
              <a:buFont typeface="Times New Roman"/>
            </a:pPr>
            <a:r>
              <a:rPr lang="en" sz="1400"/>
              <a:t>The types of u , v and x are all different, but the types of x and y are the same.</a:t>
            </a:r>
          </a:p>
        </p:txBody>
      </p:sp>
      <p:sp>
        <p:nvSpPr>
          <p:cNvPr id="130" name="Shape 130"/>
          <p:cNvSpPr txBox="1"/>
          <p:nvPr/>
        </p:nvSpPr>
        <p:spPr>
          <a:xfrm>
            <a:off x="5397000" y="2208200"/>
            <a:ext cx="3289800" cy="140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struct studentRec {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student_idno;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char student_name[20];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age;</a:t>
            </a:r>
            <a:b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struct studentRec s1, s2;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struct </a:t>
            </a:r>
            <a:r>
              <a:rPr lang="en"/>
              <a:t>Members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Individual components of a struct type are called members (or fields)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can be of different types (simple, array or struct).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Complex data structures can be formed by defining arrays of structs.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Members of a struct type variable are accessed with direct access operator (.)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Syntax: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&lt;struct-variable&gt;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&lt;member_name&gt;</a:t>
            </a:r>
            <a:r>
              <a:rPr lang="en" sz="1400" b="1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Example: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strcpy(s1.student_name, "Mohamed Ali");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s1.studentid = 43321313;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s1.age = 20;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printf("The student name is %s", s1.student_name);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point ptA;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struct </a:t>
            </a:r>
            <a:r>
              <a:rPr lang="en"/>
              <a:t>Variable Initialization</a:t>
            </a:r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Initialization is done by specifying values of every member.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point ptA={10,20};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Assignment operator copies every member of the structure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be careful with pointers</a:t>
            </a: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/>
              <a:t>Cannot use 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==</a:t>
            </a:r>
            <a:r>
              <a:rPr lang="en" sz="1400"/>
              <a:t> to compare two structure variables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A variable of a structure type can be also initialized by any the following methods: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Example:</a:t>
            </a:r>
          </a:p>
          <a:p>
            <a:pPr marL="457200" lvl="0" indent="-6985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date {</a:t>
            </a:r>
          </a:p>
          <a:p>
            <a:pPr marL="457200" lvl="0" indent="-6985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day, month , year ;</a:t>
            </a:r>
          </a:p>
          <a:p>
            <a:pPr marL="457200" lvl="0" indent="-6985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 birth_date = {31 , 12 , 1988};</a:t>
            </a:r>
          </a:p>
          <a:p>
            <a:pPr marL="457200" lvl="0" indent="-6985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date newyear={1, 1};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Nested Structures</a:t>
            </a:r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/>
              <a:t>Let’s consider the structures: 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We can define the Client inside the BankAccount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struct BankAccount{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char name[21];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int accNum[20];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double balance;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struct{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char name[21];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char gender;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int age;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  char address[21];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  } aHolder;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} b1;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ba.aHolder.age = 35;	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Client is not visible outside the BankAccount which makes its name optional.</a:t>
            </a: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endParaRPr sz="1400"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endParaRPr sz="14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49" name="Shape 149"/>
          <p:cNvSpPr txBox="1"/>
          <p:nvPr/>
        </p:nvSpPr>
        <p:spPr>
          <a:xfrm>
            <a:off x="5738700" y="1667700"/>
            <a:ext cx="3024300" cy="288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struct Client{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char name[21];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char gender;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age;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char address[21];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struct BankAccount{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char name[21]; 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accNum[20];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double balance;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struct Client aHolder;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 ba;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ba.aHolder.age = 35;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1560</Words>
  <Application>Microsoft Office PowerPoint</Application>
  <PresentationFormat>On-screen Show (16:9)</PresentationFormat>
  <Paragraphs>331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Courier New</vt:lpstr>
      <vt:lpstr>Georgia</vt:lpstr>
      <vt:lpstr>Times New Roman</vt:lpstr>
      <vt:lpstr>simple-light-2</vt:lpstr>
      <vt:lpstr>paper-plane</vt:lpstr>
      <vt:lpstr>User-Defined Data Types</vt:lpstr>
      <vt:lpstr>Outline</vt:lpstr>
      <vt:lpstr>Enumerated Constants</vt:lpstr>
      <vt:lpstr>Structure</vt:lpstr>
      <vt:lpstr>struct Definition</vt:lpstr>
      <vt:lpstr>Declaration of struct Variable</vt:lpstr>
      <vt:lpstr>struct Members</vt:lpstr>
      <vt:lpstr>struct Variable Initialization</vt:lpstr>
      <vt:lpstr>Nested Structures</vt:lpstr>
      <vt:lpstr>Pointer to Structure</vt:lpstr>
      <vt:lpstr>Pointer to Structure Example</vt:lpstr>
      <vt:lpstr>Pointer to Structure</vt:lpstr>
      <vt:lpstr>Pointer to Structure Example</vt:lpstr>
      <vt:lpstr>Size of structure</vt:lpstr>
      <vt:lpstr>Array of Structures</vt:lpstr>
      <vt:lpstr>Example</vt:lpstr>
      <vt:lpstr>Union</vt:lpstr>
      <vt:lpstr>BitField</vt:lpstr>
      <vt:lpstr>typedef Keyword</vt:lpstr>
      <vt:lpstr>Example1: Polygon (polygon.h)</vt:lpstr>
      <vt:lpstr>Example1: Polygon (polygon.c)</vt:lpstr>
      <vt:lpstr>Example1: Polygon (polygon.c)</vt:lpstr>
      <vt:lpstr>Example1: Polygon (pgtest.c)</vt:lpstr>
      <vt:lpstr>Example2: Matrix - revisited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User-Defined Data Types</dc:title>
  <dc:creator>Pranavkumar P Pathak</dc:creator>
  <cp:lastModifiedBy>Pranavkumar P Pathak</cp:lastModifiedBy>
  <cp:revision>1</cp:revision>
  <dcterms:modified xsi:type="dcterms:W3CDTF">2016-11-21T04:46:12Z</dcterms:modified>
</cp:coreProperties>
</file>