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65" r:id="rId1"/>
    <p:sldMasterId id="2147483666" r:id="rId2"/>
  </p:sldMasterIdLst>
  <p:notesMasterIdLst>
    <p:notesMasterId r:id="rId24"/>
  </p:notes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26A9B178-DD24-48E9-BD6A-A430F1B762AB}">
  <a:tblStyle styleId="{26A9B178-DD24-48E9-BD6A-A430F1B762AB}" styleName="Table_0">
    <a:wholeTbl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7" d="100"/>
          <a:sy n="107" d="100"/>
        </p:scale>
        <p:origin x="84" y="9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viewProps" Target="view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54740646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93169380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Shape 14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0" name="Shape 15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0814268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Shape 15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Shape 15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5030709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Shape 16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Shape 16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476002748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Shape 16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9" name="Shape 16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718779636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Shape 17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" name="Shape 17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185032965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Shape 18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3" name="Shape 18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689510697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hape 18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9" name="Shape 18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80341676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Shape 194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5" name="Shape 19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16354341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Shape 20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1" name="Shape 20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739232514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Shape 20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7" name="Shape 20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68686165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Shape 10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49878255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Shape 21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3" name="Shape 21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22119355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8" name="Shape 21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9" name="Shape 21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5288694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Shape 10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9882161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Shape 11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8893472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Shape 11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4764930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Shape 12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90777289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Shape 130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Shape 13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46014564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Shape 137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22445156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Shape 14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4" name="Shape 14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146390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>
            <a:endParaRPr/>
          </a:p>
        </p:txBody>
      </p:sp>
      <p:sp>
        <p:nvSpPr>
          <p:cNvPr id="11" name="Shape 11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Big 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>
            <a:spLocks noGrp="1"/>
          </p:cNvSpPr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>
            <a:endParaRPr/>
          </a:p>
        </p:txBody>
      </p:sp>
      <p:sp>
        <p:nvSpPr>
          <p:cNvPr id="46" name="Shape 46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7" name="Shape 47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/>
        </p:nvSpPr>
        <p:spPr>
          <a:xfrm rot="10800000" flipH="1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6" name="Shape 56"/>
          <p:cNvSpPr/>
          <p:nvPr/>
        </p:nvSpPr>
        <p:spPr>
          <a:xfrm>
            <a:off x="0" y="2393175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7" name="Shape 57"/>
          <p:cNvSpPr/>
          <p:nvPr/>
        </p:nvSpPr>
        <p:spPr>
          <a:xfrm rot="10800000" flipH="1">
            <a:off x="0" y="2983958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58" name="Shape 58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 rtl="0">
              <a:spcBef>
                <a:spcPts val="0"/>
              </a:spcBef>
              <a:defRPr/>
            </a:lvl1pPr>
            <a:lvl2pPr lvl="1" algn="ctr" rtl="0">
              <a:spcBef>
                <a:spcPts val="0"/>
              </a:spcBef>
              <a:defRPr/>
            </a:lvl2pPr>
            <a:lvl3pPr lvl="2" algn="ctr" rtl="0">
              <a:spcBef>
                <a:spcPts val="0"/>
              </a:spcBef>
              <a:defRPr/>
            </a:lvl3pPr>
            <a:lvl4pPr lvl="3" algn="ctr" rtl="0">
              <a:spcBef>
                <a:spcPts val="0"/>
              </a:spcBef>
              <a:defRPr/>
            </a:lvl4pPr>
            <a:lvl5pPr lvl="4" algn="ctr" rtl="0">
              <a:spcBef>
                <a:spcPts val="0"/>
              </a:spcBef>
              <a:defRPr/>
            </a:lvl5pPr>
            <a:lvl6pPr lvl="5" algn="ctr" rtl="0">
              <a:spcBef>
                <a:spcPts val="0"/>
              </a:spcBef>
              <a:defRPr/>
            </a:lvl6pPr>
            <a:lvl7pPr lvl="6" algn="ctr" rtl="0">
              <a:spcBef>
                <a:spcPts val="0"/>
              </a:spcBef>
              <a:defRPr/>
            </a:lvl7pPr>
            <a:lvl8pPr lvl="7" algn="ctr" rtl="0">
              <a:spcBef>
                <a:spcPts val="0"/>
              </a:spcBef>
              <a:defRPr/>
            </a:lvl8pPr>
            <a:lvl9pPr lvl="8" algn="ctr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  <a:lvl2pPr lvl="1" algn="ctr" rtl="0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algn="ctr" rtl="0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4pPr>
            <a:lvl5pPr lvl="4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5pPr>
            <a:lvl6pPr lvl="5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6pPr>
            <a:lvl7pPr lvl="6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7pPr>
            <a:lvl8pPr lvl="7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8pPr>
            <a:lvl9pPr lvl="8" algn="ctr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60" name="Shape 6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/>
        </p:nvSpPr>
        <p:spPr>
          <a:xfrm rot="10800000" flipH="1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63" name="Shape 63"/>
          <p:cNvSpPr/>
          <p:nvPr/>
        </p:nvSpPr>
        <p:spPr>
          <a:xfrm flipH="1">
            <a:off x="4526626" y="571349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64" name="Shape 64"/>
          <p:cNvSpPr/>
          <p:nvPr/>
        </p:nvSpPr>
        <p:spPr>
          <a:xfrm rot="10800000">
            <a:off x="4526626" y="1162132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65" name="Shape 6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 sz="3600" b="1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6" name="Shape 6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buChar char="●"/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buChar char="○"/>
              <a:defRPr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lvl="2" rtl="0">
              <a:spcBef>
                <a:spcPts val="0"/>
              </a:spcBef>
              <a:buChar char="■"/>
              <a:defRPr/>
            </a:lvl3pPr>
            <a:lvl4pPr lvl="3" rtl="0">
              <a:spcBef>
                <a:spcPts val="0"/>
              </a:spcBef>
              <a:buChar char="●"/>
              <a:defRPr/>
            </a:lvl4pPr>
            <a:lvl5pPr lvl="4" rtl="0">
              <a:spcBef>
                <a:spcPts val="0"/>
              </a:spcBef>
              <a:buChar char="○"/>
              <a:defRPr/>
            </a:lvl5pPr>
            <a:lvl6pPr lvl="5" rtl="0">
              <a:spcBef>
                <a:spcPts val="0"/>
              </a:spcBef>
              <a:buChar char="■"/>
              <a:defRPr/>
            </a:lvl6pPr>
            <a:lvl7pPr lvl="6" rtl="0">
              <a:spcBef>
                <a:spcPts val="0"/>
              </a:spcBef>
              <a:buChar char="●"/>
              <a:defRPr/>
            </a:lvl7pPr>
            <a:lvl8pPr lvl="7" rtl="0">
              <a:spcBef>
                <a:spcPts val="0"/>
              </a:spcBef>
              <a:buChar char="○"/>
              <a:defRPr/>
            </a:lvl8pPr>
            <a:lvl9pPr lvl="8" rtl="0">
              <a:spcBef>
                <a:spcPts val="0"/>
              </a:spcBef>
              <a:buChar char="■"/>
              <a:defRPr/>
            </a:lvl9pPr>
          </a:lstStyle>
          <a:p>
            <a:endParaRPr/>
          </a:p>
        </p:txBody>
      </p:sp>
      <p:sp>
        <p:nvSpPr>
          <p:cNvPr id="67" name="Shape 67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/>
        </p:nvSpPr>
        <p:spPr>
          <a:xfrm rot="10800000" flipH="1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0" name="Shape 70"/>
          <p:cNvSpPr/>
          <p:nvPr/>
        </p:nvSpPr>
        <p:spPr>
          <a:xfrm rot="10800000">
            <a:off x="4526626" y="1162132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1" name="Shape 7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3" name="Shape 73"/>
          <p:cNvSpPr/>
          <p:nvPr/>
        </p:nvSpPr>
        <p:spPr>
          <a:xfrm flipH="1">
            <a:off x="4526626" y="571349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4" name="Shape 74"/>
          <p:cNvSpPr txBox="1">
            <a:spLocks noGrp="1"/>
          </p:cNvSpPr>
          <p:nvPr>
            <p:ph type="body" idx="2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5" name="Shape 75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/>
        </p:nvSpPr>
        <p:spPr>
          <a:xfrm rot="10800000" flipH="1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8" name="Shape 78"/>
          <p:cNvSpPr/>
          <p:nvPr/>
        </p:nvSpPr>
        <p:spPr>
          <a:xfrm flipH="1">
            <a:off x="4526626" y="571349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79" name="Shape 7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80" name="Shape 80"/>
          <p:cNvSpPr/>
          <p:nvPr/>
        </p:nvSpPr>
        <p:spPr>
          <a:xfrm rot="10800000">
            <a:off x="4526626" y="1162132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1" name="Shape 81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  <a:endParaRPr lang="en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/>
        </p:nvSpPr>
        <p:spPr>
          <a:xfrm rot="10800000" flipH="1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4" name="Shape 84"/>
          <p:cNvSpPr/>
          <p:nvPr/>
        </p:nvSpPr>
        <p:spPr>
          <a:xfrm flipH="1">
            <a:off x="4526626" y="3820834"/>
            <a:ext cx="4617373" cy="590502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5" name="Shape 85"/>
          <p:cNvSpPr/>
          <p:nvPr/>
        </p:nvSpPr>
        <p:spPr>
          <a:xfrm rot="10800000">
            <a:off x="4526626" y="4411617"/>
            <a:ext cx="4617373" cy="571095"/>
          </a:xfrm>
          <a:custGeom>
            <a:avLst/>
            <a:gdLst/>
            <a:ahLst/>
            <a:cxnLst/>
            <a:rect l="0" t="0" r="0" b="0"/>
            <a:pathLst>
              <a:path w="4617373" h="1108924" extrusionOk="0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6" name="Shape 86"/>
          <p:cNvSpPr txBox="1">
            <a:spLocks noGrp="1"/>
          </p:cNvSpPr>
          <p:nvPr>
            <p:ph type="body" idx="1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2400" i="1">
                <a:solidFill>
                  <a:schemeClr val="dk2"/>
                </a:solidFill>
              </a:defRPr>
            </a:lvl1pPr>
          </a:lstStyle>
          <a:p>
            <a:endParaRPr/>
          </a:p>
        </p:txBody>
      </p:sp>
      <p:sp>
        <p:nvSpPr>
          <p:cNvPr id="87" name="Shape 87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  <a:endParaRPr lang="en">
              <a:solidFill>
                <a:schemeClr val="dk2"/>
              </a:solidFill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/>
        </p:nvSpPr>
        <p:spPr>
          <a:xfrm>
            <a:off x="6676" y="76256"/>
            <a:ext cx="9134130" cy="5054792"/>
          </a:xfrm>
          <a:custGeom>
            <a:avLst/>
            <a:gdLst/>
            <a:ahLst/>
            <a:cxnLst/>
            <a:rect l="0" t="0" r="0" b="0"/>
            <a:pathLst>
              <a:path w="9157023" h="6739723" extrusionOk="0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90" name="Shape 90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and two 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2" name="Shape 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One column 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Main 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>
            <a:endParaRPr/>
          </a:p>
        </p:txBody>
      </p:sp>
      <p:sp>
        <p:nvSpPr>
          <p:cNvPr id="34" name="Shape 34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Section title and 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>
            <a:endParaRPr/>
          </a:p>
        </p:txBody>
      </p:sp>
      <p:sp>
        <p:nvSpPr>
          <p:cNvPr id="38" name="Shape 38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0" name="Shape 40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aption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lIns="91425" tIns="91425" rIns="91425" bIns="91425" anchor="ctr" anchorCtr="0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>
            <a:endParaRPr/>
          </a:p>
        </p:txBody>
      </p:sp>
      <p:sp>
        <p:nvSpPr>
          <p:cNvPr id="43" name="Shape 43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4.xml"/><Relationship Id="rId7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sldNum" idx="12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  <a:endParaRPr lang="en" sz="1000">
              <a:solidFill>
                <a:schemeClr val="dk2"/>
              </a:solidFill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1155CC"/>
        </a:solidFill>
        <a:effectLst/>
      </p:bgPr>
    </p:bg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52" name="Shape 5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>
            <a:endParaRPr/>
          </a:p>
        </p:txBody>
      </p:sp>
      <p:sp>
        <p:nvSpPr>
          <p:cNvPr id="53" name="Shape 53"/>
          <p:cNvSpPr txBox="1">
            <a:spLocks noGrp="1"/>
          </p:cNvSpPr>
          <p:nvPr>
            <p:ph type="sldNum" idx="12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r" rtl="0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  <a:endParaRPr lang="en" sz="1300">
              <a:solidFill>
                <a:schemeClr val="lt2"/>
              </a:solidFill>
              <a:latin typeface="Georgia"/>
              <a:ea typeface="Georgia"/>
              <a:cs typeface="Georgia"/>
              <a:sym typeface="Georgia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tutorialspoint.com/c_standard_library/c_function_ftell.htm" TargetMode="Externa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>
            <a:spLocks noGrp="1"/>
          </p:cNvSpPr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4600" b="1"/>
              <a:t>Input and Output</a:t>
            </a:r>
          </a:p>
        </p:txBody>
      </p:sp>
      <p:sp>
        <p:nvSpPr>
          <p:cNvPr id="96" name="Shape 96"/>
          <p:cNvSpPr txBox="1">
            <a:spLocks noGrp="1"/>
          </p:cNvSpPr>
          <p:nvPr>
            <p:ph type="subTitle" idx="1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97" name="Shape 97"/>
          <p:cNvSpPr/>
          <p:nvPr/>
        </p:nvSpPr>
        <p:spPr>
          <a:xfrm>
            <a:off x="8278475" y="111999"/>
            <a:ext cx="773874" cy="336042"/>
          </a:xfrm>
          <a:prstGeom prst="flowChartTerminator">
            <a:avLst/>
          </a:prstGeom>
          <a:solidFill>
            <a:srgbClr val="FFFFFF"/>
          </a:solidFill>
          <a:ln w="19050" cap="flat" cmpd="sng">
            <a:solidFill>
              <a:srgbClr val="CFE2F3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lvl="0" algn="ctr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000" b="1">
                <a:latin typeface="Georgia"/>
                <a:ea typeface="Georgia"/>
                <a:cs typeface="Georgia"/>
                <a:sym typeface="Georgia"/>
              </a:rPr>
              <a:t>Lecture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General Stream I/O</a:t>
            </a:r>
          </a:p>
        </p:txBody>
      </p:sp>
      <p:sp>
        <p:nvSpPr>
          <p:cNvPr id="153" name="Shape 153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28571"/>
            </a:pP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int ungetc(int ch, FILE *stream)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pushes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ch </a:t>
            </a:r>
            <a:r>
              <a:rPr lang="en" sz="1400"/>
              <a:t>(unsigned char) onto the specified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stream </a:t>
            </a:r>
            <a:r>
              <a:rPr lang="en" sz="1400"/>
              <a:t>to be read again.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character that was pushed back if successful, otherwise EOF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putc(int ch, FILE∗ fp)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writes a single character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ch</a:t>
            </a:r>
            <a:r>
              <a:rPr lang="en" sz="1400"/>
              <a:t> to the output stream.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the character written or EOF on error.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we can implement it as follows: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#define putchar(c) putc(c,stdout)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fputs(char *line, FILE∗ stream)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writes a single line to the output stream.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0 on success, EOF otherwise.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fprintf(FILE *stream, const char *format, ...)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sends formatted output to a stream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</a:t>
            </a:r>
            <a:r>
              <a:rPr lang="en" sz="1150"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total number of characters written, otherwise, a negative number is returned.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Shape 15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General Stream I/O</a:t>
            </a:r>
          </a:p>
        </p:txBody>
      </p:sp>
      <p:sp>
        <p:nvSpPr>
          <p:cNvPr id="159" name="Shape 159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28571"/>
            </a:pP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size_t fread(void *ptr, size_t size, size_t nmemb, FILE *stream)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reads data from the given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stream</a:t>
            </a:r>
            <a:r>
              <a:rPr lang="en" sz="1400"/>
              <a:t> into the array pointed to by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ptr</a:t>
            </a:r>
            <a:r>
              <a:rPr lang="en" sz="1400"/>
              <a:t>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size: size in bytes of each element to be read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nmemb: number of elements, each one with a size of size bytes.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total number of elements successfully read.</a:t>
            </a:r>
          </a:p>
          <a:p>
            <a: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differs from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nmemb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, either an error has occurred or EOF was reached.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size_t fwrite(const void *ptr, size_t size, size_t nmemb, FILE *stream)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writes data from the array pointed to by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ptr</a:t>
            </a:r>
            <a:r>
              <a:rPr lang="en" sz="1400"/>
              <a:t> to the given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stream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total number of elements successfully written</a:t>
            </a:r>
          </a:p>
          <a:p>
            <a: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differs from</a:t>
            </a:r>
            <a:r>
              <a:rPr lang="en" sz="1400"/>
              <a:t>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nmemb</a:t>
            </a:r>
            <a:r>
              <a:rPr lang="en" sz="1400"/>
              <a:t>, 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it will show an error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rewind(FILE *stream)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sets file position to beginning of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stream</a:t>
            </a:r>
            <a:r>
              <a:rPr lang="en" sz="1400"/>
              <a:t>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fseek(FILE *stream, long int offset, int whence)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sets file position of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stream</a:t>
            </a:r>
            <a:r>
              <a:rPr lang="en" sz="1400"/>
              <a:t> to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offset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6666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offset</a:t>
            </a:r>
            <a:r>
              <a:rPr lang="en" sz="1400"/>
              <a:t> signifies number of bytes to seek from given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whence</a:t>
            </a:r>
            <a:r>
              <a:rPr lang="en" sz="1400"/>
              <a:t> position</a:t>
            </a:r>
          </a:p>
        </p:txBody>
      </p:sp>
      <p:graphicFrame>
        <p:nvGraphicFramePr>
          <p:cNvPr id="160" name="Shape 160"/>
          <p:cNvGraphicFramePr/>
          <p:nvPr/>
        </p:nvGraphicFramePr>
        <p:xfrm>
          <a:off x="6634325" y="390677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{26A9B178-DD24-48E9-BD6A-A430F1B762AB}</a:tableStyleId>
              </a:tblPr>
              <a:tblGrid>
                <a:gridCol w="977275"/>
                <a:gridCol w="1253000"/>
              </a:tblGrid>
              <a:tr h="0">
                <a:tc>
                  <a:txBody>
                    <a:bodyPr/>
                    <a:lstStyle/>
                    <a:p>
                      <a:pPr lv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SEEK_SET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Beginning of file</a:t>
                      </a:r>
                    </a:p>
                  </a:txBody>
                  <a:tcPr marL="91425" marR="91425" marT="91425" marB="91425"/>
                </a:tc>
              </a:tr>
              <a:tr h="365725">
                <a:tc>
                  <a:txBody>
                    <a:bodyPr/>
                    <a:lstStyle/>
                    <a:p>
                      <a:pPr lv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SEEK_CUR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Current position</a:t>
                      </a:r>
                    </a:p>
                  </a:txBody>
                  <a:tcPr marL="91425" marR="91425" marT="91425" marB="91425"/>
                </a:tc>
              </a:tr>
              <a:tr h="365725">
                <a:tc>
                  <a:txBody>
                    <a:bodyPr/>
                    <a:lstStyle/>
                    <a:p>
                      <a:pPr lv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SEEK_END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End of file</a:t>
                      </a:r>
                    </a:p>
                  </a:txBody>
                  <a:tcPr marL="91425" marR="91425" marT="91425" marB="91425"/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Shape 16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Example: </a:t>
            </a:r>
            <a:r>
              <a:rPr lang="en" sz="1800"/>
              <a:t>std.h</a:t>
            </a:r>
          </a:p>
        </p:txBody>
      </p:sp>
      <p:sp>
        <p:nvSpPr>
          <p:cNvPr id="166" name="Shape 16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typedef struct{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id;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char name[25];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float gpa;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 Student;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save_students_data(char*, Student*, int);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Student* get_students_data(char*);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Student enter_student_data();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print_student_data(Student*);</a:t>
            </a:r>
          </a:p>
          <a:p>
            <a:pPr lvl="0">
              <a:spcBef>
                <a:spcPts val="0"/>
              </a:spcBef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Shape 17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Example: </a:t>
            </a:r>
            <a:r>
              <a:rPr lang="en" sz="1800"/>
              <a:t>std.c</a:t>
            </a:r>
          </a:p>
        </p:txBody>
      </p:sp>
      <p:sp>
        <p:nvSpPr>
          <p:cNvPr id="172" name="Shape 172"/>
          <p:cNvSpPr txBox="1">
            <a:spLocks noGrp="1"/>
          </p:cNvSpPr>
          <p:nvPr>
            <p:ph type="body" idx="1"/>
          </p:nvPr>
        </p:nvSpPr>
        <p:spPr>
          <a:xfrm>
            <a:off x="222800" y="1200150"/>
            <a:ext cx="84639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&lt;stdio.h&gt;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&lt;stdlib.h&gt;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"std.h"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183333"/>
              <a:buFont typeface="Arial"/>
              <a:buNone/>
            </a:pPr>
            <a:endParaRPr sz="6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save_students_data(char* fn, Student* slist, int num){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FILE* fp;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((fp = fopen(fn, "w"))){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fwrite(&amp;num, sizeof(int), 1, fp);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for (i=0; i&lt;num; i++)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if (!fwrite(slist+i, sizeof(Student), 1, fp)) 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  perror("Problem writing to file");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  return -2;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}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fclose(fp);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return 0;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}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perror("File could not be opened.");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-1;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173" name="Shape 173"/>
          <p:cNvSpPr txBox="1"/>
          <p:nvPr/>
        </p:nvSpPr>
        <p:spPr>
          <a:xfrm>
            <a:off x="5293900" y="2595250"/>
            <a:ext cx="3393000" cy="2031900"/>
          </a:xfrm>
          <a:prstGeom prst="rect">
            <a:avLst/>
          </a:prstGeom>
          <a:solidFill>
            <a:srgbClr val="FFF2CC"/>
          </a:solidFill>
          <a:ln w="9525" cap="flat" cmpd="sng">
            <a:solidFill>
              <a:srgbClr val="000000"/>
            </a:solidFill>
            <a:prstDash val="dash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if ((fp = fopen(fn, "w"))){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fwrite(&amp;num, sizeof(int), 1, fp);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if (!fwrite(slist,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 sizeof(Student),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 Num,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 fp)) {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perror("Problem writing to file");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return -2;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}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fclose(fp);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>
              <a:spcBef>
                <a:spcPts val="0"/>
              </a:spcBef>
              <a:buNone/>
            </a:pPr>
            <a:endParaRPr sz="100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Shape 17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Example: </a:t>
            </a:r>
            <a:r>
              <a:rPr lang="en" sz="1800"/>
              <a:t>std.c (cont.)</a:t>
            </a:r>
          </a:p>
        </p:txBody>
      </p:sp>
      <p:sp>
        <p:nvSpPr>
          <p:cNvPr id="179" name="Shape 179"/>
          <p:cNvSpPr txBox="1">
            <a:spLocks noGrp="1"/>
          </p:cNvSpPr>
          <p:nvPr>
            <p:ph type="body" idx="1"/>
          </p:nvPr>
        </p:nvSpPr>
        <p:spPr>
          <a:xfrm>
            <a:off x="249550" y="1200150"/>
            <a:ext cx="84372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Student* get_students_data(char* fn){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FILE* fp;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Student* result;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i, num;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if ((fp = fopen(fn, "r"))){  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fread(&amp;num, sizeof(int), 1, fp);  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result = (Student*)calloc(num, sizeof(Student));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for (i=0; i&lt;num; i++) 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if (!fread(result+i, sizeof(Student), 1, fp)){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  perror("Problem reading from file");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  return NULL;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  }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fclose(fp);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return result;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}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perror("File could not be opened.");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NULL;    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180" name="Shape 180"/>
          <p:cNvSpPr txBox="1"/>
          <p:nvPr/>
        </p:nvSpPr>
        <p:spPr>
          <a:xfrm>
            <a:off x="5293800" y="2274400"/>
            <a:ext cx="3393000" cy="2422500"/>
          </a:xfrm>
          <a:prstGeom prst="rect">
            <a:avLst/>
          </a:prstGeom>
          <a:solidFill>
            <a:srgbClr val="FFF2CC"/>
          </a:solidFill>
          <a:ln w="9525" cap="flat" cmpd="sng">
            <a:solidFill>
              <a:srgbClr val="000000"/>
            </a:solidFill>
            <a:prstDash val="dash"/>
            <a:round/>
            <a:headEnd type="none" w="med" len="med"/>
            <a:tailEnd type="none" w="med" len="med"/>
          </a:ln>
        </p:spPr>
        <p:txBody>
          <a:bodyPr lIns="91425" tIns="91425" rIns="91425" bIns="91425" anchor="ctr" anchorCtr="0">
            <a:noAutofit/>
          </a:bodyPr>
          <a:lstStyle/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if ((fp = fopen(fn, "r"))){  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fread(&amp;num, sizeof(int), 1, fp);  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result=(Student*)calloc(num,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            sizeof(Student));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if (!fread(result,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sizeof(Student),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num,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  fp)){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perror("Problem reading from file");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return NULL;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}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fclose(fp);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return result;</a:t>
            </a:r>
          </a:p>
          <a:p>
            <a:pPr marL="0" marR="0" lvl="0" indent="-698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10000"/>
              <a:buFont typeface="Arial"/>
              <a:buNone/>
            </a:pPr>
            <a:r>
              <a:rPr lang="en" sz="10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000">
              <a:solidFill>
                <a:schemeClr val="dk1"/>
              </a:solidFill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Shape 18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Example: </a:t>
            </a:r>
            <a:r>
              <a:rPr lang="en" sz="1800"/>
              <a:t>std.c (cont.)</a:t>
            </a:r>
          </a:p>
        </p:txBody>
      </p:sp>
      <p:sp>
        <p:nvSpPr>
          <p:cNvPr id="186" name="Shape 18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Student enter_student_data(){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Student s;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printf("Enter student's id:");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scanf("%d", &amp;(s.id));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printf("Enter student's name:");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fgets(s.name, 24, stdin);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printf("Enter student's GPA:");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scanf("%f", &amp;(s.gpa));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s;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void print_student_data(Student* s){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printf("\n-----------------\n");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printf("Student's id: %d\n", s-&gt;id);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printf("Student's name: %s", s-&gt;name);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printf("Student's GPA: %.2f\n", s-&gt;gpa);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printf("-----------------\n");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Shape 19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Example: </a:t>
            </a:r>
            <a:r>
              <a:rPr lang="en" sz="1800"/>
              <a:t>test-std.c</a:t>
            </a:r>
          </a:p>
        </p:txBody>
      </p:sp>
      <p:sp>
        <p:nvSpPr>
          <p:cNvPr id="192" name="Shape 19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#include "std.h"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Student slist[3], *sff;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int i;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(i=0; i&lt;3; i++)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slist[i] = enter_student_data();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save_students_data("std.dat", slist, 3);  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sff = get_students_data("std.dat");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for (i=0; i&lt;3; i++)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  print_student_data(sff+i);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 rt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Shape 197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Handling Files</a:t>
            </a:r>
          </a:p>
        </p:txBody>
      </p:sp>
      <p:sp>
        <p:nvSpPr>
          <p:cNvPr id="198" name="Shape 198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28571"/>
            </a:pP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int remove(const char *filename)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deletes the given filename so that it is no longer accessible.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0 on success and  -1on failure and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errno </a:t>
            </a:r>
            <a:r>
              <a:rPr lang="en" sz="1400"/>
              <a:t>is set appropriately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rename(const char *old_filename, const char *new_filename)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causes filename referred to, by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old_filename</a:t>
            </a:r>
            <a:r>
              <a:rPr lang="en" sz="1400"/>
              <a:t> to be changed to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new_filename</a:t>
            </a:r>
            <a:r>
              <a:rPr lang="en" sz="1400"/>
              <a:t>.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returns 0 on success and  -1on failure and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errno </a:t>
            </a:r>
            <a:r>
              <a:rPr lang="en" sz="1400"/>
              <a:t>is set appropriately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28571"/>
              <a:buFont typeface="Georgia"/>
            </a:pPr>
            <a:r>
              <a:rPr lang="en" sz="1400"/>
              <a:t>How to get a file’s size?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Use fseek with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  <a:hlinkClick r:id="rId3"/>
              </a:rPr>
              <a:t>long int ftell(FILE *stream)</a:t>
            </a:r>
          </a:p>
          <a:p>
            <a: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returns current file position of the given stream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FILE* f; long int size=0;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if ((f = fopen("readme.txt"))){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fseek(f, 0, SEEK_END);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size = ftell(f);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fclose(f);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Shape 20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Command line Input</a:t>
            </a:r>
          </a:p>
        </p:txBody>
      </p:sp>
      <p:sp>
        <p:nvSpPr>
          <p:cNvPr id="204" name="Shape 20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In addition to taking input from standard input and files, you can also pass input while invoking the program.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so far, we have used int main() as to invoke the main function. 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however, main function can take arguments that are populated when the program is invoked.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main(int argc,char∗ argv[])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6666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argc</a:t>
            </a:r>
            <a:r>
              <a:rPr lang="en" sz="1400"/>
              <a:t>: count of arguments.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6666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argv</a:t>
            </a:r>
            <a:r>
              <a:rPr lang="en" sz="1400"/>
              <a:t>: an array of pointers to each of the arguments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note: the arguments include the name of the program as well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Examples:</a:t>
            </a:r>
            <a:br>
              <a:rPr lang="en" sz="1400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./cat a.txt b.txt 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 argc = 3 , argv[0] = "cat" , argv[1] = "a.txt" and argv[2] = "b.txt" 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./cat 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 argc = 1 , argv[0] = "cat" )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Shape 20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Error Handling</a:t>
            </a:r>
          </a:p>
        </p:txBody>
      </p:sp>
      <p:sp>
        <p:nvSpPr>
          <p:cNvPr id="210" name="Shape 21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/>
              <a:t>No direct support for error handling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error.h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defines the global variable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errno</a:t>
            </a:r>
            <a:r>
              <a:rPr lang="en" sz="1400"/>
              <a:t>, set to zero at program startup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defines macros that indicate some error codes</a:t>
            </a:r>
          </a:p>
          <a:p>
            <a:pPr marL="457200" lvl="0" indent="-342900" rtl="0">
              <a:spcBef>
                <a:spcPts val="1000"/>
              </a:spcBef>
              <a:buSzPct val="128571"/>
              <a:buFont typeface="Times New Roman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char* strerror(int errnum)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returns a string describing error errnum, must include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string.h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stderr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output stream for errors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assigned to a program just like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stdin</a:t>
            </a:r>
            <a:r>
              <a:rPr lang="en" sz="1400"/>
              <a:t> and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stdout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appears on screen even if stdout is redirected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Font typeface="Times New Roman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exit</a:t>
            </a:r>
            <a:r>
              <a:rPr lang="en"/>
              <a:t> function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terminates the program from any function, must include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stdlib.h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argument is passed to the system</a:t>
            </a:r>
          </a:p>
          <a:p>
            <a:pPr marL="1371600" marR="0" lvl="2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EXIT_FAILURE , EXIT_SUCCESS</a:t>
            </a:r>
            <a:r>
              <a:rPr lang="en" sz="1400">
                <a:highlight>
                  <a:srgbClr val="FFFFFF"/>
                </a:highlight>
                <a:latin typeface="Times New Roman"/>
                <a:ea typeface="Times New Roman"/>
                <a:cs typeface="Times New Roman"/>
                <a:sym typeface="Times New Roman"/>
              </a:rPr>
              <a:t>: defined in stdlib.h</a:t>
            </a:r>
          </a:p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103" name="Shape 103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Introduction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Standard files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General files I/O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Command-line parameters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Error handling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String I/O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Shape 215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Error Handling: Example</a:t>
            </a:r>
          </a:p>
        </p:txBody>
      </p:sp>
      <p:sp>
        <p:nvSpPr>
          <p:cNvPr id="216" name="Shape 216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solidFill>
                  <a:srgbClr val="880000"/>
                </a:solidFill>
                <a:latin typeface="Courier New"/>
                <a:ea typeface="Courier New"/>
                <a:cs typeface="Courier New"/>
                <a:sym typeface="Courier New"/>
              </a:rPr>
              <a:t>#include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8800"/>
                </a:solidFill>
                <a:latin typeface="Courier New"/>
                <a:ea typeface="Courier New"/>
                <a:cs typeface="Courier New"/>
                <a:sym typeface="Courier New"/>
              </a:rPr>
              <a:t>&lt;stdio.h&gt;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880000"/>
                </a:solidFill>
                <a:latin typeface="Courier New"/>
                <a:ea typeface="Courier New"/>
                <a:cs typeface="Courier New"/>
                <a:sym typeface="Courier New"/>
              </a:rPr>
              <a:t>#include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8800"/>
                </a:solidFill>
                <a:latin typeface="Courier New"/>
                <a:ea typeface="Courier New"/>
                <a:cs typeface="Courier New"/>
                <a:sym typeface="Courier New"/>
              </a:rPr>
              <a:t>&lt;errno.h&gt;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880000"/>
                </a:solidFill>
                <a:latin typeface="Courier New"/>
                <a:ea typeface="Courier New"/>
                <a:cs typeface="Courier New"/>
                <a:sym typeface="Courier New"/>
              </a:rPr>
              <a:t>#include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8800"/>
                </a:solidFill>
                <a:latin typeface="Courier New"/>
                <a:ea typeface="Courier New"/>
                <a:cs typeface="Courier New"/>
                <a:sym typeface="Courier New"/>
              </a:rPr>
              <a:t>&lt;string.h&gt;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8"/>
                </a:solidFill>
                <a:latin typeface="Courier New"/>
                <a:ea typeface="Courier New"/>
                <a:cs typeface="Courier New"/>
                <a:sym typeface="Courier New"/>
              </a:rPr>
              <a:t>extern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0088"/>
                </a:solidFill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errno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8"/>
                </a:solidFill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main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()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FILE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*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pf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pf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=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fopen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200">
                <a:solidFill>
                  <a:srgbClr val="008800"/>
                </a:solidFill>
                <a:latin typeface="Courier New"/>
                <a:ea typeface="Courier New"/>
                <a:cs typeface="Courier New"/>
                <a:sym typeface="Courier New"/>
              </a:rPr>
              <a:t>"unexist.txt"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,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8800"/>
                </a:solidFill>
                <a:latin typeface="Courier New"/>
                <a:ea typeface="Courier New"/>
                <a:cs typeface="Courier New"/>
                <a:sym typeface="Courier New"/>
              </a:rPr>
              <a:t>"rb"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);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</a:t>
            </a:r>
            <a:r>
              <a:rPr lang="en" sz="1200">
                <a:solidFill>
                  <a:srgbClr val="000088"/>
                </a:solidFill>
                <a:latin typeface="Courier New"/>
                <a:ea typeface="Courier New"/>
                <a:cs typeface="Courier New"/>
                <a:sym typeface="Courier New"/>
              </a:rPr>
              <a:t>if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pf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==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NULL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)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{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   fprintf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stderr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,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8800"/>
                </a:solidFill>
                <a:latin typeface="Courier New"/>
                <a:ea typeface="Courier New"/>
                <a:cs typeface="Courier New"/>
                <a:sym typeface="Courier New"/>
              </a:rPr>
              <a:t>"Value of errno: %d\n"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,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errno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);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   perror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200">
                <a:solidFill>
                  <a:srgbClr val="008800"/>
                </a:solidFill>
                <a:latin typeface="Courier New"/>
                <a:ea typeface="Courier New"/>
                <a:cs typeface="Courier New"/>
                <a:sym typeface="Courier New"/>
              </a:rPr>
              <a:t>"Error printed by perror"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);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   fprintf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stderr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,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8800"/>
                </a:solidFill>
                <a:latin typeface="Courier New"/>
                <a:ea typeface="Courier New"/>
                <a:cs typeface="Courier New"/>
                <a:sym typeface="Courier New"/>
              </a:rPr>
              <a:t>"Error opening file: %s\n"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,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strerror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errno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));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</a:t>
            </a:r>
            <a:r>
              <a:rPr lang="en" sz="1200">
                <a:solidFill>
                  <a:srgbClr val="000088"/>
                </a:solidFill>
                <a:latin typeface="Courier New"/>
                <a:ea typeface="Courier New"/>
                <a:cs typeface="Courier New"/>
                <a:sym typeface="Courier New"/>
              </a:rPr>
              <a:t>else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   fclose 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(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pf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);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  </a:t>
            </a:r>
            <a:r>
              <a:rPr lang="en" sz="1200">
                <a:solidFill>
                  <a:srgbClr val="000088"/>
                </a:solidFill>
                <a:latin typeface="Courier New"/>
                <a:ea typeface="Courier New"/>
                <a:cs typeface="Courier New"/>
                <a:sym typeface="Courier New"/>
              </a:rPr>
              <a:t>return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6666"/>
                </a:solidFill>
                <a:latin typeface="Courier New"/>
                <a:ea typeface="Courier New"/>
                <a:cs typeface="Courier New"/>
                <a:sym typeface="Courier New"/>
              </a:rPr>
              <a:t>0</a:t>
            </a: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;</a:t>
            </a:r>
            <a: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  <a:t/>
            </a:r>
            <a:br>
              <a:rPr lang="en" sz="1200">
                <a:solidFill>
                  <a:srgbClr val="31313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666600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lnSpc>
                <a:spcPct val="100000"/>
              </a:lnSpc>
              <a:spcBef>
                <a:spcPts val="0"/>
              </a:spcBef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Shape 221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String I/O</a:t>
            </a:r>
          </a:p>
        </p:txBody>
      </p:sp>
      <p:sp>
        <p:nvSpPr>
          <p:cNvPr id="222" name="Shape 222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Instead of writing to the standard output, the formatted data can be written to or read from character arrays.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sprintf(char *str, const char *format, ...)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6666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format</a:t>
            </a:r>
            <a:r>
              <a:rPr lang="en" sz="1400"/>
              <a:t> specification is the same as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printf</a:t>
            </a:r>
            <a:r>
              <a:rPr lang="en" sz="1400"/>
              <a:t>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output is written to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</a:t>
            </a:r>
            <a:r>
              <a:rPr lang="en" sz="1400"/>
              <a:t> (does not check size).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number of character written or negative value on error.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sscanf(const char *str, const char *format, ...)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6666"/>
            </a:pP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format</a:t>
            </a:r>
            <a:r>
              <a:rPr lang="en" sz="1400"/>
              <a:t> specification is the same as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scanf</a:t>
            </a:r>
            <a:r>
              <a:rPr lang="en" sz="1400"/>
              <a:t>;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input is read from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 </a:t>
            </a:r>
            <a:r>
              <a:rPr lang="en" sz="1400"/>
              <a:t>variable.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number of items read or negative value on error.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Introduction</a:t>
            </a:r>
          </a:p>
        </p:txBody>
      </p:sp>
      <p:sp>
        <p:nvSpPr>
          <p:cNvPr id="109" name="Shape 109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C has no built-in statements for input or output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Input and output functions are provided by the standard library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&lt;stdio.h&gt;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All input and output is performed with streams: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Stream: a sequence of bytes</a:t>
            </a:r>
          </a:p>
          <a:p>
            <a: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/>
              <a:t>text stream: consists of series of characters organized into lines ending with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'\n'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The standard library takes care of conversion from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"\r\n" to '\n'</a:t>
            </a:r>
          </a:p>
          <a:p>
            <a: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Font typeface="Times New Roman"/>
            </a:pPr>
            <a:r>
              <a:rPr lang="en" sz="1400"/>
              <a:t>binary stream: consists of a series of raw bytes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The streams provided by standard library are buffered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/>
              <a:t>Streams are represented by the data type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FILE*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FILE is a struct contains the internal state information about the connection to the file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Standard Files</a:t>
            </a:r>
          </a:p>
        </p:txBody>
      </p:sp>
      <p:sp>
        <p:nvSpPr>
          <p:cNvPr id="115" name="Shape 115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Standard input stream: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called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stdin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normally connected to the keyboard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OS knows it by number 0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Standard output stream: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Called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stdout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normally connected to the display screen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OS knows it by number 1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Standard error stream: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called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stderr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also normally connected to the screen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OS knows it by number 2</a:t>
            </a:r>
          </a:p>
          <a:p>
            <a:pPr marR="0" lvl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Standard Files</a:t>
            </a:r>
          </a:p>
        </p:txBody>
      </p:sp>
      <p:sp>
        <p:nvSpPr>
          <p:cNvPr id="121" name="Shape 121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int putchar(int char)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Writes the character (an unsigned char)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char </a:t>
            </a:r>
            <a:r>
              <a:rPr lang="en" sz="1400"/>
              <a:t>to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stdout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the character printed or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EOF</a:t>
            </a:r>
            <a:r>
              <a:rPr lang="en" sz="1400"/>
              <a:t> on error</a:t>
            </a:r>
          </a:p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int puts(const char *str)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Writes the string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</a:t>
            </a:r>
            <a:r>
              <a:rPr lang="en" sz="1400"/>
              <a:t> to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stdout</a:t>
            </a:r>
            <a:r>
              <a:rPr lang="en" sz="1400"/>
              <a:t> up to, but not including, the null character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 newline character is appended to the output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non-negative value, or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EOF</a:t>
            </a:r>
            <a:r>
              <a:rPr lang="en" sz="1400"/>
              <a:t> on error</a:t>
            </a:r>
          </a:p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getchar(void)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reads a character (an unsigned char) from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stdin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EOF</a:t>
            </a:r>
            <a:r>
              <a:rPr lang="en" sz="1400"/>
              <a:t> on error</a:t>
            </a:r>
          </a:p>
          <a:p>
            <a:pPr marL="457200" lvl="0" indent="-317500" rtl="0">
              <a:spcBef>
                <a:spcPts val="1000"/>
              </a:spcBef>
              <a:buSzPct val="100000"/>
              <a:buFont typeface="Courier New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*gets(char *str)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Reads a line from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stdin</a:t>
            </a:r>
            <a:r>
              <a:rPr lang="en" sz="1400"/>
              <a:t> and stores it into the string pointed to by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It stops when either:	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the newline character is read or</a:t>
            </a:r>
            <a:r>
              <a:rPr lang="en" sz="1400"/>
              <a:t/>
            </a:r>
            <a:br>
              <a:rPr lang="en" sz="1400"/>
            </a:br>
            <a:r>
              <a:rPr lang="en" sz="1400"/>
              <a:t>				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when the end-of-file is reached, whichever comes first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Prone to overflow problem</a:t>
            </a:r>
          </a:p>
          <a:p>
            <a:pPr marR="0" lvl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Standard Files</a:t>
            </a:r>
          </a:p>
        </p:txBody>
      </p:sp>
      <p:sp>
        <p:nvSpPr>
          <p:cNvPr id="127" name="Shape 12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int scanf(const char *format, ...)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Reads formatted input from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stdin</a:t>
            </a:r>
          </a:p>
          <a:p>
            <a:pPr marL="914400" lvl="1" indent="-317500" rtl="0">
              <a:spcBef>
                <a:spcPts val="0"/>
              </a:spcBef>
              <a:buSzPct val="100000"/>
              <a:buFont typeface="Times New Roman"/>
            </a:pPr>
            <a:r>
              <a:rPr lang="en" sz="1400"/>
              <a:t>Prone to overflow problem when used with strings</a:t>
            </a:r>
          </a:p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printf(const char *format, ...)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Sends formatted output to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stdout</a:t>
            </a:r>
          </a:p>
          <a:p>
            <a:pPr marL="457200" lvl="0" indent="-317500" rtl="0">
              <a:spcBef>
                <a:spcPts val="1000"/>
              </a:spcBef>
              <a:buSzPct val="100000"/>
              <a:buFont typeface="Courier New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void perror(const char *str)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prints a descriptive error message to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stderr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string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str</a:t>
            </a:r>
            <a:r>
              <a:rPr lang="en" sz="1400"/>
              <a:t> is printed, followed by a colon then a space.</a:t>
            </a:r>
          </a:p>
          <a:p>
            <a:pPr marL="457200" lvl="0" indent="-317500" rtl="0">
              <a:spcBef>
                <a:spcPts val="1000"/>
              </a:spcBef>
              <a:buSzPct val="77777"/>
              <a:buFont typeface="Courier New"/>
            </a:pPr>
            <a:r>
              <a:rPr lang="en"/>
              <a:t>What does the following code do?</a:t>
            </a:r>
          </a:p>
          <a:p>
            <a:pPr marR="0" lvl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>
              <a:solidFill>
                <a:srgbClr val="000000"/>
              </a:solidFill>
            </a:endParaRPr>
          </a:p>
        </p:txBody>
      </p:sp>
      <p:sp>
        <p:nvSpPr>
          <p:cNvPr id="128" name="Shape 128"/>
          <p:cNvSpPr txBox="1"/>
          <p:nvPr/>
        </p:nvSpPr>
        <p:spPr>
          <a:xfrm>
            <a:off x="5525625" y="3041250"/>
            <a:ext cx="3161100" cy="1884600"/>
          </a:xfrm>
          <a:prstGeom prst="rect">
            <a:avLst/>
          </a:prstGeom>
          <a:noFill/>
          <a:ln w="9525" cap="flat" cmpd="sng">
            <a:solidFill>
              <a:srgbClr val="000000"/>
            </a:solidFill>
            <a:prstDash val="dash"/>
            <a:round/>
            <a:headEnd type="none" w="med" len="med"/>
            <a:tailEnd type="none" w="med" len="med"/>
          </a:ln>
        </p:spPr>
        <p:txBody>
          <a:bodyPr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main ( ){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char c 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while ((c=getchar())!= EOF){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if ( c &gt;= 'A' &amp;&amp; c &lt;= 'Z')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c = c − 'A' + 'a';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putchar(c) 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}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lvl="0" rtl="0">
              <a:spcBef>
                <a:spcPts val="0"/>
              </a:spcBef>
              <a:buNone/>
            </a:pPr>
            <a:endParaRPr sz="12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Standard Files</a:t>
            </a:r>
          </a:p>
        </p:txBody>
      </p:sp>
      <p:sp>
        <p:nvSpPr>
          <p:cNvPr id="134" name="Shape 134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77777"/>
              <a:buFont typeface="Courier New"/>
            </a:pPr>
            <a:r>
              <a:rPr lang="en">
                <a:solidFill>
                  <a:srgbClr val="000000"/>
                </a:solidFill>
              </a:rPr>
              <a:t>Redirecting standard streams: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Provided by the operating system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85714"/>
              <a:buFont typeface="Courier New"/>
            </a:pPr>
            <a:r>
              <a:rPr lang="en" sz="1400"/>
              <a:t>Redirecting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stdout</a:t>
            </a:r>
            <a:r>
              <a:rPr lang="en" sz="1400"/>
              <a:t>: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prog &gt; output.txt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" sz="1400"/>
              <a:t>and to append: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prog &gt;&gt; output.txt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85714"/>
              <a:buFont typeface="Courier New"/>
            </a:pPr>
            <a:r>
              <a:rPr lang="en" sz="1400"/>
              <a:t>Redirecting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stderr</a:t>
            </a:r>
            <a:r>
              <a:rPr lang="en" sz="1400"/>
              <a:t>: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prog 2&gt; error.txt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" sz="1400"/>
              <a:t>and to append: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prog 2&gt;&gt; error.txt</a:t>
            </a:r>
          </a:p>
          <a:p>
            <a:pPr marL="914400" lvl="1" indent="-304800" rtl="0">
              <a:spcBef>
                <a:spcPts val="1000"/>
              </a:spcBef>
              <a:buSzPct val="85714"/>
              <a:buFont typeface="Courier New"/>
            </a:pPr>
            <a:r>
              <a:rPr lang="en" sz="1400"/>
              <a:t>Redirecting to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stdin:  prog &lt; input.txt</a:t>
            </a:r>
          </a:p>
          <a:p>
            <a:pPr marL="914400" marR="0" lvl="1" indent="-3048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85714"/>
              <a:buFont typeface="Courier New"/>
            </a:pPr>
            <a:r>
              <a:rPr lang="en" sz="1400"/>
              <a:t>Redirect the output of prog1 to the input of prog2: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prog1 | prog2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hape 139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General Stream I/O</a:t>
            </a:r>
          </a:p>
        </p:txBody>
      </p:sp>
      <p:sp>
        <p:nvSpPr>
          <p:cNvPr id="140" name="Shape 140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So far, we have read from the standard input and written to the standard output</a:t>
            </a:r>
          </a:p>
          <a:p>
            <a:pPr marL="457200" marR="0" lvl="0" indent="-3175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77777"/>
              <a:buFont typeface="Courier New"/>
            </a:pPr>
            <a:r>
              <a:rPr lang="en"/>
              <a:t>C allows us to read data from any text/binary files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FILE∗ fopen(char *filename,char *mode)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16666"/>
            </a:pPr>
            <a:r>
              <a:rPr lang="en" sz="1150"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opens file </a:t>
            </a:r>
            <a:r>
              <a:rPr lang="en" sz="12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filename </a:t>
            </a:r>
            <a:r>
              <a:rPr lang="en" sz="1150"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using the given </a:t>
            </a:r>
            <a:r>
              <a:rPr lang="en" sz="12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mode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a pointer to the file stream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or NULL otherwise.</a:t>
            </a:r>
          </a:p>
          <a:p>
            <a:pPr marR="0" lvl="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1400">
              <a:solidFill>
                <a:srgbClr val="000000"/>
              </a:solidFill>
              <a:latin typeface="Courier New"/>
              <a:ea typeface="Courier New"/>
              <a:cs typeface="Courier New"/>
              <a:sym typeface="Courier New"/>
            </a:endParaRP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solidFill>
                  <a:srgbClr val="000000"/>
                </a:solidFill>
                <a:latin typeface="Courier New"/>
                <a:ea typeface="Courier New"/>
                <a:cs typeface="Courier New"/>
                <a:sym typeface="Courier New"/>
              </a:rPr>
              <a:t>int fclose(FILE∗ fp)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closes the stream (releases OS resources).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all buffers are flushed.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0 if successful, and EOF otherwise.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automatically called on all open files when program terminates</a:t>
            </a: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400"/>
          </a:p>
        </p:txBody>
      </p:sp>
      <p:graphicFrame>
        <p:nvGraphicFramePr>
          <p:cNvPr id="141" name="Shape 141"/>
          <p:cNvGraphicFramePr/>
          <p:nvPr/>
        </p:nvGraphicFramePr>
        <p:xfrm>
          <a:off x="5757625" y="19272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{26A9B178-DD24-48E9-BD6A-A430F1B762AB}</a:tableStyleId>
              </a:tblPr>
              <a:tblGrid>
                <a:gridCol w="382850"/>
                <a:gridCol w="2546325"/>
              </a:tblGrid>
              <a:tr h="365725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r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solidFill>
                            <a:srgbClr val="313131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For reading. File must exist</a:t>
                      </a:r>
                    </a:p>
                  </a:txBody>
                  <a:tcPr marL="91425" marR="91425" marT="91425" marB="91425"/>
                </a:tc>
              </a:tr>
              <a:tr h="365725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w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Creates empty file for writing.</a:t>
                      </a:r>
                      <a:br>
                        <a:rPr lang="en" sz="1200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</a:br>
                      <a:r>
                        <a:rPr lang="en" sz="1200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If file exists, it content is erased.</a:t>
                      </a:r>
                    </a:p>
                  </a:txBody>
                  <a:tcPr marL="91425" marR="91425" marT="91425" marB="91425"/>
                </a:tc>
              </a:tr>
              <a:tr h="365725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a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Appends to an existent file.</a:t>
                      </a:r>
                    </a:p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Creates one if not exist.</a:t>
                      </a:r>
                    </a:p>
                  </a:txBody>
                  <a:tcPr marL="91425" marR="91425" marT="91425" marB="91425"/>
                </a:tc>
              </a:tr>
              <a:tr h="365725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r+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solidFill>
                            <a:srgbClr val="313131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For reading &amp; writing. File must exist</a:t>
                      </a:r>
                    </a:p>
                  </a:txBody>
                  <a:tcPr marL="91425" marR="91425" marT="91425" marB="91425"/>
                </a:tc>
              </a:tr>
              <a:tr h="365725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w+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 rt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Creates a file for reading &amp; writing.</a:t>
                      </a:r>
                    </a:p>
                  </a:txBody>
                  <a:tcPr marL="91425" marR="91425" marT="91425" marB="91425"/>
                </a:tc>
              </a:tr>
              <a:tr h="365725"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Courier New"/>
                          <a:ea typeface="Courier New"/>
                          <a:cs typeface="Courier New"/>
                          <a:sym typeface="Courier New"/>
                        </a:rPr>
                        <a:t>a+</a:t>
                      </a: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lvl="0">
                        <a:spcBef>
                          <a:spcPts val="0"/>
                        </a:spcBef>
                        <a:buNone/>
                      </a:pPr>
                      <a:r>
                        <a:rPr lang="en" sz="1200">
                          <a:latin typeface="Times New Roman"/>
                          <a:ea typeface="Times New Roman"/>
                          <a:cs typeface="Times New Roman"/>
                          <a:sym typeface="Times New Roman"/>
                        </a:rPr>
                        <a:t>For reading and appending</a:t>
                      </a:r>
                    </a:p>
                  </a:txBody>
                  <a:tcPr marL="91425" marR="91425" marT="91425" marB="91425"/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Shape 146"/>
          <p:cNvSpPr txBox="1">
            <a:spLocks noGrp="1"/>
          </p:cNvSpPr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General Stream I/O</a:t>
            </a:r>
          </a:p>
        </p:txBody>
      </p:sp>
      <p:sp>
        <p:nvSpPr>
          <p:cNvPr id="147" name="Shape 147"/>
          <p:cNvSpPr txBox="1">
            <a:spLocks noGrp="1"/>
          </p:cNvSpPr>
          <p:nvPr>
            <p:ph type="body" idx="1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marL="457200" marR="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28571"/>
              <a:buFont typeface="Courier New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getc(FILE∗ stream)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reads a single character from the stream.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the character read or EOF on error/end of file.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We can implement it as follows: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#define getchar() getc(stdin)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char* fgets(char *line, int maxlen, FILE∗ fp)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reads a single line (upto maxlen characters) from the input stream (including linebreak)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stops when reading n-1 characters, reading \n or reaching end of file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a pointer to the character array that stores the line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NULL if end of stream.</a:t>
            </a:r>
          </a:p>
          <a:p>
            <a:pPr marL="457200" marR="0" lvl="0" indent="-342900" algn="l" rtl="0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800"/>
              <a:t>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fscanf(FILE∗ fp, char *format, ...)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similar to scanf,sscanf</a:t>
            </a:r>
          </a:p>
          <a:p>
            <a:pPr marL="914400" lvl="1" indent="-317500" rtl="0">
              <a:spcBef>
                <a:spcPts val="0"/>
              </a:spcBef>
              <a:buSzPct val="100000"/>
            </a:pPr>
            <a:r>
              <a:rPr lang="en" sz="1400"/>
              <a:t>reads items from input stream fp.</a:t>
            </a:r>
          </a:p>
          <a:p>
            <a: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returns the number of input items successfully matched and assigned, which can be fewer than provided for, or even zero in the event of an early matching failure</a:t>
            </a:r>
          </a:p>
          <a:p>
            <a:pPr marL="45720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14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1776</Words>
  <Application>Microsoft Office PowerPoint</Application>
  <PresentationFormat>On-screen Show (16:9)</PresentationFormat>
  <Paragraphs>316</Paragraphs>
  <Slides>21</Slides>
  <Notes>21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21</vt:i4>
      </vt:variant>
    </vt:vector>
  </HeadingPairs>
  <TitlesOfParts>
    <vt:vector size="28" baseType="lpstr">
      <vt:lpstr>Arial</vt:lpstr>
      <vt:lpstr>Courier New</vt:lpstr>
      <vt:lpstr>Georgia</vt:lpstr>
      <vt:lpstr>Times New Roman</vt:lpstr>
      <vt:lpstr>Verdana</vt:lpstr>
      <vt:lpstr>simple-light-2</vt:lpstr>
      <vt:lpstr>paper-plane</vt:lpstr>
      <vt:lpstr>Input and Output</vt:lpstr>
      <vt:lpstr>Outline</vt:lpstr>
      <vt:lpstr>Introduction</vt:lpstr>
      <vt:lpstr>Standard Files</vt:lpstr>
      <vt:lpstr>Standard Files</vt:lpstr>
      <vt:lpstr>Standard Files</vt:lpstr>
      <vt:lpstr>Standard Files</vt:lpstr>
      <vt:lpstr>General Stream I/O</vt:lpstr>
      <vt:lpstr>General Stream I/O</vt:lpstr>
      <vt:lpstr>General Stream I/O</vt:lpstr>
      <vt:lpstr>General Stream I/O</vt:lpstr>
      <vt:lpstr>Example: std.h</vt:lpstr>
      <vt:lpstr>Example: std.c</vt:lpstr>
      <vt:lpstr>Example: std.c (cont.)</vt:lpstr>
      <vt:lpstr>Example: std.c (cont.)</vt:lpstr>
      <vt:lpstr>Example: test-std.c</vt:lpstr>
      <vt:lpstr>Handling Files</vt:lpstr>
      <vt:lpstr>Command line Input</vt:lpstr>
      <vt:lpstr>Error Handling</vt:lpstr>
      <vt:lpstr>Error Handling: Example</vt:lpstr>
      <vt:lpstr>String I/O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Input and Output</dc:title>
  <dc:creator>Pranavkumar P Pathak</dc:creator>
  <cp:lastModifiedBy>Pranavkumar P Pathak</cp:lastModifiedBy>
  <cp:revision>1</cp:revision>
  <dcterms:modified xsi:type="dcterms:W3CDTF">2016-12-20T11:08:52Z</dcterms:modified>
</cp:coreProperties>
</file>