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  <p:sldMasterId id="2147483666" r:id="rId2"/>
  </p:sldMasterIdLst>
  <p:notesMasterIdLst>
    <p:notesMasterId r:id="rId1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84" y="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178597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386768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907259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10085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66944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10979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732267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8641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1696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67158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18353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87843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69089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3381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65075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11510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 rot="10800000" flipH="1">
            <a:off x="0" y="2985000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0" y="2393175"/>
            <a:ext cx="4617373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/>
          <p:nvPr/>
        </p:nvSpPr>
        <p:spPr>
          <a:xfrm rot="10800000" flipH="1">
            <a:off x="0" y="2983958"/>
            <a:ext cx="4617373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defRPr/>
            </a:lvl1pPr>
            <a:lvl2pPr lvl="1" algn="ctr" rtl="0">
              <a:spcBef>
                <a:spcPts val="0"/>
              </a:spcBef>
              <a:defRPr/>
            </a:lvl2pPr>
            <a:lvl3pPr lvl="2" algn="ctr" rtl="0">
              <a:spcBef>
                <a:spcPts val="0"/>
              </a:spcBef>
              <a:defRPr/>
            </a:lvl3pPr>
            <a:lvl4pPr lvl="3" algn="ctr" rtl="0">
              <a:spcBef>
                <a:spcPts val="0"/>
              </a:spcBef>
              <a:defRPr/>
            </a:lvl4pPr>
            <a:lvl5pPr lvl="4" algn="ctr" rtl="0">
              <a:spcBef>
                <a:spcPts val="0"/>
              </a:spcBef>
              <a:defRPr/>
            </a:lvl5pPr>
            <a:lvl6pPr lvl="5" algn="ctr" rtl="0">
              <a:spcBef>
                <a:spcPts val="0"/>
              </a:spcBef>
              <a:defRPr/>
            </a:lvl6pPr>
            <a:lvl7pPr lvl="6" algn="ctr" rtl="0">
              <a:spcBef>
                <a:spcPts val="0"/>
              </a:spcBef>
              <a:defRPr/>
            </a:lvl7pPr>
            <a:lvl8pPr lvl="7" algn="ctr" rtl="0">
              <a:spcBef>
                <a:spcPts val="0"/>
              </a:spcBef>
              <a:defRPr/>
            </a:lvl8pPr>
            <a:lvl9pPr lvl="8" algn="ctr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 lang="en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 rot="10800000" flipH="1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 flipH="1">
            <a:off x="4526626" y="571349"/>
            <a:ext cx="4617373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/>
          <p:nvPr/>
        </p:nvSpPr>
        <p:spPr>
          <a:xfrm rot="10800000">
            <a:off x="4526626" y="1162132"/>
            <a:ext cx="4617373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 sz="36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har char="●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>
              <a:spcBef>
                <a:spcPts val="0"/>
              </a:spcBef>
              <a:buChar char="○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>
              <a:spcBef>
                <a:spcPts val="0"/>
              </a:spcBef>
              <a:buChar char="■"/>
              <a:defRPr/>
            </a:lvl3pPr>
            <a:lvl4pPr lvl="3" rtl="0">
              <a:spcBef>
                <a:spcPts val="0"/>
              </a:spcBef>
              <a:buChar char="●"/>
              <a:defRPr/>
            </a:lvl4pPr>
            <a:lvl5pPr lvl="4" rtl="0">
              <a:spcBef>
                <a:spcPts val="0"/>
              </a:spcBef>
              <a:buChar char="○"/>
              <a:defRPr/>
            </a:lvl5pPr>
            <a:lvl6pPr lvl="5" rtl="0">
              <a:spcBef>
                <a:spcPts val="0"/>
              </a:spcBef>
              <a:buChar char="■"/>
              <a:defRPr/>
            </a:lvl6pPr>
            <a:lvl7pPr lvl="6" rtl="0">
              <a:spcBef>
                <a:spcPts val="0"/>
              </a:spcBef>
              <a:buChar char="●"/>
              <a:defRPr/>
            </a:lvl7pPr>
            <a:lvl8pPr lvl="7" rtl="0">
              <a:spcBef>
                <a:spcPts val="0"/>
              </a:spcBef>
              <a:buChar char="○"/>
              <a:defRPr/>
            </a:lvl8pPr>
            <a:lvl9pPr lvl="8" rtl="0">
              <a:spcBef>
                <a:spcPts val="0"/>
              </a:spcBef>
              <a:buChar char="■"/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 rot="10800000" flipH="1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/>
          <p:nvPr/>
        </p:nvSpPr>
        <p:spPr>
          <a:xfrm rot="10800000">
            <a:off x="4526626" y="1162132"/>
            <a:ext cx="4617373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/>
          <p:nvPr/>
        </p:nvSpPr>
        <p:spPr>
          <a:xfrm flipH="1">
            <a:off x="4526626" y="571349"/>
            <a:ext cx="4617373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 rot="10800000" flipH="1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8" name="Shape 78"/>
          <p:cNvSpPr/>
          <p:nvPr/>
        </p:nvSpPr>
        <p:spPr>
          <a:xfrm flipH="1">
            <a:off x="4526626" y="571349"/>
            <a:ext cx="4617373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/>
          <p:nvPr/>
        </p:nvSpPr>
        <p:spPr>
          <a:xfrm rot="10800000">
            <a:off x="4526626" y="1162132"/>
            <a:ext cx="4617373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 lang="en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 rot="10800000" flipH="1">
            <a:off x="0" y="4412699"/>
            <a:ext cx="9144000" cy="73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/>
          <p:nvPr/>
        </p:nvSpPr>
        <p:spPr>
          <a:xfrm flipH="1">
            <a:off x="4526626" y="3820834"/>
            <a:ext cx="4617373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/>
          <p:nvPr/>
        </p:nvSpPr>
        <p:spPr>
          <a:xfrm rot="10800000">
            <a:off x="4526626" y="4411617"/>
            <a:ext cx="4617373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6676" y="76256"/>
            <a:ext cx="9134130" cy="5054792"/>
          </a:xfrm>
          <a:custGeom>
            <a:avLst/>
            <a:gdLst/>
            <a:ahLst/>
            <a:cxnLst/>
            <a:rect l="0" t="0" r="0" b="0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55CC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300">
              <a:solidFill>
                <a:schemeClr val="lt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linux.die.net/man/3/pow" TargetMode="External"/><Relationship Id="rId13" Type="http://schemas.openxmlformats.org/officeDocument/2006/relationships/hyperlink" Target="https://linux.die.net/man/3/log10" TargetMode="External"/><Relationship Id="rId3" Type="http://schemas.openxmlformats.org/officeDocument/2006/relationships/hyperlink" Target="https://linux.die.net/man/3/fabs" TargetMode="External"/><Relationship Id="rId7" Type="http://schemas.openxmlformats.org/officeDocument/2006/relationships/hyperlink" Target="https://linux.die.net/man/3/modf" TargetMode="External"/><Relationship Id="rId12" Type="http://schemas.openxmlformats.org/officeDocument/2006/relationships/hyperlink" Target="https://linux.die.net/man/3/lo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linux.die.net/man/3/fmod" TargetMode="External"/><Relationship Id="rId11" Type="http://schemas.openxmlformats.org/officeDocument/2006/relationships/hyperlink" Target="https://linux.die.net/man/3/ldexp" TargetMode="External"/><Relationship Id="rId5" Type="http://schemas.openxmlformats.org/officeDocument/2006/relationships/hyperlink" Target="https://linux.die.net/man/3/floor" TargetMode="External"/><Relationship Id="rId10" Type="http://schemas.openxmlformats.org/officeDocument/2006/relationships/hyperlink" Target="https://linux.die.net/man/3/exp" TargetMode="External"/><Relationship Id="rId4" Type="http://schemas.openxmlformats.org/officeDocument/2006/relationships/hyperlink" Target="https://linux.die.net/man/3/ceil" TargetMode="External"/><Relationship Id="rId9" Type="http://schemas.openxmlformats.org/officeDocument/2006/relationships/hyperlink" Target="https://linux.die.net/man/3/sqrt" TargetMode="External"/><Relationship Id="rId14" Type="http://schemas.openxmlformats.org/officeDocument/2006/relationships/hyperlink" Target="https://linux.die.net/man/3/sin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linux.die.net/man/3/strcat" TargetMode="External"/><Relationship Id="rId13" Type="http://schemas.openxmlformats.org/officeDocument/2006/relationships/hyperlink" Target="https://linux.die.net/man/3/strncmp" TargetMode="External"/><Relationship Id="rId18" Type="http://schemas.openxmlformats.org/officeDocument/2006/relationships/hyperlink" Target="https://linux.die.net/man/3/strspn" TargetMode="External"/><Relationship Id="rId3" Type="http://schemas.openxmlformats.org/officeDocument/2006/relationships/hyperlink" Target="https://linux.die.net/man/3/memcmp" TargetMode="External"/><Relationship Id="rId7" Type="http://schemas.openxmlformats.org/officeDocument/2006/relationships/hyperlink" Target="https://linux.die.net/man/3/strlen" TargetMode="External"/><Relationship Id="rId12" Type="http://schemas.openxmlformats.org/officeDocument/2006/relationships/hyperlink" Target="https://linux.die.net/man/3/strcmp" TargetMode="External"/><Relationship Id="rId17" Type="http://schemas.openxmlformats.org/officeDocument/2006/relationships/hyperlink" Target="https://linux.die.net/man/3/strpbrk" TargetMode="External"/><Relationship Id="rId2" Type="http://schemas.openxmlformats.org/officeDocument/2006/relationships/notesSlide" Target="../notesSlides/notesSlide12.xml"/><Relationship Id="rId16" Type="http://schemas.openxmlformats.org/officeDocument/2006/relationships/hyperlink" Target="https://linux.die.net/man/3/strstr" TargetMode="External"/><Relationship Id="rId20" Type="http://schemas.openxmlformats.org/officeDocument/2006/relationships/hyperlink" Target="https://linux.die.net/man/3/strtok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linux.die.net/man/3/memset" TargetMode="External"/><Relationship Id="rId11" Type="http://schemas.openxmlformats.org/officeDocument/2006/relationships/hyperlink" Target="https://linux.die.net/man/3/strncpy" TargetMode="External"/><Relationship Id="rId5" Type="http://schemas.openxmlformats.org/officeDocument/2006/relationships/hyperlink" Target="https://linux.die.net/man/3/memcpy" TargetMode="External"/><Relationship Id="rId15" Type="http://schemas.openxmlformats.org/officeDocument/2006/relationships/hyperlink" Target="https://linux.die.net/man/3/strrchr" TargetMode="External"/><Relationship Id="rId10" Type="http://schemas.openxmlformats.org/officeDocument/2006/relationships/hyperlink" Target="https://linux.die.net/man/3/strcpy" TargetMode="External"/><Relationship Id="rId19" Type="http://schemas.openxmlformats.org/officeDocument/2006/relationships/hyperlink" Target="https://linux.die.net/man/3/strcspn" TargetMode="External"/><Relationship Id="rId4" Type="http://schemas.openxmlformats.org/officeDocument/2006/relationships/hyperlink" Target="https://linux.die.net/man/3/memchr" TargetMode="External"/><Relationship Id="rId9" Type="http://schemas.openxmlformats.org/officeDocument/2006/relationships/hyperlink" Target="https://linux.die.net/man/3/strncat" TargetMode="External"/><Relationship Id="rId14" Type="http://schemas.openxmlformats.org/officeDocument/2006/relationships/hyperlink" Target="https://linux.die.net/man/3/strchr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linux.die.net/man/3/clock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linux.die.net/man/3/mktime" TargetMode="External"/><Relationship Id="rId5" Type="http://schemas.openxmlformats.org/officeDocument/2006/relationships/hyperlink" Target="https://linux.die.net/man/3/difftime" TargetMode="External"/><Relationship Id="rId4" Type="http://schemas.openxmlformats.org/officeDocument/2006/relationships/hyperlink" Target="https://linux.die.net/man/3/time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inux.die.ne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en.wikipedia.org/wiki/Stddef.h" TargetMode="External"/><Relationship Id="rId5" Type="http://schemas.openxmlformats.org/officeDocument/2006/relationships/hyperlink" Target="http://man7.org/linux/man-pages" TargetMode="External"/><Relationship Id="rId4" Type="http://schemas.openxmlformats.org/officeDocument/2006/relationships/hyperlink" Target="http://man.he.net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linux.die.net/man/3/gets" TargetMode="External"/><Relationship Id="rId13" Type="http://schemas.openxmlformats.org/officeDocument/2006/relationships/hyperlink" Target="https://linux.die.net/man/3/fgetc" TargetMode="External"/><Relationship Id="rId18" Type="http://schemas.openxmlformats.org/officeDocument/2006/relationships/hyperlink" Target="https://linux.die.net/man/3/fputs" TargetMode="External"/><Relationship Id="rId3" Type="http://schemas.openxmlformats.org/officeDocument/2006/relationships/hyperlink" Target="https://www.tutorialspoint.com/c_standard_library/c_function_fopen.htm" TargetMode="External"/><Relationship Id="rId7" Type="http://schemas.openxmlformats.org/officeDocument/2006/relationships/hyperlink" Target="https://linux.die.net/man/3/getchar" TargetMode="External"/><Relationship Id="rId12" Type="http://schemas.openxmlformats.org/officeDocument/2006/relationships/hyperlink" Target="https://linux.die.net/man/3/printf" TargetMode="External"/><Relationship Id="rId17" Type="http://schemas.openxmlformats.org/officeDocument/2006/relationships/hyperlink" Target="https://linux.die.net/man/3/fputc" TargetMode="External"/><Relationship Id="rId2" Type="http://schemas.openxmlformats.org/officeDocument/2006/relationships/notesSlide" Target="../notesSlides/notesSlide4.xml"/><Relationship Id="rId16" Type="http://schemas.openxmlformats.org/officeDocument/2006/relationships/hyperlink" Target="https://linux.die.net/man/3/fscanf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linux.die.net/man/3/fflush" TargetMode="External"/><Relationship Id="rId11" Type="http://schemas.openxmlformats.org/officeDocument/2006/relationships/hyperlink" Target="https://linux.die.net/man/3/puts" TargetMode="External"/><Relationship Id="rId5" Type="http://schemas.openxmlformats.org/officeDocument/2006/relationships/hyperlink" Target="https://linux.die.net/man/3/fclose" TargetMode="External"/><Relationship Id="rId15" Type="http://schemas.openxmlformats.org/officeDocument/2006/relationships/hyperlink" Target="https://linux.die.net/man/3/fgets" TargetMode="External"/><Relationship Id="rId10" Type="http://schemas.openxmlformats.org/officeDocument/2006/relationships/hyperlink" Target="https://linux.die.net/man/3/putchar" TargetMode="External"/><Relationship Id="rId19" Type="http://schemas.openxmlformats.org/officeDocument/2006/relationships/hyperlink" Target="https://linux.die.net/man/3/fprintf" TargetMode="External"/><Relationship Id="rId4" Type="http://schemas.openxmlformats.org/officeDocument/2006/relationships/hyperlink" Target="https://linux.die.net/man/3/fopen" TargetMode="External"/><Relationship Id="rId9" Type="http://schemas.openxmlformats.org/officeDocument/2006/relationships/hyperlink" Target="https://linux.die.net/man/3/scanf" TargetMode="External"/><Relationship Id="rId14" Type="http://schemas.openxmlformats.org/officeDocument/2006/relationships/hyperlink" Target="https://linux.die.net/man/3/ungetc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linux.die.net/man/3/fsetpos" TargetMode="External"/><Relationship Id="rId13" Type="http://schemas.openxmlformats.org/officeDocument/2006/relationships/hyperlink" Target="https://www.tutorialspoint.com/c_standard_library/c_function_rename.htm" TargetMode="External"/><Relationship Id="rId3" Type="http://schemas.openxmlformats.org/officeDocument/2006/relationships/hyperlink" Target="https://linux.die.net/man/3/fread" TargetMode="External"/><Relationship Id="rId7" Type="http://schemas.openxmlformats.org/officeDocument/2006/relationships/hyperlink" Target="https://linux.die.net/man/3/fgetpos" TargetMode="External"/><Relationship Id="rId12" Type="http://schemas.openxmlformats.org/officeDocument/2006/relationships/hyperlink" Target="https://linux.die.net/man/3/renam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linux.die.net/man/3/fseek" TargetMode="External"/><Relationship Id="rId11" Type="http://schemas.openxmlformats.org/officeDocument/2006/relationships/hyperlink" Target="https://linux.die.net/man/3/remove" TargetMode="External"/><Relationship Id="rId5" Type="http://schemas.openxmlformats.org/officeDocument/2006/relationships/hyperlink" Target="fwrite" TargetMode="External"/><Relationship Id="rId10" Type="http://schemas.openxmlformats.org/officeDocument/2006/relationships/hyperlink" Target="https://www.tutorialspoint.com/c_standard_library/c_function_remove.htm" TargetMode="External"/><Relationship Id="rId4" Type="http://schemas.openxmlformats.org/officeDocument/2006/relationships/hyperlink" Target="https://linux.die.net/man/3/fwrite" TargetMode="External"/><Relationship Id="rId9" Type="http://schemas.openxmlformats.org/officeDocument/2006/relationships/hyperlink" Target="https://linux.die.net/man/3/ftell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linux.die.net/man/3/atof" TargetMode="External"/><Relationship Id="rId13" Type="http://schemas.openxmlformats.org/officeDocument/2006/relationships/hyperlink" Target="https://linux.die.net/man/3/strtoul" TargetMode="External"/><Relationship Id="rId18" Type="http://schemas.openxmlformats.org/officeDocument/2006/relationships/hyperlink" Target="https://www.tutorialspoint.com/c_standard_library/c_function_system.htm" TargetMode="External"/><Relationship Id="rId3" Type="http://schemas.openxmlformats.org/officeDocument/2006/relationships/hyperlink" Target="https://www.tutorialspoint.com/c_standard_library/c_function_malloc.htm" TargetMode="External"/><Relationship Id="rId21" Type="http://schemas.openxmlformats.org/officeDocument/2006/relationships/hyperlink" Target="https://linux.die.net/man/3/abs" TargetMode="External"/><Relationship Id="rId7" Type="http://schemas.openxmlformats.org/officeDocument/2006/relationships/hyperlink" Target="https://linux.die.net/man/3/free" TargetMode="External"/><Relationship Id="rId12" Type="http://schemas.openxmlformats.org/officeDocument/2006/relationships/hyperlink" Target="https://linux.die.net/man/3/strtol" TargetMode="External"/><Relationship Id="rId17" Type="http://schemas.openxmlformats.org/officeDocument/2006/relationships/hyperlink" Target="https://linux.die.net/man/3/atexit" TargetMode="External"/><Relationship Id="rId2" Type="http://schemas.openxmlformats.org/officeDocument/2006/relationships/notesSlide" Target="../notesSlides/notesSlide6.xml"/><Relationship Id="rId16" Type="http://schemas.openxmlformats.org/officeDocument/2006/relationships/hyperlink" Target="https://www.tutorialspoint.com/c_standard_library/c_function_atexit.htm" TargetMode="External"/><Relationship Id="rId20" Type="http://schemas.openxmlformats.org/officeDocument/2006/relationships/hyperlink" Target="https://www.tutorialspoint.com/c_standard_library/c_function_abs.htm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linux.die.net/man/3/realloc" TargetMode="External"/><Relationship Id="rId11" Type="http://schemas.openxmlformats.org/officeDocument/2006/relationships/hyperlink" Target="https://linux.die.net/man/3/strtod" TargetMode="External"/><Relationship Id="rId5" Type="http://schemas.openxmlformats.org/officeDocument/2006/relationships/hyperlink" Target="https://linux.die.net/man/3/calloc" TargetMode="External"/><Relationship Id="rId15" Type="http://schemas.openxmlformats.org/officeDocument/2006/relationships/hyperlink" Target="https://linux.die.net/man/3/exit" TargetMode="External"/><Relationship Id="rId23" Type="http://schemas.openxmlformats.org/officeDocument/2006/relationships/hyperlink" Target="https://linux.die.net/man/3/labs" TargetMode="External"/><Relationship Id="rId10" Type="http://schemas.openxmlformats.org/officeDocument/2006/relationships/hyperlink" Target="https://linux.die.net/man/3/atol" TargetMode="External"/><Relationship Id="rId19" Type="http://schemas.openxmlformats.org/officeDocument/2006/relationships/hyperlink" Target="https://linux.die.net/man/3/system" TargetMode="External"/><Relationship Id="rId4" Type="http://schemas.openxmlformats.org/officeDocument/2006/relationships/hyperlink" Target="https://linux.die.net/man/3/malloc" TargetMode="External"/><Relationship Id="rId9" Type="http://schemas.openxmlformats.org/officeDocument/2006/relationships/hyperlink" Target="https://linux.die.net/man/3/atoi" TargetMode="External"/><Relationship Id="rId14" Type="http://schemas.openxmlformats.org/officeDocument/2006/relationships/hyperlink" Target="https://linux.die.net/man/3/abort" TargetMode="External"/><Relationship Id="rId22" Type="http://schemas.openxmlformats.org/officeDocument/2006/relationships/hyperlink" Target="https://www.tutorialspoint.com/c_standard_library/c_function_labs.ht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inux.die.net/man/3/rand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linux.die.net/man/3/qsort" TargetMode="External"/><Relationship Id="rId5" Type="http://schemas.openxmlformats.org/officeDocument/2006/relationships/hyperlink" Target="https://linux.die.net/man/3/bsearch" TargetMode="External"/><Relationship Id="rId4" Type="http://schemas.openxmlformats.org/officeDocument/2006/relationships/hyperlink" Target="https://linux.die.net/man/3/srand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linux.die.net/man/3/va_copy" TargetMode="External"/><Relationship Id="rId3" Type="http://schemas.openxmlformats.org/officeDocument/2006/relationships/hyperlink" Target="https://linux.die.net/man/3/va_start" TargetMode="External"/><Relationship Id="rId7" Type="http://schemas.openxmlformats.org/officeDocument/2006/relationships/hyperlink" Target="https://linux.die.net/man/3/va_end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tutorialspoint.com/c_standard_library/c_macro_va_end.htm" TargetMode="External"/><Relationship Id="rId5" Type="http://schemas.openxmlformats.org/officeDocument/2006/relationships/hyperlink" Target="https://linux.die.net/man/3/va_arg" TargetMode="External"/><Relationship Id="rId4" Type="http://schemas.openxmlformats.org/officeDocument/2006/relationships/hyperlink" Target="https://www.tutorialspoint.com/c_standard_library/c_macro_va_arg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600" b="1"/>
              <a:t>Standard Libraries in C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8278475" y="111999"/>
            <a:ext cx="773874" cy="336042"/>
          </a:xfrm>
          <a:prstGeom prst="flowChartTerminator">
            <a:avLst/>
          </a:prstGeom>
          <a:solidFill>
            <a:srgbClr val="FFFFFF"/>
          </a:solidFill>
          <a:ln w="19050" cap="flat" cmpd="sng">
            <a:solidFill>
              <a:srgbClr val="CFE2F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 b="1">
                <a:latin typeface="Georgia"/>
                <a:ea typeface="Georgia"/>
                <a:cs typeface="Georgia"/>
                <a:sym typeface="Georgia"/>
              </a:rPr>
              <a:t>CSC215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 b="1">
                <a:latin typeface="Georgia"/>
                <a:ea typeface="Georgia"/>
                <a:cs typeface="Georgia"/>
                <a:sym typeface="Georgia"/>
              </a:rPr>
              <a:t>Lecture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Library </a:t>
            </a: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math.h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457200" y="1047750"/>
            <a:ext cx="8399400" cy="378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❖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Arithmetic functions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double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3"/>
              </a:rPr>
              <a:t>fabs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(double )			|x|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double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4"/>
              </a:rPr>
              <a:t>ceil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(double )			⌈x⌉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double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5"/>
              </a:rPr>
              <a:t>floor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(double )			⌊x⌋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double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6"/>
              </a:rPr>
              <a:t>fmod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(double , double )		x%y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double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7"/>
              </a:rPr>
              <a:t>modf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(double , double *)	x-⌊x⌋ , ⌊x⌋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Char char="❖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Exponential functions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double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8"/>
              </a:rPr>
              <a:t>pow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(double , double )		x</a:t>
            </a:r>
            <a:r>
              <a:rPr lang="en" sz="1200" baseline="30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double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9"/>
              </a:rPr>
              <a:t>sqrt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(double )			√x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double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0"/>
              </a:rPr>
              <a:t>exp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(double )				e</a:t>
            </a:r>
            <a:r>
              <a:rPr lang="en" sz="1200" baseline="30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double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1"/>
              </a:rPr>
              <a:t>ldexp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(double , int )		x.2</a:t>
            </a:r>
            <a:r>
              <a:rPr lang="en" sz="1200" baseline="30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double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2"/>
              </a:rPr>
              <a:t>log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(double )				log</a:t>
            </a:r>
            <a:r>
              <a:rPr lang="en" sz="1200"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double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3"/>
              </a:rPr>
              <a:t>log10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(double )			log</a:t>
            </a:r>
            <a:r>
              <a:rPr lang="en" sz="1200"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10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Char char="❖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Trigonometric functions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double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4"/>
              </a:rPr>
              <a:t>sin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(double )				sin(x)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double cos(double )				cos(x)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double asin(double )			sin</a:t>
            </a:r>
            <a:r>
              <a:rPr lang="en" sz="1200" baseline="30000">
                <a:latin typeface="Courier New"/>
                <a:ea typeface="Courier New"/>
                <a:cs typeface="Courier New"/>
                <a:sym typeface="Courier New"/>
              </a:rPr>
              <a:t>-1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(x)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double acos(double )			cos</a:t>
            </a:r>
            <a:r>
              <a:rPr lang="en" sz="1200" baseline="30000">
                <a:latin typeface="Courier New"/>
                <a:ea typeface="Courier New"/>
                <a:cs typeface="Courier New"/>
                <a:sym typeface="Courier New"/>
              </a:rPr>
              <a:t>-1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(x)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double atan(double )			tan</a:t>
            </a:r>
            <a:r>
              <a:rPr lang="en" sz="1200" baseline="30000">
                <a:latin typeface="Courier New"/>
                <a:ea typeface="Courier New"/>
                <a:cs typeface="Courier New"/>
                <a:sym typeface="Courier New"/>
              </a:rPr>
              <a:t>-1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(x)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5663400" y="1256725"/>
            <a:ext cx="3193200" cy="17415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Font typeface="Times New Roman"/>
              <a:buChar char="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All functions take and yields double precision floating point values.</a:t>
            </a:r>
          </a:p>
          <a:p>
            <a:pPr marL="457200" lvl="0" indent="-228600">
              <a:spcBef>
                <a:spcPts val="1000"/>
              </a:spcBef>
              <a:buFont typeface="Times New Roman"/>
              <a:buChar char="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Trigonometric functions deals with input and output angles in radians.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Library </a:t>
            </a: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string.h</a:t>
            </a:r>
          </a:p>
        </p:txBody>
      </p:sp>
      <p:sp>
        <p:nvSpPr>
          <p:cNvPr id="190" name="Shape 190"/>
          <p:cNvSpPr txBox="1"/>
          <p:nvPr/>
        </p:nvSpPr>
        <p:spPr>
          <a:xfrm>
            <a:off x="457200" y="1123950"/>
            <a:ext cx="8399400" cy="378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❖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Memory functions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3"/>
              </a:rPr>
              <a:t>memcmp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(const void *, const void *, size_t)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*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4"/>
              </a:rPr>
              <a:t>memchr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(const void *, int, size_t)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*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5"/>
              </a:rPr>
              <a:t>memcpy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(void *, const void *, size_t)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*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6"/>
              </a:rPr>
              <a:t>memset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(void *, int, size_t )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Char char="❖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String functions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size_t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7"/>
              </a:rPr>
              <a:t>strlen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(const char *)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char *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8"/>
              </a:rPr>
              <a:t>strcat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(char *, const char *)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char *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9"/>
              </a:rPr>
              <a:t>strncat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(char *, const char *, size_t 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char *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0"/>
              </a:rPr>
              <a:t>strcpy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(char *, const char *)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char *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1"/>
              </a:rPr>
              <a:t>strncpy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(char *, const char *, size_t 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2"/>
              </a:rPr>
              <a:t>strcmp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(const char *, const char *)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3"/>
              </a:rPr>
              <a:t>strncmp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(const char *, const char *, size_t 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char *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4"/>
              </a:rPr>
              <a:t>strchr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(const char *, int)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char *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5"/>
              </a:rPr>
              <a:t>strrchr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(const char *, int)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char *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6"/>
              </a:rPr>
              <a:t>strstr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(const char *, const char *)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char *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7"/>
              </a:rPr>
              <a:t>strpbrk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(const char *, const char *)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size_t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8"/>
              </a:rPr>
              <a:t>strspn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(const char *, const char *)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size_t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9"/>
              </a:rPr>
              <a:t>strcspn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(const char *, const char *)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char *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20"/>
              </a:rPr>
              <a:t>strtok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(char *, const char *)</a:t>
            </a:r>
          </a:p>
        </p:txBody>
      </p:sp>
      <p:sp>
        <p:nvSpPr>
          <p:cNvPr id="191" name="Shape 191"/>
          <p:cNvSpPr txBox="1"/>
          <p:nvPr/>
        </p:nvSpPr>
        <p:spPr>
          <a:xfrm>
            <a:off x="5807750" y="1256725"/>
            <a:ext cx="3048900" cy="17415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Font typeface="Times New Roman"/>
              <a:buChar char="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In coping functions, the first parameter is the destination and the second is the source.</a:t>
            </a:r>
          </a:p>
          <a:p>
            <a:pPr marL="457200" lvl="0" indent="-228600" rtl="0">
              <a:spcBef>
                <a:spcPts val="1000"/>
              </a:spcBef>
              <a:buFont typeface="Times New Roman"/>
              <a:buChar char="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In search functions, first parameter is the haystack (text) and the second is the needle (pattern).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</a:t>
            </a:r>
          </a:p>
        </p:txBody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Libraries: </a:t>
            </a: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assert.h, error.h and time.h</a:t>
            </a:r>
          </a:p>
        </p:txBody>
      </p:sp>
      <p:sp>
        <p:nvSpPr>
          <p:cNvPr id="203" name="Shape 203"/>
          <p:cNvSpPr txBox="1"/>
          <p:nvPr/>
        </p:nvSpPr>
        <p:spPr>
          <a:xfrm>
            <a:off x="457200" y="1123950"/>
            <a:ext cx="8399400" cy="378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❖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Macro of assert.h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void assert(int expression)</a:t>
            </a:r>
          </a:p>
          <a:p>
            <a:pPr marL="457200" marR="0" lvl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har char="❖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Macro of error.h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extern int errno</a:t>
            </a:r>
          </a:p>
          <a:p>
            <a:pPr marL="457200" marR="0" lvl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har char="❖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Types of time.h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clock_t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time_t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Struct tm</a:t>
            </a:r>
          </a:p>
          <a:p>
            <a:pPr marL="457200" marR="0" lvl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har char="❖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Functions of time.h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clock_t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3"/>
              </a:rPr>
              <a:t>clock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time_t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4"/>
              </a:rPr>
              <a:t>time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(time_t*)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double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5"/>
              </a:rPr>
              <a:t>difftime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(time_t, time_t)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time_t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6"/>
              </a:rPr>
              <a:t>mktime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(struct tm*)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char* asctime(const struct tm*)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char* ctime(const time_t)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struct tm* gmtime(const time_t)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struct tm* localtime(const time_t 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size_t strftime(char* , size_t , const char* , const struct tm* 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Outline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</a:pPr>
            <a:r>
              <a:rPr lang="en"/>
              <a:t>Introduction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</a:pPr>
            <a:r>
              <a:rPr lang="en"/>
              <a:t>stdio.h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</a:pPr>
            <a:r>
              <a:rPr lang="en"/>
              <a:t>stdlib.h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</a:pPr>
            <a:r>
              <a:rPr lang="en"/>
              <a:t>ctype.h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</a:pPr>
            <a:r>
              <a:rPr lang="en"/>
              <a:t>stdarg.h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</a:pPr>
            <a:r>
              <a:rPr lang="en"/>
              <a:t>math.h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</a:pPr>
            <a:r>
              <a:rPr lang="en"/>
              <a:t>String.h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</a:pPr>
            <a:r>
              <a:rPr lang="en"/>
              <a:t>assert.h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</a:pPr>
            <a:r>
              <a:rPr lang="en"/>
              <a:t>error.h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</a:pPr>
            <a:r>
              <a:rPr lang="en"/>
              <a:t>time.h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Introduction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</a:pPr>
            <a:r>
              <a:rPr lang="en"/>
              <a:t>Standard libraries: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type definitions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variable declarations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constant and macro definitions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Functions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Description and usage information can be obtained from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man </a:t>
            </a:r>
            <a:r>
              <a:rPr lang="en"/>
              <a:t>pages on unix-like OS or the web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section 3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on unix and unix-like OS: in the terminal type: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man [&lt;section&gt;] &lt;library_function_name&gt;⏎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Many websites host copies of the man pages: </a:t>
            </a:r>
            <a:r>
              <a:rPr lang="en" sz="1400" u="sng">
                <a:solidFill>
                  <a:schemeClr val="hlink"/>
                </a:solidFill>
                <a:hlinkClick r:id="rId3"/>
              </a:rPr>
              <a:t>Die</a:t>
            </a:r>
            <a:r>
              <a:rPr lang="en" sz="1400"/>
              <a:t>, </a:t>
            </a:r>
            <a:r>
              <a:rPr lang="en" sz="1400" u="sng">
                <a:solidFill>
                  <a:schemeClr val="hlink"/>
                </a:solidFill>
                <a:hlinkClick r:id="rId4"/>
              </a:rPr>
              <a:t>HE</a:t>
            </a:r>
            <a:r>
              <a:rPr lang="en" sz="1400"/>
              <a:t> , </a:t>
            </a:r>
            <a:r>
              <a:rPr lang="en" sz="1400" u="sng">
                <a:solidFill>
                  <a:schemeClr val="hlink"/>
                </a:solidFill>
                <a:hlinkClick r:id="rId5"/>
              </a:rPr>
              <a:t>MAN7</a:t>
            </a:r>
            <a:r>
              <a:rPr lang="en" sz="1400"/>
              <a:t> , …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50000"/>
            </a:pPr>
            <a:r>
              <a:rPr lang="en"/>
              <a:t>List</a:t>
            </a:r>
            <a:r>
              <a:rPr lang="en" sz="1400"/>
              <a:t> </a:t>
            </a:r>
            <a:r>
              <a:rPr lang="en"/>
              <a:t>of standard libraries:</a:t>
            </a:r>
            <a:br>
              <a:rPr lang="en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assert.h	 ctype.h	errno.h	float.h	limits.h	locale.h	math.h	setjmp.h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signal.h	stdarg.h	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  <a:hlinkClick r:id="rId6"/>
              </a:rPr>
              <a:t>stddef.h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stdio.h	stdlib.h	string.h	time.h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Library </a:t>
            </a: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stdio.h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453200" y="1123950"/>
            <a:ext cx="4074900" cy="378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❖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Types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size_t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FILE</a:t>
            </a:r>
          </a:p>
          <a:p>
            <a:pPr marL="0" lvl="0" indent="0" rtl="0">
              <a:spcBef>
                <a:spcPts val="0"/>
              </a:spcBef>
              <a:buNone/>
            </a:pPr>
            <a:endParaRPr>
              <a:solidFill>
                <a:srgbClr val="31313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-228600" rtl="0">
              <a:spcBef>
                <a:spcPts val="0"/>
              </a:spcBef>
              <a:buChar char="❖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Constants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NULL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EOF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SEEK_CUR</a:t>
            </a:r>
            <a:b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SEEK_END</a:t>
            </a:r>
            <a:b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SEEK_SET</a:t>
            </a:r>
          </a:p>
          <a:p>
            <a:pPr marL="914400" lvl="1" indent="-228600" rtl="0">
              <a:spcBef>
                <a:spcPts val="0"/>
              </a:spcBef>
              <a:buClr>
                <a:srgbClr val="313131"/>
              </a:buClr>
              <a:buFont typeface="Courier New"/>
              <a:buChar char="○"/>
            </a:pP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stderr</a:t>
            </a:r>
            <a:b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stdin</a:t>
            </a:r>
            <a:b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stdout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3078925" y="1123950"/>
            <a:ext cx="5913300" cy="378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❖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Functions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  <a:hlinkClick r:id="rId3"/>
              </a:rPr>
              <a:t>FIL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E *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4"/>
              </a:rPr>
              <a:t>fopen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(const char *, const char *)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5"/>
              </a:rPr>
              <a:t>fclose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(FILE *)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6"/>
              </a:rPr>
              <a:t>fflush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(FILE *)	----------------------------------------------------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7"/>
              </a:rPr>
              <a:t>getchar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(void)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char *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8"/>
              </a:rPr>
              <a:t>gets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(char *)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9"/>
              </a:rPr>
              <a:t>scanf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(const char *, ...)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0"/>
              </a:rPr>
              <a:t>putchar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(int char)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1"/>
              </a:rPr>
              <a:t>puts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(const char *)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2"/>
              </a:rPr>
              <a:t>printf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(const char *, ...)</a:t>
            </a:r>
          </a:p>
          <a:p>
            <a:pPr marL="457200" lvl="0" indent="-69850" rtl="0">
              <a:spcBef>
                <a:spcPts val="0"/>
              </a:spcBef>
              <a:buSzPct val="91666"/>
              <a:buNone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	----------------------------------------------------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3"/>
              </a:rPr>
              <a:t>fgetc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(FILE *)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4"/>
              </a:rPr>
              <a:t>ungetc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(int char, FILE *stream)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char *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5"/>
              </a:rPr>
              <a:t>fgets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(char *, int , FILE *)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6"/>
              </a:rPr>
              <a:t>fscanf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(FILE *, const char *, ...)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7"/>
              </a:rPr>
              <a:t>fputc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(int, FILE *)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8"/>
              </a:rPr>
              <a:t>fputs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(const char *, FILE *)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9"/>
              </a:rPr>
              <a:t>fprintf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(FILE *, const char *, ...)</a:t>
            </a:r>
          </a:p>
          <a:p>
            <a:pPr marL="45720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----------------------------------------------------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Library </a:t>
            </a: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stdio.h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457200" y="1123950"/>
            <a:ext cx="5961000" cy="378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❖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Functions (cont.)</a:t>
            </a:r>
          </a:p>
          <a:p>
            <a:pPr marL="914400" lvl="1" indent="-304800" rtl="0">
              <a:spcBef>
                <a:spcPts val="0"/>
              </a:spcBef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size_t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3"/>
              </a:rPr>
              <a:t>fread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(void *, size_t, size_t, FILE *)</a:t>
            </a:r>
          </a:p>
          <a:p>
            <a:pPr marL="914400" lvl="1" indent="-304800" rtl="0">
              <a:spcBef>
                <a:spcPts val="0"/>
              </a:spcBef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size_t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4"/>
              </a:rPr>
              <a:t>fwrite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(const void *, size_t, size_t, FILE *)</a:t>
            </a:r>
          </a:p>
          <a:p>
            <a:pPr marL="457200" lvl="0" indent="457200" rtl="0">
              <a:spcBef>
                <a:spcPts val="0"/>
              </a:spcBef>
              <a:buNone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----------------------------------------------------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5"/>
              </a:rPr>
              <a:t>rewind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(FILE *)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6"/>
              </a:rPr>
              <a:t>fseek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(FILE *, long int, int)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7"/>
              </a:rPr>
              <a:t>fgetpos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(FILE *, fpos_t *)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8"/>
              </a:rPr>
              <a:t>fsetpos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(FILE *, const fpos_t *)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long 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9"/>
              </a:rPr>
              <a:t>ftell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(FILE *)</a:t>
            </a:r>
          </a:p>
          <a:p>
            <a:pPr marL="914400" lvl="1" indent="-304800" rtl="0">
              <a:spcBef>
                <a:spcPts val="0"/>
              </a:spcBef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----------------------------------------------------</a:t>
            </a:r>
          </a:p>
          <a:p>
            <a:pPr marL="914400" lvl="1" indent="-304800" rtl="0">
              <a:spcBef>
                <a:spcPts val="0"/>
              </a:spcBef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  <a:hlinkClick r:id="rId10"/>
              </a:rPr>
              <a:t>i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1"/>
              </a:rPr>
              <a:t>remove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(const char *)</a:t>
            </a:r>
          </a:p>
          <a:p>
            <a:pPr marL="914400" lvl="1" indent="-304800" rtl="0">
              <a:spcBef>
                <a:spcPts val="0"/>
              </a:spcBef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2"/>
              </a:rPr>
              <a:t>rename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(const char *, const char 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  <a:hlinkClick r:id="rId13"/>
              </a:rPr>
              <a:t>*)</a:t>
            </a:r>
          </a:p>
          <a:p>
            <a:pPr lvl="0" indent="387350" rtl="0">
              <a:spcBef>
                <a:spcPts val="0"/>
              </a:spcBef>
              <a:buSzPct val="91666"/>
              <a:buNone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	----------------------------------------------------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Library </a:t>
            </a: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stdlib.h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2895600" y="1123950"/>
            <a:ext cx="5961000" cy="378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❖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Functions (cont.)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  <a:hlinkClick r:id="rId3"/>
              </a:rPr>
              <a:t>void *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4"/>
              </a:rPr>
              <a:t>malloc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  <a:hlinkClick r:id="rId3"/>
              </a:rPr>
              <a:t>(size_t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*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5"/>
              </a:rPr>
              <a:t>calloc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(size_t, size_t)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*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6"/>
              </a:rPr>
              <a:t>realloc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(void *, size_t)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7"/>
              </a:rPr>
              <a:t>free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(void *)</a:t>
            </a:r>
          </a:p>
          <a:p>
            <a:pPr marL="457200" marR="0" lvl="0" indent="387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1666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----------------------------------------------------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double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8"/>
              </a:rPr>
              <a:t>atof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(const char *)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9"/>
              </a:rPr>
              <a:t>atoi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(const char *)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long 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0"/>
              </a:rPr>
              <a:t>atol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(const char *)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double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1"/>
              </a:rPr>
              <a:t>strtod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(const char *, char **)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long 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2"/>
              </a:rPr>
              <a:t>strtol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(const char *, char **, int)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unsigned long 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3"/>
              </a:rPr>
              <a:t>strtoul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(const char *, char **, int)</a:t>
            </a:r>
          </a:p>
          <a:p>
            <a:pPr marL="457200" marR="0" lvl="0" indent="387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1666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----------------------------------------------------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4"/>
              </a:rPr>
              <a:t>abort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(void)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5"/>
              </a:rPr>
              <a:t>exit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(int)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  <a:hlinkClick r:id="rId16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7"/>
              </a:rPr>
              <a:t>atexit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(void (*func)(void))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/>
              <a:buChar char="○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  <a:hlinkClick r:id="rId18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9"/>
              </a:rPr>
              <a:t>system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(const char *string)</a:t>
            </a:r>
          </a:p>
          <a:p>
            <a:pPr lvl="0" indent="387350" rtl="0">
              <a:spcBef>
                <a:spcPts val="0"/>
              </a:spcBef>
              <a:buSzPct val="91666"/>
              <a:buNone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	----------------------------------------------------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/>
              <a:buChar char="○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  <a:hlinkClick r:id="rId20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21"/>
              </a:rPr>
              <a:t>abs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  <a:hlinkClick r:id="rId20"/>
              </a:rPr>
              <a:t>(int x)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/>
              <a:buChar char="○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  <a:hlinkClick r:id="rId22"/>
              </a:rPr>
              <a:t>long 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23"/>
              </a:rPr>
              <a:t>labs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  <a:hlinkClick r:id="rId22"/>
              </a:rPr>
              <a:t>(long int x)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453200" y="1123950"/>
            <a:ext cx="2607900" cy="378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❖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Types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size_t</a:t>
            </a:r>
          </a:p>
          <a:p>
            <a:pPr marL="0" lvl="0" indent="0" rtl="0">
              <a:spcBef>
                <a:spcPts val="0"/>
              </a:spcBef>
              <a:buNone/>
            </a:pPr>
            <a:endParaRPr>
              <a:solidFill>
                <a:srgbClr val="31313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-228600" rtl="0">
              <a:spcBef>
                <a:spcPts val="0"/>
              </a:spcBef>
              <a:buChar char="❖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Constants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NULL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○"/>
            </a:pP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EXIT_FAILURE</a:t>
            </a:r>
            <a:b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EXIT_SUCCESS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○"/>
            </a:pP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RAND_MAX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Library </a:t>
            </a: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stdlib.h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457200" y="1123950"/>
            <a:ext cx="8399400" cy="378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❖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Functions (cont.)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3"/>
              </a:rPr>
              <a:t>rand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(void)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4"/>
              </a:rPr>
              <a:t>srand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(unsigned int seed)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	----------------------------------------------------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*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5"/>
              </a:rPr>
              <a:t>bsearch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(const void *, const void *, size_t, s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ize_t,</a:t>
            </a:r>
            <a:b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int (*compar)(const void *, const void *))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6"/>
              </a:rPr>
              <a:t>qsort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(void *, size_t, size_t, int (*compar)(const void *, const void*))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/>
        </p:nvSpPr>
        <p:spPr>
          <a:xfrm>
            <a:off x="457200" y="1123950"/>
            <a:ext cx="8399400" cy="378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❖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Functions (cont.)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isalnum(int c)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isalpha(int c)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iscntrl(int c)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isdigit(int c)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isgraph(int c)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islower(int c)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isprint(int c)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ispunct(int c)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isspace(int c)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isupper(int c)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isxdigit(int c)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	-------------------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tolower(int c)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toupper(int c)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Library </a:t>
            </a: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ctype.h</a:t>
            </a:r>
          </a:p>
        </p:txBody>
      </p:sp>
      <p:grpSp>
        <p:nvGrpSpPr>
          <p:cNvPr id="142" name="Shape 142"/>
          <p:cNvGrpSpPr/>
          <p:nvPr/>
        </p:nvGrpSpPr>
        <p:grpSpPr>
          <a:xfrm>
            <a:off x="3599550" y="1202975"/>
            <a:ext cx="5484600" cy="3824150"/>
            <a:chOff x="3599550" y="1202975"/>
            <a:chExt cx="5484600" cy="3824150"/>
          </a:xfrm>
        </p:grpSpPr>
        <p:sp>
          <p:nvSpPr>
            <p:cNvPr id="143" name="Shape 143"/>
            <p:cNvSpPr/>
            <p:nvPr/>
          </p:nvSpPr>
          <p:spPr>
            <a:xfrm>
              <a:off x="3599550" y="1202975"/>
              <a:ext cx="5430900" cy="3051900"/>
            </a:xfrm>
            <a:prstGeom prst="roundRect">
              <a:avLst>
                <a:gd name="adj" fmla="val 16667"/>
              </a:avLst>
            </a:prstGeom>
            <a:solidFill>
              <a:srgbClr val="674EA7"/>
            </a:solidFill>
            <a:ln w="9525" cap="flat" cmpd="sng">
              <a:solidFill>
                <a:srgbClr val="FFF2C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3976750" y="1279250"/>
              <a:ext cx="4981800" cy="2890500"/>
            </a:xfrm>
            <a:prstGeom prst="roundRect">
              <a:avLst>
                <a:gd name="adj" fmla="val 16667"/>
              </a:avLst>
            </a:prstGeom>
            <a:solidFill>
              <a:srgbClr val="EAD1DC"/>
            </a:solidFill>
            <a:ln w="9525" cap="flat" cmpd="sng">
              <a:solidFill>
                <a:srgbClr val="EAD1DC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4318400" y="4213775"/>
              <a:ext cx="1031400" cy="480900"/>
            </a:xfrm>
            <a:prstGeom prst="roundRect">
              <a:avLst>
                <a:gd name="adj" fmla="val 16667"/>
              </a:avLst>
            </a:prstGeom>
            <a:solidFill>
              <a:srgbClr val="674EA7"/>
            </a:solidFill>
            <a:ln w="9525" cap="flat" cmpd="sng">
              <a:solidFill>
                <a:srgbClr val="674EA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4398450" y="4748725"/>
              <a:ext cx="4288500" cy="278400"/>
            </a:xfrm>
            <a:prstGeom prst="roundRect">
              <a:avLst>
                <a:gd name="adj" fmla="val 16667"/>
              </a:avLst>
            </a:prstGeom>
            <a:solidFill>
              <a:srgbClr val="FFD966"/>
            </a:solidFill>
            <a:ln w="9525" cap="flat" cmpd="sng">
              <a:solidFill>
                <a:srgbClr val="FFD966"/>
              </a:solidFill>
              <a:prstDash val="dot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4398450" y="4367725"/>
              <a:ext cx="4288500" cy="278400"/>
            </a:xfrm>
            <a:prstGeom prst="roundRect">
              <a:avLst>
                <a:gd name="adj" fmla="val 16667"/>
              </a:avLst>
            </a:prstGeom>
            <a:solidFill>
              <a:srgbClr val="E06666"/>
            </a:solidFill>
            <a:ln w="9525" cap="flat" cmpd="sng">
              <a:solidFill>
                <a:srgbClr val="E06666"/>
              </a:solidFill>
              <a:prstDash val="dot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4398450" y="3605725"/>
              <a:ext cx="4288500" cy="480900"/>
            </a:xfrm>
            <a:prstGeom prst="roundRect">
              <a:avLst>
                <a:gd name="adj" fmla="val 16667"/>
              </a:avLst>
            </a:prstGeom>
            <a:solidFill>
              <a:srgbClr val="93C47D"/>
            </a:solidFill>
            <a:ln w="9525" cap="flat" cmpd="sng">
              <a:solidFill>
                <a:srgbClr val="6D9EEB"/>
              </a:solidFill>
              <a:prstDash val="dot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4398450" y="1776925"/>
              <a:ext cx="2145300" cy="278400"/>
            </a:xfrm>
            <a:prstGeom prst="roundRect">
              <a:avLst>
                <a:gd name="adj" fmla="val 16667"/>
              </a:avLst>
            </a:prstGeom>
            <a:solidFill>
              <a:srgbClr val="6D9EEB"/>
            </a:solidFill>
            <a:ln w="9525" cap="flat" cmpd="sng">
              <a:solidFill>
                <a:srgbClr val="1155CC"/>
              </a:solidFill>
              <a:prstDash val="dot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" name="Shape 150"/>
            <p:cNvSpPr/>
            <p:nvPr/>
          </p:nvSpPr>
          <p:spPr>
            <a:xfrm>
              <a:off x="4398450" y="2386525"/>
              <a:ext cx="4288500" cy="480900"/>
            </a:xfrm>
            <a:prstGeom prst="roundRect">
              <a:avLst>
                <a:gd name="adj" fmla="val 16667"/>
              </a:avLst>
            </a:prstGeom>
            <a:solidFill>
              <a:srgbClr val="6D9EEB"/>
            </a:solidFill>
            <a:ln w="9525" cap="flat" cmpd="sng">
              <a:solidFill>
                <a:srgbClr val="1155CC"/>
              </a:solidFill>
              <a:prstDash val="dot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" name="Shape 151"/>
            <p:cNvSpPr/>
            <p:nvPr/>
          </p:nvSpPr>
          <p:spPr>
            <a:xfrm>
              <a:off x="4398450" y="2919925"/>
              <a:ext cx="4288500" cy="480900"/>
            </a:xfrm>
            <a:prstGeom prst="roundRect">
              <a:avLst>
                <a:gd name="adj" fmla="val 16667"/>
              </a:avLst>
            </a:prstGeom>
            <a:solidFill>
              <a:srgbClr val="6D9EEB"/>
            </a:solidFill>
            <a:ln w="9525" cap="flat" cmpd="sng">
              <a:solidFill>
                <a:srgbClr val="1155CC"/>
              </a:solidFill>
              <a:prstDash val="dot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" name="Shape 152"/>
            <p:cNvSpPr txBox="1"/>
            <p:nvPr/>
          </p:nvSpPr>
          <p:spPr>
            <a:xfrm>
              <a:off x="4470275" y="1498525"/>
              <a:ext cx="727200" cy="278400"/>
            </a:xfrm>
            <a:prstGeom prst="rect">
              <a:avLst/>
            </a:prstGeom>
            <a:solidFill>
              <a:srgbClr val="6D9EEB"/>
            </a:solidFill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Digits</a:t>
              </a:r>
            </a:p>
          </p:txBody>
        </p:sp>
        <p:sp>
          <p:nvSpPr>
            <p:cNvPr id="153" name="Shape 153"/>
            <p:cNvSpPr txBox="1"/>
            <p:nvPr/>
          </p:nvSpPr>
          <p:spPr>
            <a:xfrm>
              <a:off x="4784450" y="2585300"/>
              <a:ext cx="1551900" cy="278400"/>
            </a:xfrm>
            <a:prstGeom prst="rect">
              <a:avLst/>
            </a:prstGeom>
            <a:solidFill>
              <a:srgbClr val="6D9EEB"/>
            </a:solidFill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Uppercase Letters</a:t>
              </a:r>
            </a:p>
          </p:txBody>
        </p:sp>
        <p:sp>
          <p:nvSpPr>
            <p:cNvPr id="154" name="Shape 154"/>
            <p:cNvSpPr txBox="1"/>
            <p:nvPr/>
          </p:nvSpPr>
          <p:spPr>
            <a:xfrm>
              <a:off x="4784450" y="3118700"/>
              <a:ext cx="1551900" cy="278400"/>
            </a:xfrm>
            <a:prstGeom prst="rect">
              <a:avLst/>
            </a:prstGeom>
            <a:solidFill>
              <a:srgbClr val="6D9EEB"/>
            </a:solidFill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Lowercase Letters</a:t>
              </a:r>
            </a:p>
          </p:txBody>
        </p:sp>
        <p:sp>
          <p:nvSpPr>
            <p:cNvPr id="155" name="Shape 155"/>
            <p:cNvSpPr/>
            <p:nvPr/>
          </p:nvSpPr>
          <p:spPr>
            <a:xfrm>
              <a:off x="4129150" y="2157925"/>
              <a:ext cx="4727400" cy="13734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rgbClr val="38761D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" name="Shape 156"/>
            <p:cNvSpPr txBox="1"/>
            <p:nvPr/>
          </p:nvSpPr>
          <p:spPr>
            <a:xfrm>
              <a:off x="4398450" y="1700725"/>
              <a:ext cx="4685700" cy="31239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lang="en">
                  <a:latin typeface="Courier New"/>
                  <a:ea typeface="Courier New"/>
                  <a:cs typeface="Courier New"/>
                  <a:sym typeface="Courier New"/>
                </a:rPr>
                <a:t>0 1 2 3 4 5 6 7 8 9</a:t>
              </a:r>
            </a:p>
            <a:p>
              <a:pPr lvl="0" rtl="0">
                <a:spcBef>
                  <a:spcPts val="3000"/>
                </a:spcBef>
                <a:buNone/>
              </a:pPr>
              <a:r>
                <a:rPr lang="en">
                  <a:latin typeface="Courier New"/>
                  <a:ea typeface="Courier New"/>
                  <a:cs typeface="Courier New"/>
                  <a:sym typeface="Courier New"/>
                </a:rPr>
                <a:t>A B C D E F         G H I J K L M N O P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rPr lang="en">
                  <a:latin typeface="Courier New"/>
                  <a:ea typeface="Courier New"/>
                  <a:cs typeface="Courier New"/>
                  <a:sym typeface="Courier New"/>
                </a:rPr>
                <a:t>                    Q R S T U V W X Y Z</a:t>
              </a:r>
            </a:p>
            <a:p>
              <a:pPr lvl="0" rtl="0">
                <a:spcBef>
                  <a:spcPts val="1000"/>
                </a:spcBef>
                <a:buNone/>
              </a:pPr>
              <a:r>
                <a:rPr lang="en">
                  <a:latin typeface="Courier New"/>
                  <a:ea typeface="Courier New"/>
                  <a:cs typeface="Courier New"/>
                  <a:sym typeface="Courier New"/>
                </a:rPr>
                <a:t>A b c d e f         g h i j k l m n o p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rPr lang="en">
                  <a:latin typeface="Courier New"/>
                  <a:ea typeface="Courier New"/>
                  <a:cs typeface="Courier New"/>
                  <a:sym typeface="Courier New"/>
                </a:rPr>
                <a:t>                    q r s t u v w x y z</a:t>
              </a:r>
            </a:p>
            <a:p>
              <a:pPr lvl="0">
                <a:spcBef>
                  <a:spcPts val="2000"/>
                </a:spcBef>
                <a:buNone/>
              </a:pPr>
              <a:r>
                <a:rPr lang="en">
                  <a:latin typeface="Courier New"/>
                  <a:ea typeface="Courier New"/>
                  <a:cs typeface="Courier New"/>
                  <a:sym typeface="Courier New"/>
                </a:rPr>
                <a:t>! " # $ % &amp; ' ( ) * + , - . / : ; &lt;</a:t>
              </a:r>
            </a:p>
            <a:p>
              <a:pPr lvl="0">
                <a:spcBef>
                  <a:spcPts val="0"/>
                </a:spcBef>
                <a:buNone/>
              </a:pPr>
              <a:r>
                <a:rPr lang="en">
                  <a:latin typeface="Courier New"/>
                  <a:ea typeface="Courier New"/>
                  <a:cs typeface="Courier New"/>
                  <a:sym typeface="Courier New"/>
                </a:rPr>
                <a:t>= &gt; ? @ [ \ ] ^ _ `  { | } ~</a:t>
              </a:r>
            </a:p>
            <a:p>
              <a:pPr lvl="0" rtl="0">
                <a:spcBef>
                  <a:spcPts val="3000"/>
                </a:spcBef>
                <a:buNone/>
              </a:pPr>
              <a:r>
                <a:rPr lang="en">
                  <a:solidFill>
                    <a:srgbClr val="CCCCCC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' '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 \t  \n  \v  \f  \r</a:t>
              </a:r>
            </a:p>
            <a:p>
              <a:pPr lvl="0">
                <a:spcBef>
                  <a:spcPts val="1000"/>
                </a:spcBef>
                <a:buClr>
                  <a:schemeClr val="dk1"/>
                </a:buClr>
                <a:buFont typeface="Arial"/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\0   \037   \177</a:t>
              </a:r>
            </a:p>
          </p:txBody>
        </p:sp>
        <p:sp>
          <p:nvSpPr>
            <p:cNvPr id="157" name="Shape 157"/>
            <p:cNvSpPr/>
            <p:nvPr/>
          </p:nvSpPr>
          <p:spPr>
            <a:xfrm>
              <a:off x="4218925" y="1413900"/>
              <a:ext cx="2378700" cy="20631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" name="Shape 158"/>
            <p:cNvSpPr txBox="1"/>
            <p:nvPr/>
          </p:nvSpPr>
          <p:spPr>
            <a:xfrm>
              <a:off x="7504300" y="3808225"/>
              <a:ext cx="1113000" cy="278400"/>
            </a:xfrm>
            <a:prstGeom prst="rect">
              <a:avLst/>
            </a:prstGeom>
            <a:solidFill>
              <a:srgbClr val="93C47D"/>
            </a:solidFill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Punctuations</a:t>
              </a:r>
            </a:p>
          </p:txBody>
        </p:sp>
        <p:sp>
          <p:nvSpPr>
            <p:cNvPr id="159" name="Shape 159"/>
            <p:cNvSpPr txBox="1"/>
            <p:nvPr/>
          </p:nvSpPr>
          <p:spPr>
            <a:xfrm>
              <a:off x="7153240" y="4367725"/>
              <a:ext cx="1464000" cy="265200"/>
            </a:xfrm>
            <a:prstGeom prst="rect">
              <a:avLst/>
            </a:prstGeom>
            <a:solidFill>
              <a:srgbClr val="E06666"/>
            </a:solidFill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Space characters</a:t>
              </a:r>
            </a:p>
          </p:txBody>
        </p:sp>
        <p:sp>
          <p:nvSpPr>
            <p:cNvPr id="160" name="Shape 160"/>
            <p:cNvSpPr txBox="1"/>
            <p:nvPr/>
          </p:nvSpPr>
          <p:spPr>
            <a:xfrm>
              <a:off x="6732325" y="4761625"/>
              <a:ext cx="1884900" cy="265200"/>
            </a:xfrm>
            <a:prstGeom prst="rect">
              <a:avLst/>
            </a:prstGeom>
            <a:solidFill>
              <a:srgbClr val="FFD966"/>
            </a:solidFill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Control characters</a:t>
              </a:r>
            </a:p>
          </p:txBody>
        </p:sp>
        <p:sp>
          <p:nvSpPr>
            <p:cNvPr id="161" name="Shape 161"/>
            <p:cNvSpPr txBox="1"/>
            <p:nvPr/>
          </p:nvSpPr>
          <p:spPr>
            <a:xfrm>
              <a:off x="6732325" y="1279250"/>
              <a:ext cx="1719000" cy="265200"/>
            </a:xfrm>
            <a:prstGeom prst="rect">
              <a:avLst/>
            </a:prstGeom>
            <a:solidFill>
              <a:srgbClr val="EAD1DC"/>
            </a:solidFill>
            <a:ln w="9525" cap="flat" cmpd="sng">
              <a:solidFill>
                <a:srgbClr val="EAD1D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Graphical characters</a:t>
              </a:r>
            </a:p>
          </p:txBody>
        </p:sp>
        <p:sp>
          <p:nvSpPr>
            <p:cNvPr id="162" name="Shape 162"/>
            <p:cNvSpPr txBox="1"/>
            <p:nvPr/>
          </p:nvSpPr>
          <p:spPr>
            <a:xfrm>
              <a:off x="5305075" y="1413900"/>
              <a:ext cx="1031400" cy="278400"/>
            </a:xfrm>
            <a:prstGeom prst="rect">
              <a:avLst/>
            </a:prstGeom>
            <a:noFill/>
            <a:ln w="9525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Hexadecimal</a:t>
              </a:r>
            </a:p>
          </p:txBody>
        </p:sp>
        <p:sp>
          <p:nvSpPr>
            <p:cNvPr id="163" name="Shape 163"/>
            <p:cNvSpPr txBox="1"/>
            <p:nvPr/>
          </p:nvSpPr>
          <p:spPr>
            <a:xfrm>
              <a:off x="7504300" y="1879525"/>
              <a:ext cx="1031400" cy="278400"/>
            </a:xfrm>
            <a:prstGeom prst="rect">
              <a:avLst/>
            </a:prstGeom>
            <a:noFill/>
            <a:ln w="9525" cap="flat" cmpd="sng">
              <a:solidFill>
                <a:srgbClr val="38761D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Alphabetic</a:t>
              </a:r>
            </a:p>
          </p:txBody>
        </p:sp>
        <p:cxnSp>
          <p:nvCxnSpPr>
            <p:cNvPr id="164" name="Shape 164"/>
            <p:cNvCxnSpPr/>
            <p:nvPr/>
          </p:nvCxnSpPr>
          <p:spPr>
            <a:xfrm>
              <a:off x="5349800" y="4340287"/>
              <a:ext cx="0" cy="314100"/>
            </a:xfrm>
            <a:prstGeom prst="straightConnector1">
              <a:avLst/>
            </a:prstGeom>
            <a:noFill/>
            <a:ln w="19050" cap="flat" cmpd="sng">
              <a:solidFill>
                <a:srgbClr val="674EA7"/>
              </a:solidFill>
              <a:prstDash val="dot"/>
              <a:round/>
              <a:headEnd type="none" w="lg" len="lg"/>
              <a:tailEnd type="none" w="lg" len="lg"/>
            </a:ln>
          </p:spPr>
        </p:cxnSp>
        <p:sp>
          <p:nvSpPr>
            <p:cNvPr id="165" name="Shape 165"/>
            <p:cNvSpPr txBox="1"/>
            <p:nvPr/>
          </p:nvSpPr>
          <p:spPr>
            <a:xfrm rot="-5400000">
              <a:off x="3223050" y="3021175"/>
              <a:ext cx="1031400" cy="278400"/>
            </a:xfrm>
            <a:prstGeom prst="rect">
              <a:avLst/>
            </a:prstGeom>
            <a:noFill/>
            <a:ln w="9525" cap="flat" cmpd="sng">
              <a:solidFill>
                <a:srgbClr val="38761D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Printable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Library </a:t>
            </a: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stdarg.h</a:t>
            </a:r>
          </a:p>
        </p:txBody>
      </p:sp>
      <p:sp>
        <p:nvSpPr>
          <p:cNvPr id="171" name="Shape 171"/>
          <p:cNvSpPr txBox="1"/>
          <p:nvPr/>
        </p:nvSpPr>
        <p:spPr>
          <a:xfrm>
            <a:off x="453200" y="1123950"/>
            <a:ext cx="6177600" cy="378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❖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Types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va_list</a:t>
            </a:r>
          </a:p>
          <a:p>
            <a:pPr marL="0" lvl="0" indent="0" rtl="0">
              <a:spcBef>
                <a:spcPts val="0"/>
              </a:spcBef>
              <a:buNone/>
            </a:pPr>
            <a:endParaRPr>
              <a:solidFill>
                <a:srgbClr val="31313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-228600" rtl="0">
              <a:spcBef>
                <a:spcPts val="0"/>
              </a:spcBef>
              <a:buChar char="❖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Macros</a:t>
            </a:r>
          </a:p>
          <a:p>
            <a:pPr marL="914400" marR="0" lvl="1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har char="○"/>
            </a:pP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en" u="sng">
                <a:solidFill>
                  <a:schemeClr val="hlink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  <a:hlinkClick r:id="rId3"/>
              </a:rPr>
              <a:t>va_start</a:t>
            </a: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(va_list, last_arg)</a:t>
            </a:r>
          </a:p>
          <a:p>
            <a:pPr marL="914400" marR="0" lvl="1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har char="○"/>
            </a:pP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  <a:hlinkClick r:id="rId4"/>
              </a:rPr>
              <a:t>type </a:t>
            </a:r>
            <a:r>
              <a:rPr lang="en" u="sng">
                <a:solidFill>
                  <a:schemeClr val="hlink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  <a:hlinkClick r:id="rId5"/>
              </a:rPr>
              <a:t>va_arg</a:t>
            </a: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  <a:hlinkClick r:id="rId4"/>
              </a:rPr>
              <a:t>(va_list, type)</a:t>
            </a:r>
          </a:p>
          <a:p>
            <a:pPr marL="914400" marR="0" lvl="1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har char="○"/>
            </a:pP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  <a:hlinkClick r:id="rId6"/>
              </a:rPr>
              <a:t>void </a:t>
            </a:r>
            <a:r>
              <a:rPr lang="en" u="sng">
                <a:solidFill>
                  <a:schemeClr val="hlink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  <a:hlinkClick r:id="rId7"/>
              </a:rPr>
              <a:t>va_end</a:t>
            </a: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  <a:hlinkClick r:id="rId6"/>
              </a:rPr>
              <a:t>(va_list)</a:t>
            </a:r>
          </a:p>
          <a:p>
            <a:pPr marL="914400" marR="0" lvl="1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har char="○"/>
            </a:pP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en" u="sng">
                <a:solidFill>
                  <a:schemeClr val="hlink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  <a:hlinkClick r:id="rId8"/>
              </a:rPr>
              <a:t>va_copy</a:t>
            </a: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(va_list, va_list)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777</Words>
  <Application>Microsoft Office PowerPoint</Application>
  <PresentationFormat>On-screen Show (16:9)</PresentationFormat>
  <Paragraphs>213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Courier New</vt:lpstr>
      <vt:lpstr>Georgia</vt:lpstr>
      <vt:lpstr>Times New Roman</vt:lpstr>
      <vt:lpstr>simple-light-2</vt:lpstr>
      <vt:lpstr>paper-plane</vt:lpstr>
      <vt:lpstr>Standard Libraries in C</vt:lpstr>
      <vt:lpstr>Outline</vt:lpstr>
      <vt:lpstr>Introduction</vt:lpstr>
      <vt:lpstr>Library stdio.h</vt:lpstr>
      <vt:lpstr>Library stdio.h</vt:lpstr>
      <vt:lpstr>Library stdlib.h</vt:lpstr>
      <vt:lpstr>Library stdlib.h</vt:lpstr>
      <vt:lpstr>Library ctype.h</vt:lpstr>
      <vt:lpstr>Library stdarg.h</vt:lpstr>
      <vt:lpstr>Library math.h</vt:lpstr>
      <vt:lpstr>Example</vt:lpstr>
      <vt:lpstr>Library string.h</vt:lpstr>
      <vt:lpstr>Example</vt:lpstr>
      <vt:lpstr>Libraries: assert.h, error.h and time.h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Libraries in C</dc:title>
  <dc:creator>Pranavkumar P Pathak</dc:creator>
  <cp:lastModifiedBy>Pranavkumar P Pathak</cp:lastModifiedBy>
  <cp:revision>1</cp:revision>
  <dcterms:modified xsi:type="dcterms:W3CDTF">2016-11-29T07:52:27Z</dcterms:modified>
</cp:coreProperties>
</file>