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5" r:id="rId1"/>
    <p:sldMasterId id="2147483666" r:id="rId2"/>
  </p:sldMasterIdLst>
  <p:notesMasterIdLst>
    <p:notesMasterId r:id="rId18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84" y="9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91785977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3867689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Shape 17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9072592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Shape 18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1" name="Shape 1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31008536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Shape 18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7" name="Shape 18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3669441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3" name="Shape 19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4" name="Shape 19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2109793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Shape 19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0" name="Shape 20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7322672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" name="Shape 20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6" name="Shape 2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786419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09169680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671586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218353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Shape 11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8784399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hape 12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Shape 12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8690897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Shape 13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5933817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8" name="Shape 13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3650758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Shape 16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0115107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Big 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rot="10800000" flipH="1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7" name="Shape 57"/>
          <p:cNvSpPr/>
          <p:nvPr/>
        </p:nvSpPr>
        <p:spPr>
          <a:xfrm rot="10800000" flipH="1">
            <a:off x="0" y="2983958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 rtl="0">
              <a:spcBef>
                <a:spcPts val="0"/>
              </a:spcBef>
              <a:defRPr/>
            </a:lvl1pPr>
            <a:lvl2pPr lvl="1" algn="ctr" rtl="0">
              <a:spcBef>
                <a:spcPts val="0"/>
              </a:spcBef>
              <a:defRPr/>
            </a:lvl2pPr>
            <a:lvl3pPr lvl="2" algn="ctr" rtl="0">
              <a:spcBef>
                <a:spcPts val="0"/>
              </a:spcBef>
              <a:defRPr/>
            </a:lvl3pPr>
            <a:lvl4pPr lvl="3" algn="ctr" rtl="0">
              <a:spcBef>
                <a:spcPts val="0"/>
              </a:spcBef>
              <a:defRPr/>
            </a:lvl4pPr>
            <a:lvl5pPr lvl="4" algn="ctr" rtl="0">
              <a:spcBef>
                <a:spcPts val="0"/>
              </a:spcBef>
              <a:defRPr/>
            </a:lvl5pPr>
            <a:lvl6pPr lvl="5" algn="ctr" rtl="0">
              <a:spcBef>
                <a:spcPts val="0"/>
              </a:spcBef>
              <a:defRPr/>
            </a:lvl6pPr>
            <a:lvl7pPr lvl="6" algn="ctr" rtl="0">
              <a:spcBef>
                <a:spcPts val="0"/>
              </a:spcBef>
              <a:defRPr/>
            </a:lvl7pPr>
            <a:lvl8pPr lvl="7" algn="ctr" rtl="0">
              <a:spcBef>
                <a:spcPts val="0"/>
              </a:spcBef>
              <a:defRPr/>
            </a:lvl8pPr>
            <a:lvl9pPr lvl="8" algn="ctr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  <a:lvl2pPr lvl="1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 sz="3600" b="1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Char char="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○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■"/>
              <a:defRPr/>
            </a:lvl3pPr>
            <a:lvl4pPr lvl="3" rtl="0">
              <a:spcBef>
                <a:spcPts val="0"/>
              </a:spcBef>
              <a:buChar char="●"/>
              <a:defRPr/>
            </a:lvl4pPr>
            <a:lvl5pPr lvl="4" rtl="0">
              <a:spcBef>
                <a:spcPts val="0"/>
              </a:spcBef>
              <a:buChar char="○"/>
              <a:defRPr/>
            </a:lvl5pPr>
            <a:lvl6pPr lvl="5" rtl="0">
              <a:spcBef>
                <a:spcPts val="0"/>
              </a:spcBef>
              <a:buChar char="■"/>
              <a:defRPr/>
            </a:lvl6pPr>
            <a:lvl7pPr lvl="6" rtl="0">
              <a:spcBef>
                <a:spcPts val="0"/>
              </a:spcBef>
              <a:buChar char="●"/>
              <a:defRPr/>
            </a:lvl7pPr>
            <a:lvl8pPr lvl="7" rtl="0">
              <a:spcBef>
                <a:spcPts val="0"/>
              </a:spcBef>
              <a:buChar char="○"/>
              <a:defRPr/>
            </a:lvl8pPr>
            <a:lvl9pPr lvl="8" rtl="0">
              <a:spcBef>
                <a:spcPts val="0"/>
              </a:spcBef>
              <a:buChar char="■"/>
              <a:defRPr/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4" name="Shape 74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1" name="Shape 81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rot="10800000" flipH="1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87" name="Shape 8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avLst/>
            <a:gdLst/>
            <a:ahLst/>
            <a:cxnLst/>
            <a:rect l="0" t="0" r="0" b="0"/>
            <a:pathLst>
              <a:path w="9157023" h="6739723" extrusionOk="0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90" name="Shape 9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One column 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ain 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ection title and 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  <a:endParaRPr lang="en" sz="1000">
              <a:solidFill>
                <a:schemeClr val="dk2"/>
              </a:solidFill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155CC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 rtl="0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  <a:endParaRPr lang="en" sz="1300">
              <a:solidFill>
                <a:schemeClr val="lt2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pow" TargetMode="External"/><Relationship Id="rId13" Type="http://schemas.openxmlformats.org/officeDocument/2006/relationships/hyperlink" Target="https://linux.die.net/man/3/log10" TargetMode="External"/><Relationship Id="rId3" Type="http://schemas.openxmlformats.org/officeDocument/2006/relationships/hyperlink" Target="https://linux.die.net/man/3/fabs" TargetMode="External"/><Relationship Id="rId7" Type="http://schemas.openxmlformats.org/officeDocument/2006/relationships/hyperlink" Target="https://linux.die.net/man/3/modf" TargetMode="External"/><Relationship Id="rId12" Type="http://schemas.openxmlformats.org/officeDocument/2006/relationships/hyperlink" Target="https://linux.die.net/man/3/log" TargetMode="Externa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fmod" TargetMode="External"/><Relationship Id="rId11" Type="http://schemas.openxmlformats.org/officeDocument/2006/relationships/hyperlink" Target="https://linux.die.net/man/3/ldexp" TargetMode="External"/><Relationship Id="rId5" Type="http://schemas.openxmlformats.org/officeDocument/2006/relationships/hyperlink" Target="https://linux.die.net/man/3/floor" TargetMode="External"/><Relationship Id="rId10" Type="http://schemas.openxmlformats.org/officeDocument/2006/relationships/hyperlink" Target="https://linux.die.net/man/3/exp" TargetMode="External"/><Relationship Id="rId4" Type="http://schemas.openxmlformats.org/officeDocument/2006/relationships/hyperlink" Target="https://linux.die.net/man/3/ceil" TargetMode="External"/><Relationship Id="rId9" Type="http://schemas.openxmlformats.org/officeDocument/2006/relationships/hyperlink" Target="https://linux.die.net/man/3/sqrt" TargetMode="External"/><Relationship Id="rId14" Type="http://schemas.openxmlformats.org/officeDocument/2006/relationships/hyperlink" Target="https://linux.die.net/man/3/sin" TargetMode="Externa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strcat" TargetMode="External"/><Relationship Id="rId13" Type="http://schemas.openxmlformats.org/officeDocument/2006/relationships/hyperlink" Target="https://linux.die.net/man/3/strncmp" TargetMode="External"/><Relationship Id="rId18" Type="http://schemas.openxmlformats.org/officeDocument/2006/relationships/hyperlink" Target="https://linux.die.net/man/3/strspn" TargetMode="External"/><Relationship Id="rId3" Type="http://schemas.openxmlformats.org/officeDocument/2006/relationships/hyperlink" Target="https://linux.die.net/man/3/memcmp" TargetMode="External"/><Relationship Id="rId7" Type="http://schemas.openxmlformats.org/officeDocument/2006/relationships/hyperlink" Target="https://linux.die.net/man/3/strlen" TargetMode="External"/><Relationship Id="rId12" Type="http://schemas.openxmlformats.org/officeDocument/2006/relationships/hyperlink" Target="https://linux.die.net/man/3/strcmp" TargetMode="External"/><Relationship Id="rId17" Type="http://schemas.openxmlformats.org/officeDocument/2006/relationships/hyperlink" Target="https://linux.die.net/man/3/strpbrk" TargetMode="External"/><Relationship Id="rId2" Type="http://schemas.openxmlformats.org/officeDocument/2006/relationships/notesSlide" Target="../notesSlides/notesSlide12.xml"/><Relationship Id="rId16" Type="http://schemas.openxmlformats.org/officeDocument/2006/relationships/hyperlink" Target="https://linux.die.net/man/3/strstr" TargetMode="External"/><Relationship Id="rId20" Type="http://schemas.openxmlformats.org/officeDocument/2006/relationships/hyperlink" Target="https://linux.die.net/man/3/strtok" TargetMode="Externa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memset" TargetMode="External"/><Relationship Id="rId11" Type="http://schemas.openxmlformats.org/officeDocument/2006/relationships/hyperlink" Target="https://linux.die.net/man/3/strncpy" TargetMode="External"/><Relationship Id="rId5" Type="http://schemas.openxmlformats.org/officeDocument/2006/relationships/hyperlink" Target="https://linux.die.net/man/3/memcpy" TargetMode="External"/><Relationship Id="rId15" Type="http://schemas.openxmlformats.org/officeDocument/2006/relationships/hyperlink" Target="https://linux.die.net/man/3/strrchr" TargetMode="External"/><Relationship Id="rId10" Type="http://schemas.openxmlformats.org/officeDocument/2006/relationships/hyperlink" Target="https://linux.die.net/man/3/strcpy" TargetMode="External"/><Relationship Id="rId19" Type="http://schemas.openxmlformats.org/officeDocument/2006/relationships/hyperlink" Target="https://linux.die.net/man/3/strcspn" TargetMode="External"/><Relationship Id="rId4" Type="http://schemas.openxmlformats.org/officeDocument/2006/relationships/hyperlink" Target="https://linux.die.net/man/3/memchr" TargetMode="External"/><Relationship Id="rId9" Type="http://schemas.openxmlformats.org/officeDocument/2006/relationships/hyperlink" Target="https://linux.die.net/man/3/strncat" TargetMode="External"/><Relationship Id="rId14" Type="http://schemas.openxmlformats.org/officeDocument/2006/relationships/hyperlink" Target="https://linux.die.net/man/3/strchr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linux.die.net/man/3/clock" TargetMode="Externa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mktime" TargetMode="External"/><Relationship Id="rId5" Type="http://schemas.openxmlformats.org/officeDocument/2006/relationships/hyperlink" Target="https://linux.die.net/man/3/difftime" TargetMode="External"/><Relationship Id="rId4" Type="http://schemas.openxmlformats.org/officeDocument/2006/relationships/hyperlink" Target="https://linux.die.net/man/3/time" TargetMode="Externa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linux.die.net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en.wikipedia.org/wiki/Stddef.h" TargetMode="External"/><Relationship Id="rId5" Type="http://schemas.openxmlformats.org/officeDocument/2006/relationships/hyperlink" Target="http://man7.org/linux/man-pages" TargetMode="External"/><Relationship Id="rId4" Type="http://schemas.openxmlformats.org/officeDocument/2006/relationships/hyperlink" Target="http://man.he.net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gets" TargetMode="External"/><Relationship Id="rId13" Type="http://schemas.openxmlformats.org/officeDocument/2006/relationships/hyperlink" Target="https://linux.die.net/man/3/fgetc" TargetMode="External"/><Relationship Id="rId18" Type="http://schemas.openxmlformats.org/officeDocument/2006/relationships/hyperlink" Target="https://linux.die.net/man/3/fputs" TargetMode="External"/><Relationship Id="rId3" Type="http://schemas.openxmlformats.org/officeDocument/2006/relationships/hyperlink" Target="https://www.tutorialspoint.com/c_standard_library/c_function_fopen.htm" TargetMode="External"/><Relationship Id="rId7" Type="http://schemas.openxmlformats.org/officeDocument/2006/relationships/hyperlink" Target="https://linux.die.net/man/3/getchar" TargetMode="External"/><Relationship Id="rId12" Type="http://schemas.openxmlformats.org/officeDocument/2006/relationships/hyperlink" Target="https://linux.die.net/man/3/printf" TargetMode="External"/><Relationship Id="rId17" Type="http://schemas.openxmlformats.org/officeDocument/2006/relationships/hyperlink" Target="https://linux.die.net/man/3/fputc" TargetMode="External"/><Relationship Id="rId2" Type="http://schemas.openxmlformats.org/officeDocument/2006/relationships/notesSlide" Target="../notesSlides/notesSlide4.xml"/><Relationship Id="rId16" Type="http://schemas.openxmlformats.org/officeDocument/2006/relationships/hyperlink" Target="https://linux.die.net/man/3/fscanf" TargetMode="Externa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fflush" TargetMode="External"/><Relationship Id="rId11" Type="http://schemas.openxmlformats.org/officeDocument/2006/relationships/hyperlink" Target="https://linux.die.net/man/3/puts" TargetMode="External"/><Relationship Id="rId5" Type="http://schemas.openxmlformats.org/officeDocument/2006/relationships/hyperlink" Target="https://linux.die.net/man/3/fclose" TargetMode="External"/><Relationship Id="rId15" Type="http://schemas.openxmlformats.org/officeDocument/2006/relationships/hyperlink" Target="https://linux.die.net/man/3/fgets" TargetMode="External"/><Relationship Id="rId10" Type="http://schemas.openxmlformats.org/officeDocument/2006/relationships/hyperlink" Target="https://linux.die.net/man/3/putchar" TargetMode="External"/><Relationship Id="rId19" Type="http://schemas.openxmlformats.org/officeDocument/2006/relationships/hyperlink" Target="https://linux.die.net/man/3/fprintf" TargetMode="External"/><Relationship Id="rId4" Type="http://schemas.openxmlformats.org/officeDocument/2006/relationships/hyperlink" Target="https://linux.die.net/man/3/fopen" TargetMode="External"/><Relationship Id="rId9" Type="http://schemas.openxmlformats.org/officeDocument/2006/relationships/hyperlink" Target="https://linux.die.net/man/3/scanf" TargetMode="External"/><Relationship Id="rId14" Type="http://schemas.openxmlformats.org/officeDocument/2006/relationships/hyperlink" Target="https://linux.die.net/man/3/ungetc" TargetMode="Externa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fsetpos" TargetMode="External"/><Relationship Id="rId13" Type="http://schemas.openxmlformats.org/officeDocument/2006/relationships/hyperlink" Target="https://www.tutorialspoint.com/c_standard_library/c_function_rename.htm" TargetMode="External"/><Relationship Id="rId3" Type="http://schemas.openxmlformats.org/officeDocument/2006/relationships/hyperlink" Target="https://linux.die.net/man/3/fread" TargetMode="External"/><Relationship Id="rId7" Type="http://schemas.openxmlformats.org/officeDocument/2006/relationships/hyperlink" Target="https://linux.die.net/man/3/fgetpos" TargetMode="External"/><Relationship Id="rId12" Type="http://schemas.openxmlformats.org/officeDocument/2006/relationships/hyperlink" Target="https://linux.die.net/man/3/rename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fseek" TargetMode="External"/><Relationship Id="rId11" Type="http://schemas.openxmlformats.org/officeDocument/2006/relationships/hyperlink" Target="https://linux.die.net/man/3/remove" TargetMode="External"/><Relationship Id="rId5" Type="http://schemas.openxmlformats.org/officeDocument/2006/relationships/hyperlink" Target="fwrite" TargetMode="External"/><Relationship Id="rId10" Type="http://schemas.openxmlformats.org/officeDocument/2006/relationships/hyperlink" Target="https://www.tutorialspoint.com/c_standard_library/c_function_remove.htm" TargetMode="External"/><Relationship Id="rId4" Type="http://schemas.openxmlformats.org/officeDocument/2006/relationships/hyperlink" Target="https://linux.die.net/man/3/fwrite" TargetMode="External"/><Relationship Id="rId9" Type="http://schemas.openxmlformats.org/officeDocument/2006/relationships/hyperlink" Target="https://linux.die.net/man/3/ftell" TargetMode="Externa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atof" TargetMode="External"/><Relationship Id="rId13" Type="http://schemas.openxmlformats.org/officeDocument/2006/relationships/hyperlink" Target="https://linux.die.net/man/3/strtoul" TargetMode="External"/><Relationship Id="rId18" Type="http://schemas.openxmlformats.org/officeDocument/2006/relationships/hyperlink" Target="https://www.tutorialspoint.com/c_standard_library/c_function_system.htm" TargetMode="External"/><Relationship Id="rId3" Type="http://schemas.openxmlformats.org/officeDocument/2006/relationships/hyperlink" Target="https://www.tutorialspoint.com/c_standard_library/c_function_malloc.htm" TargetMode="External"/><Relationship Id="rId21" Type="http://schemas.openxmlformats.org/officeDocument/2006/relationships/hyperlink" Target="https://linux.die.net/man/3/abs" TargetMode="External"/><Relationship Id="rId7" Type="http://schemas.openxmlformats.org/officeDocument/2006/relationships/hyperlink" Target="https://linux.die.net/man/3/free" TargetMode="External"/><Relationship Id="rId12" Type="http://schemas.openxmlformats.org/officeDocument/2006/relationships/hyperlink" Target="https://linux.die.net/man/3/strtol" TargetMode="External"/><Relationship Id="rId17" Type="http://schemas.openxmlformats.org/officeDocument/2006/relationships/hyperlink" Target="https://linux.die.net/man/3/atexit" TargetMode="External"/><Relationship Id="rId2" Type="http://schemas.openxmlformats.org/officeDocument/2006/relationships/notesSlide" Target="../notesSlides/notesSlide6.xml"/><Relationship Id="rId16" Type="http://schemas.openxmlformats.org/officeDocument/2006/relationships/hyperlink" Target="https://www.tutorialspoint.com/c_standard_library/c_function_atexit.htm" TargetMode="External"/><Relationship Id="rId20" Type="http://schemas.openxmlformats.org/officeDocument/2006/relationships/hyperlink" Target="https://www.tutorialspoint.com/c_standard_library/c_function_abs.htm" TargetMode="Externa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realloc" TargetMode="External"/><Relationship Id="rId11" Type="http://schemas.openxmlformats.org/officeDocument/2006/relationships/hyperlink" Target="https://linux.die.net/man/3/strtod" TargetMode="External"/><Relationship Id="rId5" Type="http://schemas.openxmlformats.org/officeDocument/2006/relationships/hyperlink" Target="https://linux.die.net/man/3/calloc" TargetMode="External"/><Relationship Id="rId15" Type="http://schemas.openxmlformats.org/officeDocument/2006/relationships/hyperlink" Target="https://linux.die.net/man/3/exit" TargetMode="External"/><Relationship Id="rId23" Type="http://schemas.openxmlformats.org/officeDocument/2006/relationships/hyperlink" Target="https://linux.die.net/man/3/labs" TargetMode="External"/><Relationship Id="rId10" Type="http://schemas.openxmlformats.org/officeDocument/2006/relationships/hyperlink" Target="https://linux.die.net/man/3/atol" TargetMode="External"/><Relationship Id="rId19" Type="http://schemas.openxmlformats.org/officeDocument/2006/relationships/hyperlink" Target="https://linux.die.net/man/3/system" TargetMode="External"/><Relationship Id="rId4" Type="http://schemas.openxmlformats.org/officeDocument/2006/relationships/hyperlink" Target="https://linux.die.net/man/3/malloc" TargetMode="External"/><Relationship Id="rId9" Type="http://schemas.openxmlformats.org/officeDocument/2006/relationships/hyperlink" Target="https://linux.die.net/man/3/atoi" TargetMode="External"/><Relationship Id="rId14" Type="http://schemas.openxmlformats.org/officeDocument/2006/relationships/hyperlink" Target="https://linux.die.net/man/3/abort" TargetMode="External"/><Relationship Id="rId22" Type="http://schemas.openxmlformats.org/officeDocument/2006/relationships/hyperlink" Target="https://www.tutorialspoint.com/c_standard_library/c_function_labs.htm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linux.die.net/man/3/rand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linux.die.net/man/3/qsort" TargetMode="External"/><Relationship Id="rId5" Type="http://schemas.openxmlformats.org/officeDocument/2006/relationships/hyperlink" Target="https://linux.die.net/man/3/bsearch" TargetMode="External"/><Relationship Id="rId4" Type="http://schemas.openxmlformats.org/officeDocument/2006/relationships/hyperlink" Target="https://linux.die.net/man/3/srand" TargetMode="Externa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hyperlink" Target="https://linux.die.net/man/3/va_copy" TargetMode="External"/><Relationship Id="rId3" Type="http://schemas.openxmlformats.org/officeDocument/2006/relationships/hyperlink" Target="https://linux.die.net/man/3/va_start" TargetMode="External"/><Relationship Id="rId7" Type="http://schemas.openxmlformats.org/officeDocument/2006/relationships/hyperlink" Target="https://linux.die.net/man/3/va_end" TargetMode="External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Relationship Id="rId6" Type="http://schemas.openxmlformats.org/officeDocument/2006/relationships/hyperlink" Target="https://www.tutorialspoint.com/c_standard_library/c_macro_va_end.htm" TargetMode="External"/><Relationship Id="rId5" Type="http://schemas.openxmlformats.org/officeDocument/2006/relationships/hyperlink" Target="https://linux.die.net/man/3/va_arg" TargetMode="External"/><Relationship Id="rId4" Type="http://schemas.openxmlformats.org/officeDocument/2006/relationships/hyperlink" Target="https://www.tutorialspoint.com/c_standard_library/c_macro_va_arg.htm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4600" b="1"/>
              <a:t>Standard Libraries in C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w="19050" cap="flat" cmpd="sng">
            <a:solidFill>
              <a:srgbClr val="CFE2F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math.h</a:t>
            </a:r>
          </a:p>
        </p:txBody>
      </p:sp>
      <p:sp>
        <p:nvSpPr>
          <p:cNvPr id="177" name="Shape 177"/>
          <p:cNvSpPr txBox="1"/>
          <p:nvPr/>
        </p:nvSpPr>
        <p:spPr>
          <a:xfrm>
            <a:off x="457200" y="1047750"/>
            <a:ext cx="83994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Arithmetic 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fabs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|x|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ceil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⌈x⌉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floor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⌊x⌋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fmod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, double )		x%y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modf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, double *)	x-⌊x⌋ , ⌊x⌋</a:t>
            </a:r>
          </a:p>
          <a:p>
            <a:pPr marL="457200" lvl="0" indent="-228600" rtl="0">
              <a:spcBef>
                <a:spcPts val="0"/>
              </a:spcBef>
              <a:buClr>
                <a:schemeClr val="dk1"/>
              </a:buClr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Exponential 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pow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, double )		x</a:t>
            </a:r>
            <a:r>
              <a:rPr lang="en" sz="1200" baseline="30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y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9"/>
              </a:rPr>
              <a:t>sqrt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√x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0"/>
              </a:rPr>
              <a:t>exp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	e</a:t>
            </a:r>
            <a:r>
              <a:rPr lang="en" sz="1200" baseline="30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x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1"/>
              </a:rPr>
              <a:t>ldexp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, int )		x.2</a:t>
            </a:r>
            <a:r>
              <a:rPr lang="en" sz="1200" baseline="30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y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2"/>
              </a:rPr>
              <a:t>log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	log</a:t>
            </a:r>
            <a:r>
              <a:rPr lang="en" sz="1200" baseline="-25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x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3"/>
              </a:rPr>
              <a:t>log10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(double )			log</a:t>
            </a:r>
            <a:r>
              <a:rPr lang="en" sz="1200" baseline="-25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10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x</a:t>
            </a:r>
          </a:p>
          <a:p>
            <a:pPr marL="457200" lvl="0" indent="-228600" rtl="0">
              <a:spcBef>
                <a:spcPts val="0"/>
              </a:spcBef>
              <a:buClr>
                <a:schemeClr val="dk1"/>
              </a:buClr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Trigonometric 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4"/>
              </a:rPr>
              <a:t>sin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(double )				sin(x)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cos(double )				cos(x)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asin(double )			sin</a:t>
            </a:r>
            <a:r>
              <a:rPr lang="en" sz="1200" baseline="300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(x)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acos(double )			cos</a:t>
            </a:r>
            <a:r>
              <a:rPr lang="en" sz="1200" baseline="300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(x)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atan(double )			tan</a:t>
            </a:r>
            <a:r>
              <a:rPr lang="en" sz="1200" baseline="300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(x)</a:t>
            </a:r>
          </a:p>
        </p:txBody>
      </p:sp>
      <p:sp>
        <p:nvSpPr>
          <p:cNvPr id="178" name="Shape 178"/>
          <p:cNvSpPr txBox="1"/>
          <p:nvPr/>
        </p:nvSpPr>
        <p:spPr>
          <a:xfrm>
            <a:off x="5663400" y="1256725"/>
            <a:ext cx="3193200" cy="1741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Font typeface="Times New Roman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All functions take and yields double precision floating point values.</a:t>
            </a:r>
          </a:p>
          <a:p>
            <a:pPr marL="457200" lvl="0" indent="-228600">
              <a:spcBef>
                <a:spcPts val="1000"/>
              </a:spcBef>
              <a:buFont typeface="Times New Roman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Trigonometric functions deals with input and output angles in radians.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Shape 18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</a:t>
            </a:r>
          </a:p>
        </p:txBody>
      </p:sp>
      <p:sp>
        <p:nvSpPr>
          <p:cNvPr id="184" name="Shape 18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Shape 18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string.h</a:t>
            </a:r>
          </a:p>
        </p:txBody>
      </p:sp>
      <p:sp>
        <p:nvSpPr>
          <p:cNvPr id="190" name="Shape 190"/>
          <p:cNvSpPr txBox="1"/>
          <p:nvPr/>
        </p:nvSpPr>
        <p:spPr>
          <a:xfrm>
            <a:off x="457200" y="1123950"/>
            <a:ext cx="83994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Memory 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memcmp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void *, const void *, size_t)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memchr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void *, int, size_t)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memcpy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(void *, const void *, size_t)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memset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(void *, int, size_t )</a:t>
            </a:r>
          </a:p>
          <a:p>
            <a:pPr marL="457200" lvl="0" indent="-228600" rtl="0">
              <a:spcBef>
                <a:spcPts val="0"/>
              </a:spcBef>
              <a:buClr>
                <a:schemeClr val="dk1"/>
              </a:buClr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String 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size_t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strlen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strcat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9"/>
              </a:rPr>
              <a:t>strncat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(char *, const char *, size_t 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0"/>
              </a:rPr>
              <a:t>strcpy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1"/>
              </a:rPr>
              <a:t>strncpy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(char *, const char *, size_t 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2"/>
              </a:rPr>
              <a:t>strcmp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3"/>
              </a:rPr>
              <a:t>strncmp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*, size_t 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4"/>
              </a:rPr>
              <a:t>strchr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int)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5"/>
              </a:rPr>
              <a:t>strrchr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int)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6"/>
              </a:rPr>
              <a:t>strstr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7"/>
              </a:rPr>
              <a:t>strpbrk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size_t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8"/>
              </a:rPr>
              <a:t>strspn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size_t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9"/>
              </a:rPr>
              <a:t>strcspn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20"/>
              </a:rPr>
              <a:t>strtok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(char *, const char *)</a:t>
            </a:r>
          </a:p>
        </p:txBody>
      </p:sp>
      <p:sp>
        <p:nvSpPr>
          <p:cNvPr id="191" name="Shape 191"/>
          <p:cNvSpPr txBox="1"/>
          <p:nvPr/>
        </p:nvSpPr>
        <p:spPr>
          <a:xfrm>
            <a:off x="5807750" y="1256725"/>
            <a:ext cx="3048900" cy="1741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Font typeface="Times New Roman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In coping functions, the first parameter is the destination and the second is the source.</a:t>
            </a:r>
          </a:p>
          <a:p>
            <a:pPr marL="457200" lvl="0" indent="-228600" rtl="0">
              <a:spcBef>
                <a:spcPts val="1000"/>
              </a:spcBef>
              <a:buFont typeface="Times New Roman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In search functions, first parameter is the haystack (text) and the second is the needle (pattern).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Shape 19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</a:t>
            </a:r>
          </a:p>
        </p:txBody>
      </p:sp>
      <p:sp>
        <p:nvSpPr>
          <p:cNvPr id="197" name="Shape 19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2" name="Shape 20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Libraries: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assert.h, error.h and time.h</a:t>
            </a:r>
          </a:p>
        </p:txBody>
      </p:sp>
      <p:sp>
        <p:nvSpPr>
          <p:cNvPr id="203" name="Shape 203"/>
          <p:cNvSpPr txBox="1"/>
          <p:nvPr/>
        </p:nvSpPr>
        <p:spPr>
          <a:xfrm>
            <a:off x="457200" y="1123950"/>
            <a:ext cx="83994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Macro of assert.h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void assert(int expression)</a:t>
            </a:r>
          </a:p>
          <a:p>
            <a:pPr marL="457200" marR="0" lvl="0" indent="-2286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Macro of error.h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extern int errno</a:t>
            </a:r>
          </a:p>
          <a:p>
            <a:pPr marL="457200" marR="0" lvl="0" indent="-2286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Types of time.h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clock_t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time_t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Struct tm</a:t>
            </a:r>
          </a:p>
          <a:p>
            <a:pPr marL="457200" marR="0" lvl="0" indent="-2286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 of time.h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clock_t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clock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time_t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time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(time_t*)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difftime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(time_t, time_t)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time_t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mktime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(struct tm*)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char* asctime(const struct tm*)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char* ctime(const time_t)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struct tm* gmtime(const time_t)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struct tm* localtime(const time_t 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size_t strftime(char* , size_t , const char* , const struct tm* )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8" name="Shape 20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209" name="Shape 20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Introduction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stdio.h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stdlib.h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ctype.h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stdarg.h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math.h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String.h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assert.h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error.h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time.h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Introduction</a:t>
            </a:r>
          </a:p>
        </p:txBody>
      </p:sp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Times New Roman"/>
            </a:pPr>
            <a:r>
              <a:rPr lang="en"/>
              <a:t>Standard libraries: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type definitions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variable declarations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constant and macro definitions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Functions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Description and usage information can be obtained from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man </a:t>
            </a:r>
            <a:r>
              <a:rPr lang="en"/>
              <a:t>pages on unix-like OS or the web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section 3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on unix and unix-like OS: in the terminal type: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man [&lt;section&gt;] &lt;library_function_name&gt;⏎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Many websites host copies of the man pages: </a:t>
            </a:r>
            <a:r>
              <a:rPr lang="en" sz="1400" u="sng">
                <a:solidFill>
                  <a:schemeClr val="hlink"/>
                </a:solidFill>
                <a:hlinkClick r:id="rId3"/>
              </a:rPr>
              <a:t>Die</a:t>
            </a:r>
            <a:r>
              <a:rPr lang="en" sz="1400"/>
              <a:t>, </a:t>
            </a:r>
            <a:r>
              <a:rPr lang="en" sz="1400" u="sng">
                <a:solidFill>
                  <a:schemeClr val="hlink"/>
                </a:solidFill>
                <a:hlinkClick r:id="rId4"/>
              </a:rPr>
              <a:t>HE</a:t>
            </a:r>
            <a:r>
              <a:rPr lang="en" sz="1400"/>
              <a:t> , </a:t>
            </a:r>
            <a:r>
              <a:rPr lang="en" sz="1400" u="sng">
                <a:solidFill>
                  <a:schemeClr val="hlink"/>
                </a:solidFill>
                <a:hlinkClick r:id="rId5"/>
              </a:rPr>
              <a:t>MAN7</a:t>
            </a:r>
            <a:r>
              <a:rPr lang="en" sz="1400"/>
              <a:t> , …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50000"/>
            </a:pPr>
            <a:r>
              <a:rPr lang="en"/>
              <a:t>List</a:t>
            </a:r>
            <a:r>
              <a:rPr lang="en" sz="1400"/>
              <a:t> </a:t>
            </a:r>
            <a:r>
              <a:rPr lang="en"/>
              <a:t>of standard libraries: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assert.h	 ctype.h	errno.h	float.h	limits.h	locale.h	math.h	setjmp.h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signal.h	stdarg.h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stddef.h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stdio.h	stdlib.h	string.h	time.h	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stdio.h</a:t>
            </a:r>
          </a:p>
        </p:txBody>
      </p:sp>
      <p:sp>
        <p:nvSpPr>
          <p:cNvPr id="115" name="Shape 115"/>
          <p:cNvSpPr txBox="1"/>
          <p:nvPr/>
        </p:nvSpPr>
        <p:spPr>
          <a:xfrm>
            <a:off x="453200" y="1123950"/>
            <a:ext cx="40749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Types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size_t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FILE</a:t>
            </a: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313131"/>
              </a:solidFill>
              <a:highlight>
                <a:srgbClr val="FFFFFF"/>
              </a:highlight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Constants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NULL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EOF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SEEK_CUR</a:t>
            </a:r>
            <a:b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SEEK_END</a:t>
            </a:r>
            <a:b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SEEK_SET</a:t>
            </a:r>
          </a:p>
          <a:p>
            <a:pPr marL="914400" lvl="1" indent="-228600" rtl="0">
              <a:spcBef>
                <a:spcPts val="0"/>
              </a:spcBef>
              <a:buClr>
                <a:srgbClr val="313131"/>
              </a:buClr>
              <a:buFont typeface="Courier New"/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stderr</a:t>
            </a:r>
            <a:b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stdin</a:t>
            </a:r>
            <a:b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stdout</a:t>
            </a:r>
          </a:p>
        </p:txBody>
      </p:sp>
      <p:sp>
        <p:nvSpPr>
          <p:cNvPr id="116" name="Shape 116"/>
          <p:cNvSpPr txBox="1"/>
          <p:nvPr/>
        </p:nvSpPr>
        <p:spPr>
          <a:xfrm>
            <a:off x="3078925" y="1123950"/>
            <a:ext cx="59133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FIL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E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fopen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fclose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fflush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(FILE *)	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getchar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(void)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gets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9"/>
              </a:rPr>
              <a:t>scanf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...)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0"/>
              </a:rPr>
              <a:t>putchar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(int char)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1"/>
              </a:rPr>
              <a:t>puts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2"/>
              </a:rPr>
              <a:t>printf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...)</a:t>
            </a:r>
          </a:p>
          <a:p>
            <a:pPr marL="457200" lvl="0" indent="-69850" rtl="0">
              <a:spcBef>
                <a:spcPts val="0"/>
              </a:spcBef>
              <a:buSzPct val="91666"/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	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3"/>
              </a:rPr>
              <a:t>fgetc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4"/>
              </a:rPr>
              <a:t>ungetc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(int char, FILE *stream)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char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5"/>
              </a:rPr>
              <a:t>fgets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(char *, int , 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6"/>
              </a:rPr>
              <a:t>fscanf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(FILE *, const char *, ...)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7"/>
              </a:rPr>
              <a:t>fputc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(int, 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8"/>
              </a:rPr>
              <a:t>fputs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9"/>
              </a:rPr>
              <a:t>fprintf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(FILE *, const char *, ...)</a:t>
            </a:r>
          </a:p>
          <a:p>
            <a:pPr marL="457200"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----------------------------------------------------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Shape 12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stdio.h</a:t>
            </a:r>
          </a:p>
        </p:txBody>
      </p:sp>
      <p:sp>
        <p:nvSpPr>
          <p:cNvPr id="122" name="Shape 122"/>
          <p:cNvSpPr txBox="1"/>
          <p:nvPr/>
        </p:nvSpPr>
        <p:spPr>
          <a:xfrm>
            <a:off x="457200" y="1123950"/>
            <a:ext cx="59610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 (cont.)</a:t>
            </a:r>
          </a:p>
          <a:p>
            <a:pPr marL="914400" lvl="1" indent="-304800" rtl="0">
              <a:spcBef>
                <a:spcPts val="0"/>
              </a:spcBef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size_t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fread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(void *, size_t, size_t, FILE *)</a:t>
            </a:r>
          </a:p>
          <a:p>
            <a:pPr marL="914400" lvl="1" indent="-304800" rtl="0">
              <a:spcBef>
                <a:spcPts val="0"/>
              </a:spcBef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size_t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fwrite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void *, size_t, size_t, FILE *)</a:t>
            </a:r>
          </a:p>
          <a:p>
            <a:pPr marL="457200" lvl="0" indent="457200" rtl="0">
              <a:spcBef>
                <a:spcPts val="0"/>
              </a:spcBef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rewind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(FILE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fseek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(FILE *, long int, int)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fgetpos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(FILE *, fpos_t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fsetpos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(FILE *, const fpos_t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long 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9"/>
              </a:rPr>
              <a:t>ftell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(FILE *)</a:t>
            </a:r>
          </a:p>
          <a:p>
            <a:pPr marL="914400" lvl="1" indent="-304800" rtl="0">
              <a:spcBef>
                <a:spcPts val="0"/>
              </a:spcBef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----------------------------------------------------</a:t>
            </a:r>
          </a:p>
          <a:p>
            <a:pPr marL="914400" lvl="1" indent="-304800" rtl="0">
              <a:spcBef>
                <a:spcPts val="0"/>
              </a:spcBef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  <a:hlinkClick r:id="rId10"/>
              </a:rPr>
              <a:t>i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1"/>
              </a:rPr>
              <a:t>remove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lvl="1" indent="-304800" rtl="0">
              <a:spcBef>
                <a:spcPts val="0"/>
              </a:spcBef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2"/>
              </a:rPr>
              <a:t>rename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(const char *, const char 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  <a:hlinkClick r:id="rId13"/>
              </a:rPr>
              <a:t>*)</a:t>
            </a:r>
          </a:p>
          <a:p>
            <a:pPr lvl="0" indent="387350" rtl="0">
              <a:spcBef>
                <a:spcPts val="0"/>
              </a:spcBef>
              <a:buSzPct val="91666"/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	----------------------------------------------------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stdlib.h</a:t>
            </a:r>
          </a:p>
        </p:txBody>
      </p:sp>
      <p:sp>
        <p:nvSpPr>
          <p:cNvPr id="128" name="Shape 128"/>
          <p:cNvSpPr txBox="1"/>
          <p:nvPr/>
        </p:nvSpPr>
        <p:spPr>
          <a:xfrm>
            <a:off x="2895600" y="1123950"/>
            <a:ext cx="59610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 (cont.)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malloc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(size_t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calloc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(size_t, size_t)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realloc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(void *, size_t)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free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(void *)</a:t>
            </a:r>
          </a:p>
          <a:p>
            <a:pPr marL="457200" marR="0" lvl="0" indent="3873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91666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atof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9"/>
              </a:rPr>
              <a:t>atoi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long 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0"/>
              </a:rPr>
              <a:t>atol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double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1"/>
              </a:rPr>
              <a:t>strtod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*, char **)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long 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2"/>
              </a:rPr>
              <a:t>strtol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*, char **, int)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unsigned long 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3"/>
              </a:rPr>
              <a:t>strtoul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*, char **, int)</a:t>
            </a:r>
          </a:p>
          <a:p>
            <a:pPr marL="457200" marR="0" lvl="0" indent="3873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91666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4"/>
              </a:rPr>
              <a:t>abort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(void)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5"/>
              </a:rPr>
              <a:t>exit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(int)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16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7"/>
              </a:rPr>
              <a:t>atexit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(void (*func)(void))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18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19"/>
              </a:rPr>
              <a:t>system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(const char *string)</a:t>
            </a:r>
          </a:p>
          <a:p>
            <a:pPr lvl="0" indent="387350" rtl="0">
              <a:spcBef>
                <a:spcPts val="0"/>
              </a:spcBef>
              <a:buSzPct val="91666"/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	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20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21"/>
              </a:rPr>
              <a:t>abs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20"/>
              </a:rPr>
              <a:t>(int x)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  <a:buChar char="○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22"/>
              </a:rPr>
              <a:t>long 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23"/>
              </a:rPr>
              <a:t>labs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  <a:hlinkClick r:id="rId22"/>
              </a:rPr>
              <a:t>(long int x)</a:t>
            </a:r>
          </a:p>
        </p:txBody>
      </p:sp>
      <p:sp>
        <p:nvSpPr>
          <p:cNvPr id="129" name="Shape 129"/>
          <p:cNvSpPr txBox="1"/>
          <p:nvPr/>
        </p:nvSpPr>
        <p:spPr>
          <a:xfrm>
            <a:off x="453200" y="1123950"/>
            <a:ext cx="26079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Types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size_t</a:t>
            </a: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313131"/>
              </a:solidFill>
              <a:highlight>
                <a:srgbClr val="FFFFFF"/>
              </a:highlight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Constants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NULL</a:t>
            </a:r>
          </a:p>
          <a:p>
            <a: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EXIT_FAILURE</a:t>
            </a:r>
            <a:b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EXIT_SUCCESS</a:t>
            </a:r>
          </a:p>
          <a:p>
            <a: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RAND_MAX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stdlib.h</a:t>
            </a:r>
          </a:p>
        </p:txBody>
      </p:sp>
      <p:sp>
        <p:nvSpPr>
          <p:cNvPr id="135" name="Shape 135"/>
          <p:cNvSpPr txBox="1"/>
          <p:nvPr/>
        </p:nvSpPr>
        <p:spPr>
          <a:xfrm>
            <a:off x="457200" y="1123950"/>
            <a:ext cx="83994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 (cont.)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rand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(void)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srand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(unsigned int seed)</a:t>
            </a:r>
          </a:p>
          <a:p>
            <a:pPr marL="457200" lvl="0" indent="0" rtl="0">
              <a:spcBef>
                <a:spcPts val="0"/>
              </a:spcBef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	----------------------------------------------------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void *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bsearch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(const void *, const void *, size_t, s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ize_t,</a:t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int (*compar)(const void *, const void *))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sz="1200" u="sng">
                <a:solidFill>
                  <a:schemeClr val="hlink"/>
                </a:solidFill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qsort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(void *, size_t, size_t, int (*compar)(const void *, const void*))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 txBox="1"/>
          <p:nvPr/>
        </p:nvSpPr>
        <p:spPr>
          <a:xfrm>
            <a:off x="457200" y="1123950"/>
            <a:ext cx="83994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Functions (cont.)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isalnum(int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isalpha(int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iscntrl(int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isdigit(int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isgraph(int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islower(int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isprint(int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ispunct(int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isspace(int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isupper(int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isxdigit(int c)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	-------------------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tolower(int c)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Char char="○"/>
            </a:pP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int toupper(int c)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200">
              <a:solidFill>
                <a:srgbClr val="313131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41" name="Shape 14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ctype.h</a:t>
            </a:r>
          </a:p>
        </p:txBody>
      </p:sp>
      <p:grpSp>
        <p:nvGrpSpPr>
          <p:cNvPr id="142" name="Shape 142"/>
          <p:cNvGrpSpPr/>
          <p:nvPr/>
        </p:nvGrpSpPr>
        <p:grpSpPr>
          <a:xfrm>
            <a:off x="3599550" y="1202975"/>
            <a:ext cx="5484600" cy="3824150"/>
            <a:chOff x="3599550" y="1202975"/>
            <a:chExt cx="5484600" cy="3824150"/>
          </a:xfrm>
        </p:grpSpPr>
        <p:sp>
          <p:nvSpPr>
            <p:cNvPr id="143" name="Shape 143"/>
            <p:cNvSpPr/>
            <p:nvPr/>
          </p:nvSpPr>
          <p:spPr>
            <a:xfrm>
              <a:off x="3599550" y="1202975"/>
              <a:ext cx="5430900" cy="3051900"/>
            </a:xfrm>
            <a:prstGeom prst="roundRect">
              <a:avLst>
                <a:gd name="adj" fmla="val 16667"/>
              </a:avLst>
            </a:prstGeom>
            <a:solidFill>
              <a:srgbClr val="674EA7"/>
            </a:solidFill>
            <a:ln w="9525" cap="flat" cmpd="sng">
              <a:solidFill>
                <a:srgbClr val="FFF2CC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4" name="Shape 144"/>
            <p:cNvSpPr/>
            <p:nvPr/>
          </p:nvSpPr>
          <p:spPr>
            <a:xfrm>
              <a:off x="3976750" y="1279250"/>
              <a:ext cx="4981800" cy="2890500"/>
            </a:xfrm>
            <a:prstGeom prst="roundRect">
              <a:avLst>
                <a:gd name="adj" fmla="val 16667"/>
              </a:avLst>
            </a:prstGeom>
            <a:solidFill>
              <a:srgbClr val="EAD1DC"/>
            </a:solidFill>
            <a:ln w="9525" cap="flat" cmpd="sng">
              <a:solidFill>
                <a:srgbClr val="EAD1DC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5" name="Shape 145"/>
            <p:cNvSpPr/>
            <p:nvPr/>
          </p:nvSpPr>
          <p:spPr>
            <a:xfrm>
              <a:off x="4318400" y="4213775"/>
              <a:ext cx="1031400" cy="480900"/>
            </a:xfrm>
            <a:prstGeom prst="roundRect">
              <a:avLst>
                <a:gd name="adj" fmla="val 16667"/>
              </a:avLst>
            </a:prstGeom>
            <a:solidFill>
              <a:srgbClr val="674EA7"/>
            </a:solidFill>
            <a:ln w="9525" cap="flat" cmpd="sng">
              <a:solidFill>
                <a:srgbClr val="674EA7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6" name="Shape 146"/>
            <p:cNvSpPr/>
            <p:nvPr/>
          </p:nvSpPr>
          <p:spPr>
            <a:xfrm>
              <a:off x="4398450" y="4748725"/>
              <a:ext cx="4288500" cy="278400"/>
            </a:xfrm>
            <a:prstGeom prst="roundRect">
              <a:avLst>
                <a:gd name="adj" fmla="val 16667"/>
              </a:avLst>
            </a:prstGeom>
            <a:solidFill>
              <a:srgbClr val="FFD966"/>
            </a:solidFill>
            <a:ln w="9525" cap="flat" cmpd="sng">
              <a:solidFill>
                <a:srgbClr val="FFD966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7" name="Shape 147"/>
            <p:cNvSpPr/>
            <p:nvPr/>
          </p:nvSpPr>
          <p:spPr>
            <a:xfrm>
              <a:off x="4398450" y="4367725"/>
              <a:ext cx="4288500" cy="278400"/>
            </a:xfrm>
            <a:prstGeom prst="roundRect">
              <a:avLst>
                <a:gd name="adj" fmla="val 16667"/>
              </a:avLst>
            </a:prstGeom>
            <a:solidFill>
              <a:srgbClr val="E06666"/>
            </a:solidFill>
            <a:ln w="9525" cap="flat" cmpd="sng">
              <a:solidFill>
                <a:srgbClr val="E06666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8" name="Shape 148"/>
            <p:cNvSpPr/>
            <p:nvPr/>
          </p:nvSpPr>
          <p:spPr>
            <a:xfrm>
              <a:off x="4398450" y="3605725"/>
              <a:ext cx="4288500" cy="480900"/>
            </a:xfrm>
            <a:prstGeom prst="roundRect">
              <a:avLst>
                <a:gd name="adj" fmla="val 16667"/>
              </a:avLst>
            </a:prstGeom>
            <a:solidFill>
              <a:srgbClr val="93C47D"/>
            </a:solidFill>
            <a:ln w="9525" cap="flat" cmpd="sng">
              <a:solidFill>
                <a:srgbClr val="6D9EEB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49" name="Shape 149"/>
            <p:cNvSpPr/>
            <p:nvPr/>
          </p:nvSpPr>
          <p:spPr>
            <a:xfrm>
              <a:off x="4398450" y="1776925"/>
              <a:ext cx="2145300" cy="278400"/>
            </a:xfrm>
            <a:prstGeom prst="roundRect">
              <a:avLst>
                <a:gd name="adj" fmla="val 16667"/>
              </a:avLst>
            </a:prstGeom>
            <a:solidFill>
              <a:srgbClr val="6D9EEB"/>
            </a:solidFill>
            <a:ln w="9525" cap="flat" cmpd="sng">
              <a:solidFill>
                <a:srgbClr val="1155CC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0" name="Shape 150"/>
            <p:cNvSpPr/>
            <p:nvPr/>
          </p:nvSpPr>
          <p:spPr>
            <a:xfrm>
              <a:off x="4398450" y="2386525"/>
              <a:ext cx="4288500" cy="480900"/>
            </a:xfrm>
            <a:prstGeom prst="roundRect">
              <a:avLst>
                <a:gd name="adj" fmla="val 16667"/>
              </a:avLst>
            </a:prstGeom>
            <a:solidFill>
              <a:srgbClr val="6D9EEB"/>
            </a:solidFill>
            <a:ln w="9525" cap="flat" cmpd="sng">
              <a:solidFill>
                <a:srgbClr val="1155CC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1" name="Shape 151"/>
            <p:cNvSpPr/>
            <p:nvPr/>
          </p:nvSpPr>
          <p:spPr>
            <a:xfrm>
              <a:off x="4398450" y="2919925"/>
              <a:ext cx="4288500" cy="480900"/>
            </a:xfrm>
            <a:prstGeom prst="roundRect">
              <a:avLst>
                <a:gd name="adj" fmla="val 16667"/>
              </a:avLst>
            </a:prstGeom>
            <a:solidFill>
              <a:srgbClr val="6D9EEB"/>
            </a:solidFill>
            <a:ln w="9525" cap="flat" cmpd="sng">
              <a:solidFill>
                <a:srgbClr val="1155CC"/>
              </a:solidFill>
              <a:prstDash val="dot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2" name="Shape 152"/>
            <p:cNvSpPr txBox="1"/>
            <p:nvPr/>
          </p:nvSpPr>
          <p:spPr>
            <a:xfrm>
              <a:off x="4470275" y="1498525"/>
              <a:ext cx="727200" cy="278400"/>
            </a:xfrm>
            <a:prstGeom prst="rect">
              <a:avLst/>
            </a:prstGeom>
            <a:solidFill>
              <a:srgbClr val="6D9EEB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Digits</a:t>
              </a:r>
            </a:p>
          </p:txBody>
        </p:sp>
        <p:sp>
          <p:nvSpPr>
            <p:cNvPr id="153" name="Shape 153"/>
            <p:cNvSpPr txBox="1"/>
            <p:nvPr/>
          </p:nvSpPr>
          <p:spPr>
            <a:xfrm>
              <a:off x="4784450" y="2585300"/>
              <a:ext cx="1551900" cy="278400"/>
            </a:xfrm>
            <a:prstGeom prst="rect">
              <a:avLst/>
            </a:prstGeom>
            <a:solidFill>
              <a:srgbClr val="6D9EEB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Uppercase Letters</a:t>
              </a:r>
            </a:p>
          </p:txBody>
        </p:sp>
        <p:sp>
          <p:nvSpPr>
            <p:cNvPr id="154" name="Shape 154"/>
            <p:cNvSpPr txBox="1"/>
            <p:nvPr/>
          </p:nvSpPr>
          <p:spPr>
            <a:xfrm>
              <a:off x="4784450" y="3118700"/>
              <a:ext cx="1551900" cy="278400"/>
            </a:xfrm>
            <a:prstGeom prst="rect">
              <a:avLst/>
            </a:prstGeom>
            <a:solidFill>
              <a:srgbClr val="6D9EEB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Lowercase Letters</a:t>
              </a:r>
            </a:p>
          </p:txBody>
        </p:sp>
        <p:sp>
          <p:nvSpPr>
            <p:cNvPr id="155" name="Shape 155"/>
            <p:cNvSpPr/>
            <p:nvPr/>
          </p:nvSpPr>
          <p:spPr>
            <a:xfrm>
              <a:off x="4129150" y="2157925"/>
              <a:ext cx="4727400" cy="1373400"/>
            </a:xfrm>
            <a:prstGeom prst="roundRect">
              <a:avLst>
                <a:gd name="adj" fmla="val 16667"/>
              </a:avLst>
            </a:prstGeom>
            <a:noFill/>
            <a:ln w="9525" cap="flat" cmpd="sng">
              <a:solidFill>
                <a:srgbClr val="38761D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6" name="Shape 156"/>
            <p:cNvSpPr txBox="1"/>
            <p:nvPr/>
          </p:nvSpPr>
          <p:spPr>
            <a:xfrm>
              <a:off x="4398450" y="1700725"/>
              <a:ext cx="4685700" cy="3123900"/>
            </a:xfrm>
            <a:prstGeom prst="rect">
              <a:avLst/>
            </a:prstGeom>
            <a:noFill/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0 1 2 3 4 5 6 7 8 9</a:t>
              </a:r>
            </a:p>
            <a:p>
              <a:pPr lvl="0" rtl="0">
                <a:spcBef>
                  <a:spcPts val="300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A B C D E F         G H I J K L M N O P</a:t>
              </a:r>
            </a:p>
            <a:p>
              <a:pPr lvl="0" rtl="0">
                <a:spcBef>
                  <a:spcPts val="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                    Q R S T U V W X Y Z</a:t>
              </a:r>
            </a:p>
            <a:p>
              <a:pPr lvl="0" rtl="0">
                <a:spcBef>
                  <a:spcPts val="100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A b c d e f         g h i j k l m n o p</a:t>
              </a:r>
            </a:p>
            <a:p>
              <a:pPr lvl="0" rtl="0">
                <a:spcBef>
                  <a:spcPts val="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                    q r s t u v w x y z</a:t>
              </a:r>
            </a:p>
            <a:p>
              <a:pPr lvl="0">
                <a:spcBef>
                  <a:spcPts val="200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! " # $ % &amp; ' ( ) * + , - . / : ; &lt;</a:t>
              </a:r>
            </a:p>
            <a:p>
              <a:pPr lvl="0">
                <a:spcBef>
                  <a:spcPts val="0"/>
                </a:spcBef>
                <a:buNone/>
              </a:pPr>
              <a:r>
                <a:rPr lang="en">
                  <a:latin typeface="Courier New"/>
                  <a:ea typeface="Courier New"/>
                  <a:cs typeface="Courier New"/>
                  <a:sym typeface="Courier New"/>
                </a:rPr>
                <a:t>= &gt; ? @ [ \ ] ^ _ `  { | } ~</a:t>
              </a:r>
            </a:p>
            <a:p>
              <a:pPr lvl="0" rtl="0">
                <a:spcBef>
                  <a:spcPts val="3000"/>
                </a:spcBef>
                <a:buNone/>
              </a:pPr>
              <a:r>
                <a:rPr lang="en">
                  <a:solidFill>
                    <a:srgbClr val="CCCCCC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' '</a:t>
              </a:r>
              <a:r>
                <a:rPr lang="en">
                  <a:solidFill>
                    <a:schemeClr val="dk1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  \t  \n  \v  \f  \r</a:t>
              </a:r>
            </a:p>
            <a:p>
              <a:pPr lvl="0">
                <a:spcBef>
                  <a:spcPts val="1000"/>
                </a:spcBef>
                <a:buClr>
                  <a:schemeClr val="dk1"/>
                </a:buClr>
                <a:buFont typeface="Arial"/>
                <a:buNone/>
              </a:pPr>
              <a:r>
                <a:rPr lang="en">
                  <a:solidFill>
                    <a:schemeClr val="dk1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\0   \037   \177</a:t>
              </a:r>
            </a:p>
          </p:txBody>
        </p:sp>
        <p:sp>
          <p:nvSpPr>
            <p:cNvPr id="157" name="Shape 157"/>
            <p:cNvSpPr/>
            <p:nvPr/>
          </p:nvSpPr>
          <p:spPr>
            <a:xfrm>
              <a:off x="4218925" y="1413900"/>
              <a:ext cx="2378700" cy="2063100"/>
            </a:xfrm>
            <a:prstGeom prst="roundRect">
              <a:avLst>
                <a:gd name="adj" fmla="val 16667"/>
              </a:avLst>
            </a:prstGeom>
            <a:noFill/>
            <a:ln w="9525" cap="flat" cmpd="sng">
              <a:solidFill>
                <a:srgbClr val="FF0000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58" name="Shape 158"/>
            <p:cNvSpPr txBox="1"/>
            <p:nvPr/>
          </p:nvSpPr>
          <p:spPr>
            <a:xfrm>
              <a:off x="7504300" y="3808225"/>
              <a:ext cx="1113000" cy="278400"/>
            </a:xfrm>
            <a:prstGeom prst="rect">
              <a:avLst/>
            </a:prstGeom>
            <a:solidFill>
              <a:srgbClr val="93C47D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Punctuations</a:t>
              </a:r>
            </a:p>
          </p:txBody>
        </p:sp>
        <p:sp>
          <p:nvSpPr>
            <p:cNvPr id="159" name="Shape 159"/>
            <p:cNvSpPr txBox="1"/>
            <p:nvPr/>
          </p:nvSpPr>
          <p:spPr>
            <a:xfrm>
              <a:off x="7153240" y="4367725"/>
              <a:ext cx="1464000" cy="265200"/>
            </a:xfrm>
            <a:prstGeom prst="rect">
              <a:avLst/>
            </a:prstGeom>
            <a:solidFill>
              <a:srgbClr val="E06666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Space characters</a:t>
              </a:r>
            </a:p>
          </p:txBody>
        </p:sp>
        <p:sp>
          <p:nvSpPr>
            <p:cNvPr id="160" name="Shape 160"/>
            <p:cNvSpPr txBox="1"/>
            <p:nvPr/>
          </p:nvSpPr>
          <p:spPr>
            <a:xfrm>
              <a:off x="6732325" y="4761625"/>
              <a:ext cx="1884900" cy="265200"/>
            </a:xfrm>
            <a:prstGeom prst="rect">
              <a:avLst/>
            </a:prstGeom>
            <a:solidFill>
              <a:srgbClr val="FFD966"/>
            </a:solidFill>
            <a:ln>
              <a:noFill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Control characters</a:t>
              </a:r>
            </a:p>
          </p:txBody>
        </p:sp>
        <p:sp>
          <p:nvSpPr>
            <p:cNvPr id="161" name="Shape 161"/>
            <p:cNvSpPr txBox="1"/>
            <p:nvPr/>
          </p:nvSpPr>
          <p:spPr>
            <a:xfrm>
              <a:off x="6732325" y="1279250"/>
              <a:ext cx="1719000" cy="265200"/>
            </a:xfrm>
            <a:prstGeom prst="rect">
              <a:avLst/>
            </a:prstGeom>
            <a:solidFill>
              <a:srgbClr val="EAD1DC"/>
            </a:solidFill>
            <a:ln w="9525" cap="flat" cmpd="sng">
              <a:solidFill>
                <a:srgbClr val="EAD1DC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Graphical characters</a:t>
              </a:r>
            </a:p>
          </p:txBody>
        </p:sp>
        <p:sp>
          <p:nvSpPr>
            <p:cNvPr id="162" name="Shape 162"/>
            <p:cNvSpPr txBox="1"/>
            <p:nvPr/>
          </p:nvSpPr>
          <p:spPr>
            <a:xfrm>
              <a:off x="5305075" y="1413900"/>
              <a:ext cx="1031400" cy="278400"/>
            </a:xfrm>
            <a:prstGeom prst="rect">
              <a:avLst/>
            </a:prstGeom>
            <a:noFill/>
            <a:ln w="9525" cap="flat" cmpd="sng">
              <a:solidFill>
                <a:srgbClr val="FF0000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Hexadecimal</a:t>
              </a:r>
            </a:p>
          </p:txBody>
        </p:sp>
        <p:sp>
          <p:nvSpPr>
            <p:cNvPr id="163" name="Shape 163"/>
            <p:cNvSpPr txBox="1"/>
            <p:nvPr/>
          </p:nvSpPr>
          <p:spPr>
            <a:xfrm>
              <a:off x="7504300" y="1879525"/>
              <a:ext cx="1031400" cy="278400"/>
            </a:xfrm>
            <a:prstGeom prst="rect">
              <a:avLst/>
            </a:prstGeom>
            <a:noFill/>
            <a:ln w="9525" cap="flat" cmpd="sng">
              <a:solidFill>
                <a:srgbClr val="38761D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Alphabetic</a:t>
              </a:r>
            </a:p>
          </p:txBody>
        </p:sp>
        <p:cxnSp>
          <p:nvCxnSpPr>
            <p:cNvPr id="164" name="Shape 164"/>
            <p:cNvCxnSpPr/>
            <p:nvPr/>
          </p:nvCxnSpPr>
          <p:spPr>
            <a:xfrm>
              <a:off x="5349800" y="4340287"/>
              <a:ext cx="0" cy="314100"/>
            </a:xfrm>
            <a:prstGeom prst="straightConnector1">
              <a:avLst/>
            </a:prstGeom>
            <a:noFill/>
            <a:ln w="19050" cap="flat" cmpd="sng">
              <a:solidFill>
                <a:srgbClr val="674EA7"/>
              </a:solidFill>
              <a:prstDash val="dot"/>
              <a:round/>
              <a:headEnd type="none" w="lg" len="lg"/>
              <a:tailEnd type="none" w="lg" len="lg"/>
            </a:ln>
          </p:spPr>
        </p:cxnSp>
        <p:sp>
          <p:nvSpPr>
            <p:cNvPr id="165" name="Shape 165"/>
            <p:cNvSpPr txBox="1"/>
            <p:nvPr/>
          </p:nvSpPr>
          <p:spPr>
            <a:xfrm rot="-5400000">
              <a:off x="3223050" y="3021175"/>
              <a:ext cx="1031400" cy="278400"/>
            </a:xfrm>
            <a:prstGeom prst="rect">
              <a:avLst/>
            </a:prstGeom>
            <a:noFill/>
            <a:ln w="9525" cap="flat" cmpd="sng">
              <a:solidFill>
                <a:srgbClr val="38761D"/>
              </a:solidFill>
              <a:prstDash val="dash"/>
              <a:round/>
              <a:headEnd type="none" w="med" len="med"/>
              <a:tailEnd type="none" w="med" len="med"/>
            </a:ln>
          </p:spPr>
          <p:txBody>
            <a:bodyPr lIns="91425" tIns="91425" rIns="91425" bIns="91425" anchor="t" anchorCtr="0">
              <a:noAutofit/>
            </a:bodyPr>
            <a:lstStyle/>
            <a:p>
              <a:pPr lvl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000">
                  <a:solidFill>
                    <a:srgbClr val="FFFFFF"/>
                  </a:solidFill>
                  <a:latin typeface="Courier New"/>
                  <a:ea typeface="Courier New"/>
                  <a:cs typeface="Courier New"/>
                  <a:sym typeface="Courier New"/>
                </a:rPr>
                <a:t>Printable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Library </a:t>
            </a:r>
            <a:r>
              <a:rPr lang="en" sz="2400">
                <a:latin typeface="Courier New"/>
                <a:ea typeface="Courier New"/>
                <a:cs typeface="Courier New"/>
                <a:sym typeface="Courier New"/>
              </a:rPr>
              <a:t>stdarg.h</a:t>
            </a:r>
          </a:p>
        </p:txBody>
      </p:sp>
      <p:sp>
        <p:nvSpPr>
          <p:cNvPr id="171" name="Shape 171"/>
          <p:cNvSpPr txBox="1"/>
          <p:nvPr/>
        </p:nvSpPr>
        <p:spPr>
          <a:xfrm>
            <a:off x="453200" y="1123950"/>
            <a:ext cx="6177600" cy="378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Types</a:t>
            </a:r>
          </a:p>
          <a:p>
            <a:pPr marL="914400" lvl="1" indent="-228600" rtl="0">
              <a:spcBef>
                <a:spcPts val="0"/>
              </a:spcBef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va_list</a:t>
            </a:r>
          </a:p>
          <a:p>
            <a:pPr marL="0" lvl="0" indent="0" rtl="0">
              <a:spcBef>
                <a:spcPts val="0"/>
              </a:spcBef>
              <a:buNone/>
            </a:pPr>
            <a:endParaRPr>
              <a:solidFill>
                <a:srgbClr val="313131"/>
              </a:solidFill>
              <a:highlight>
                <a:srgbClr val="FFFFFF"/>
              </a:highlight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lvl="0" indent="-228600" rtl="0">
              <a:spcBef>
                <a:spcPts val="0"/>
              </a:spcBef>
              <a:buChar char="❖"/>
            </a:pPr>
            <a:r>
              <a:rPr lang="en" sz="18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Macros</a:t>
            </a:r>
          </a:p>
          <a:p>
            <a:pPr marL="914400" marR="0" lvl="1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u="sng">
                <a:solidFill>
                  <a:schemeClr val="hlink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va_start</a:t>
            </a: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(va_list, last_arg)</a:t>
            </a:r>
          </a:p>
          <a:p>
            <a:pPr marL="914400" marR="0" lvl="1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type </a:t>
            </a:r>
            <a:r>
              <a:rPr lang="en" u="sng">
                <a:solidFill>
                  <a:schemeClr val="hlink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5"/>
              </a:rPr>
              <a:t>va_arg</a:t>
            </a: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4"/>
              </a:rPr>
              <a:t>(va_list, type)</a:t>
            </a:r>
          </a:p>
          <a:p>
            <a:pPr marL="914400" marR="0" lvl="1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void </a:t>
            </a:r>
            <a:r>
              <a:rPr lang="en" u="sng">
                <a:solidFill>
                  <a:schemeClr val="hlink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7"/>
              </a:rPr>
              <a:t>va_end</a:t>
            </a: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6"/>
              </a:rPr>
              <a:t>(va_list)</a:t>
            </a:r>
          </a:p>
          <a:p>
            <a:pPr marL="914400" marR="0" lvl="1" indent="-2286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har char="○"/>
            </a:pP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void </a:t>
            </a:r>
            <a:r>
              <a:rPr lang="en" u="sng">
                <a:solidFill>
                  <a:schemeClr val="hlink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  <a:hlinkClick r:id="rId8"/>
              </a:rPr>
              <a:t>va_copy</a:t>
            </a:r>
            <a:r>
              <a:rPr lang="en">
                <a:solidFill>
                  <a:srgbClr val="313131"/>
                </a:solidFill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(va_list, va_list)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777</Words>
  <Application>Microsoft Office PowerPoint</Application>
  <PresentationFormat>On-screen Show (16:9)</PresentationFormat>
  <Paragraphs>213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Courier New</vt:lpstr>
      <vt:lpstr>Georgia</vt:lpstr>
      <vt:lpstr>Times New Roman</vt:lpstr>
      <vt:lpstr>simple-light-2</vt:lpstr>
      <vt:lpstr>paper-plane</vt:lpstr>
      <vt:lpstr>Standard Libraries in C</vt:lpstr>
      <vt:lpstr>Outline</vt:lpstr>
      <vt:lpstr>Introduction</vt:lpstr>
      <vt:lpstr>Library stdio.h</vt:lpstr>
      <vt:lpstr>Library stdio.h</vt:lpstr>
      <vt:lpstr>Library stdlib.h</vt:lpstr>
      <vt:lpstr>Library stdlib.h</vt:lpstr>
      <vt:lpstr>Library ctype.h</vt:lpstr>
      <vt:lpstr>Library stdarg.h</vt:lpstr>
      <vt:lpstr>Library math.h</vt:lpstr>
      <vt:lpstr>Example</vt:lpstr>
      <vt:lpstr>Library string.h</vt:lpstr>
      <vt:lpstr>Example</vt:lpstr>
      <vt:lpstr>Libraries: assert.h, error.h and time.h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Standard Libraries in C</dc:title>
  <dc:creator>Pranavkumar P Pathak</dc:creator>
  <cp:lastModifiedBy>Pranavkumar P Pathak</cp:lastModifiedBy>
  <cp:revision>1</cp:revision>
  <dcterms:modified xsi:type="dcterms:W3CDTF">2016-11-29T07:52:27Z</dcterms:modified>
</cp:coreProperties>
</file>