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4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84" y="-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51247981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396476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000578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489187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 rot="10800000" flipH="1">
            <a:off x="0" y="2984999"/>
            <a:ext cx="9144000" cy="2158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" name="Shape 11"/>
          <p:cNvSpPr/>
          <p:nvPr/>
        </p:nvSpPr>
        <p:spPr>
          <a:xfrm>
            <a:off x="0" y="2393175"/>
            <a:ext cx="4617372" cy="590502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" name="Shape 12"/>
          <p:cNvSpPr/>
          <p:nvPr/>
        </p:nvSpPr>
        <p:spPr>
          <a:xfrm rot="10800000" flipH="1">
            <a:off x="0" y="2983958"/>
            <a:ext cx="4617372" cy="571095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ctrTitle"/>
          </p:nvPr>
        </p:nvSpPr>
        <p:spPr>
          <a:xfrm>
            <a:off x="685800" y="1746892"/>
            <a:ext cx="7772400" cy="12380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ubTitle" idx="1"/>
          </p:nvPr>
        </p:nvSpPr>
        <p:spPr>
          <a:xfrm>
            <a:off x="685800" y="3093357"/>
            <a:ext cx="7772400" cy="666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buClr>
                <a:schemeClr val="dk2"/>
              </a:buClr>
              <a:buNone/>
              <a:defRPr i="1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buClr>
                <a:schemeClr val="dk2"/>
              </a:buClr>
              <a:buNone/>
              <a:defRPr i="1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  <a:endParaRPr lang="en">
              <a:solidFill>
                <a:schemeClr val="dk1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/>
          <p:nvPr/>
        </p:nvSpPr>
        <p:spPr>
          <a:xfrm rot="10800000" flipH="1">
            <a:off x="0" y="1163100"/>
            <a:ext cx="9144000" cy="39803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8" name="Shape 18"/>
          <p:cNvSpPr/>
          <p:nvPr/>
        </p:nvSpPr>
        <p:spPr>
          <a:xfrm flipH="1">
            <a:off x="4526627" y="571349"/>
            <a:ext cx="4617372" cy="590502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9" name="Shape 19"/>
          <p:cNvSpPr/>
          <p:nvPr/>
        </p:nvSpPr>
        <p:spPr>
          <a:xfrm rot="10800000">
            <a:off x="4526627" y="1162132"/>
            <a:ext cx="4617372" cy="571095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defRPr sz="3600" b="1"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  <a:endParaRPr lang="en"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/>
        </p:nvSpPr>
        <p:spPr>
          <a:xfrm rot="10800000" flipH="1">
            <a:off x="0" y="1163100"/>
            <a:ext cx="9144000" cy="39803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5" name="Shape 25"/>
          <p:cNvSpPr/>
          <p:nvPr/>
        </p:nvSpPr>
        <p:spPr>
          <a:xfrm rot="10800000">
            <a:off x="4526627" y="1162132"/>
            <a:ext cx="4617372" cy="571095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8" name="Shape 28"/>
          <p:cNvSpPr/>
          <p:nvPr/>
        </p:nvSpPr>
        <p:spPr>
          <a:xfrm flipH="1">
            <a:off x="4526627" y="571349"/>
            <a:ext cx="4617372" cy="590502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body" idx="2"/>
          </p:nvPr>
        </p:nvSpPr>
        <p:spPr>
          <a:xfrm>
            <a:off x="4692273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  <a:endParaRPr lang="en"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/>
          <p:nvPr/>
        </p:nvSpPr>
        <p:spPr>
          <a:xfrm rot="10800000" flipH="1">
            <a:off x="0" y="1163100"/>
            <a:ext cx="9144000" cy="39803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3" name="Shape 33"/>
          <p:cNvSpPr/>
          <p:nvPr/>
        </p:nvSpPr>
        <p:spPr>
          <a:xfrm flipH="1">
            <a:off x="4526627" y="571349"/>
            <a:ext cx="4617372" cy="590502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5" name="Shape 35"/>
          <p:cNvSpPr/>
          <p:nvPr/>
        </p:nvSpPr>
        <p:spPr>
          <a:xfrm rot="10800000">
            <a:off x="4526627" y="1162132"/>
            <a:ext cx="4617372" cy="571095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  <a:endParaRPr lang="en">
              <a:solidFill>
                <a:schemeClr val="dk1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/>
        </p:nvSpPr>
        <p:spPr>
          <a:xfrm rot="10800000" flipH="1">
            <a:off x="0" y="4412699"/>
            <a:ext cx="9144000" cy="7307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9" name="Shape 39"/>
          <p:cNvSpPr/>
          <p:nvPr/>
        </p:nvSpPr>
        <p:spPr>
          <a:xfrm flipH="1">
            <a:off x="4526627" y="3820834"/>
            <a:ext cx="4617372" cy="590502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0" name="Shape 40"/>
          <p:cNvSpPr/>
          <p:nvPr/>
        </p:nvSpPr>
        <p:spPr>
          <a:xfrm rot="10800000">
            <a:off x="4526627" y="4411617"/>
            <a:ext cx="4617372" cy="571095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1"/>
          </p:nvPr>
        </p:nvSpPr>
        <p:spPr>
          <a:xfrm>
            <a:off x="457200" y="4421726"/>
            <a:ext cx="8229600" cy="5052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1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  <a:endParaRPr lang="en"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/>
          <p:nvPr/>
        </p:nvSpPr>
        <p:spPr>
          <a:xfrm>
            <a:off x="6676" y="76256"/>
            <a:ext cx="9134130" cy="5054792"/>
          </a:xfrm>
          <a:custGeom>
            <a:avLst/>
            <a:gdLst/>
            <a:ahLst/>
            <a:cxnLst/>
            <a:rect l="0" t="0" r="0" b="0"/>
            <a:pathLst>
              <a:path w="9157023" h="6739723" extrusionOk="0">
                <a:moveTo>
                  <a:pt x="1629" y="0"/>
                </a:moveTo>
                <a:lnTo>
                  <a:pt x="9157023" y="4340980"/>
                </a:lnTo>
                <a:lnTo>
                  <a:pt x="1593" y="6739723"/>
                </a:lnTo>
                <a:cubicBezTo>
                  <a:pt x="-3941" y="5123960"/>
                  <a:pt x="7163" y="1615763"/>
                  <a:pt x="1629" y="0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8761D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600"/>
              </a:spcBef>
              <a:buClr>
                <a:schemeClr val="dk1"/>
              </a:buClr>
              <a:buSzPct val="100000"/>
              <a:buFont typeface="Georgia"/>
              <a:defRPr sz="30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>
              <a:spcBef>
                <a:spcPts val="480"/>
              </a:spcBef>
              <a:buClr>
                <a:schemeClr val="dk1"/>
              </a:buClr>
              <a:buSzPct val="100000"/>
              <a:buFont typeface="Georgia"/>
              <a:defRPr sz="24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lvl="2">
              <a:spcBef>
                <a:spcPts val="480"/>
              </a:spcBef>
              <a:buClr>
                <a:schemeClr val="dk1"/>
              </a:buClr>
              <a:buSzPct val="100000"/>
              <a:buFont typeface="Georgia"/>
              <a:defRPr sz="24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lvl="3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lvl="4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lvl="5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lvl="6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lvl="7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lvl="8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3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  <a:endParaRPr lang="en" sz="1300">
              <a:solidFill>
                <a:schemeClr val="lt2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ctrTitle"/>
          </p:nvPr>
        </p:nvSpPr>
        <p:spPr>
          <a:xfrm>
            <a:off x="685800" y="1746892"/>
            <a:ext cx="7772400" cy="12380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Homework 10</a:t>
            </a:r>
          </a:p>
        </p:txBody>
      </p:sp>
      <p:sp>
        <p:nvSpPr>
          <p:cNvPr id="51" name="Shape 51"/>
          <p:cNvSpPr txBox="1">
            <a:spLocks noGrp="1"/>
          </p:cNvSpPr>
          <p:nvPr>
            <p:ph type="subTitle" idx="1"/>
          </p:nvPr>
        </p:nvSpPr>
        <p:spPr>
          <a:xfrm>
            <a:off x="685800" y="3093357"/>
            <a:ext cx="7772400" cy="666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Due date: Dec 13, 2016</a:t>
            </a:r>
          </a:p>
        </p:txBody>
      </p:sp>
      <p:sp>
        <p:nvSpPr>
          <p:cNvPr id="52" name="Shape 52"/>
          <p:cNvSpPr/>
          <p:nvPr/>
        </p:nvSpPr>
        <p:spPr>
          <a:xfrm>
            <a:off x="8003098" y="136875"/>
            <a:ext cx="1049273" cy="311148"/>
          </a:xfrm>
          <a:prstGeom prst="flowChartTerminator">
            <a:avLst/>
          </a:prstGeom>
          <a:solidFill>
            <a:srgbClr val="FFFFFF"/>
          </a:solidFill>
          <a:ln w="19050" cap="flat" cmpd="sng">
            <a:solidFill>
              <a:srgbClr val="CFE2F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000" b="1">
                <a:latin typeface="Georgia"/>
                <a:ea typeface="Georgia"/>
                <a:cs typeface="Georgia"/>
                <a:sym typeface="Georgia"/>
              </a:rPr>
              <a:t>CSC215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 b="1">
                <a:latin typeface="Georgia"/>
                <a:ea typeface="Georgia"/>
                <a:cs typeface="Georgia"/>
                <a:sym typeface="Georgia"/>
              </a:rPr>
              <a:t>Homework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3175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Courier New"/>
              <a:buAutoNum type="arabicParenR"/>
            </a:pPr>
            <a:r>
              <a:rPr lang="en" sz="1400" dirty="0">
                <a:latin typeface="Times New Roman"/>
                <a:ea typeface="Times New Roman"/>
                <a:cs typeface="Times New Roman"/>
                <a:sym typeface="Times New Roman"/>
              </a:rPr>
              <a:t>What is the correct way to declare a function pointer named pMyFunc that returns an int and has an int parameter?</a:t>
            </a:r>
          </a:p>
          <a:p>
            <a:pPr marL="0" marR="139700" lvl="0" indent="0" rtl="0">
              <a:lnSpc>
                <a:spcPct val="115000"/>
              </a:lnSpc>
              <a:spcBef>
                <a:spcPts val="0"/>
              </a:spcBef>
              <a:spcAft>
                <a:spcPts val="1100"/>
              </a:spcAft>
              <a:buNone/>
            </a:pPr>
            <a:endParaRPr sz="1400" dirty="0"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Courier New"/>
              <a:buAutoNum type="arabicParenR"/>
            </a:pPr>
            <a:r>
              <a:rPr lang="en" sz="1400" dirty="0">
                <a:latin typeface="Times New Roman"/>
                <a:ea typeface="Times New Roman"/>
                <a:cs typeface="Times New Roman"/>
                <a:sym typeface="Times New Roman"/>
              </a:rPr>
              <a:t>What is the meaning of the following declaration? </a:t>
            </a:r>
            <a:br>
              <a:rPr lang="en" sz="1400" dirty="0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" sz="1400" dirty="0">
                <a:latin typeface="Courier New"/>
                <a:ea typeface="Courier New"/>
                <a:cs typeface="Courier New"/>
                <a:sym typeface="Courier New"/>
              </a:rPr>
              <a:t>int(*ptr[5])();</a:t>
            </a: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dirty="0"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Courier New"/>
              <a:buAutoNum type="arabicParenR"/>
            </a:pPr>
            <a:r>
              <a:rPr lang="en" sz="1400" dirty="0">
                <a:latin typeface="Times New Roman"/>
                <a:ea typeface="Times New Roman"/>
                <a:cs typeface="Times New Roman"/>
                <a:sym typeface="Times New Roman"/>
              </a:rPr>
              <a:t>If the function f1 and f2 are defined as follows:</a:t>
            </a:r>
            <a:br>
              <a:rPr lang="en" sz="1400" dirty="0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" sz="1400" dirty="0">
                <a:latin typeface="Courier New"/>
                <a:ea typeface="Courier New"/>
                <a:cs typeface="Courier New"/>
                <a:sym typeface="Courier New"/>
              </a:rPr>
              <a:t>int f1(float x){</a:t>
            </a:r>
            <a:br>
              <a:rPr lang="en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 dirty="0">
                <a:latin typeface="Courier New"/>
                <a:ea typeface="Courier New"/>
                <a:cs typeface="Courier New"/>
                <a:sym typeface="Courier New"/>
              </a:rPr>
              <a:t>  return (int)x;</a:t>
            </a:r>
            <a:br>
              <a:rPr lang="en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 dirty="0">
                <a:latin typeface="Courier New"/>
                <a:ea typeface="Courier New"/>
                <a:cs typeface="Courier New"/>
                <a:sym typeface="Courier New"/>
              </a:rPr>
              <a:t>}</a:t>
            </a:r>
            <a:br>
              <a:rPr lang="en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 dirty="0">
                <a:latin typeface="Courier New"/>
                <a:ea typeface="Courier New"/>
                <a:cs typeface="Courier New"/>
                <a:sym typeface="Courier New"/>
              </a:rPr>
              <a:t>float f2(int x){</a:t>
            </a:r>
            <a:br>
              <a:rPr lang="en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 dirty="0">
                <a:latin typeface="Courier New"/>
                <a:ea typeface="Courier New"/>
                <a:cs typeface="Courier New"/>
                <a:sym typeface="Courier New"/>
              </a:rPr>
              <a:t>  return x*0.1;</a:t>
            </a:r>
            <a:br>
              <a:rPr lang="en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 dirty="0">
                <a:latin typeface="Courier New"/>
                <a:ea typeface="Courier New"/>
                <a:cs typeface="Courier New"/>
                <a:sym typeface="Courier New"/>
              </a:rPr>
              <a:t>}</a:t>
            </a:r>
            <a:br>
              <a:rPr lang="en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 dirty="0">
                <a:latin typeface="Times New Roman"/>
                <a:ea typeface="Times New Roman"/>
                <a:cs typeface="Times New Roman"/>
                <a:sym typeface="Times New Roman"/>
              </a:rPr>
              <a:t>Write a declaration of a function pointer f that can be assigned &amp;f1 or &amp;f2.</a:t>
            </a:r>
          </a:p>
        </p:txBody>
      </p:sp>
      <p:sp>
        <p:nvSpPr>
          <p:cNvPr id="58" name="Shape 5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Question 1 </a:t>
            </a:r>
            <a:r>
              <a:rPr lang="en" sz="1800" b="0"/>
              <a:t>: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457200" y="205975"/>
            <a:ext cx="83967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30555"/>
              <a:buFont typeface="Arial"/>
              <a:buNone/>
            </a:pPr>
            <a:r>
              <a:rPr lang="en"/>
              <a:t>Question 2 </a:t>
            </a:r>
            <a:r>
              <a:rPr lang="en" sz="1800" b="0"/>
              <a:t>: What is the output of the following program</a:t>
            </a:r>
          </a:p>
        </p:txBody>
      </p:sp>
      <p:sp>
        <p:nvSpPr>
          <p:cNvPr id="64" name="Shape 64"/>
          <p:cNvSpPr txBox="1"/>
          <p:nvPr/>
        </p:nvSpPr>
        <p:spPr>
          <a:xfrm>
            <a:off x="502675" y="1252325"/>
            <a:ext cx="8008200" cy="3689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algn="just" rtl="0">
              <a:lnSpc>
                <a:spcPct val="115000"/>
              </a:lnSpc>
              <a:spcBef>
                <a:spcPts val="0"/>
              </a:spcBef>
              <a:spcAft>
                <a:spcPts val="1900"/>
              </a:spcAft>
              <a:buFont typeface="Courier New"/>
              <a:buAutoNum type="arabicParenR"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#include &lt;stdio.h&gt;</a:t>
            </a:r>
          </a:p>
          <a:p>
            <a:pPr marL="457200" lvl="0" indent="-228600" algn="just" rtl="0">
              <a:lnSpc>
                <a:spcPct val="115000"/>
              </a:lnSpc>
              <a:spcBef>
                <a:spcPts val="0"/>
              </a:spcBef>
              <a:spcAft>
                <a:spcPts val="1900"/>
              </a:spcAft>
              <a:buFont typeface="Courier New"/>
              <a:buAutoNum type="arabicParenR"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int add(int first, int second){</a:t>
            </a:r>
          </a:p>
          <a:p>
            <a:pPr marL="457200" lvl="0" indent="-228600" algn="just" rtl="0">
              <a:lnSpc>
                <a:spcPct val="115000"/>
              </a:lnSpc>
              <a:spcBef>
                <a:spcPts val="0"/>
              </a:spcBef>
              <a:spcAft>
                <a:spcPts val="1900"/>
              </a:spcAft>
              <a:buFont typeface="Courier New"/>
              <a:buAutoNum type="arabicParenR"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 return first + second + 15;</a:t>
            </a:r>
          </a:p>
          <a:p>
            <a:pPr marL="457200" lvl="0" indent="-228600" algn="just" rtl="0">
              <a:lnSpc>
                <a:spcPct val="115000"/>
              </a:lnSpc>
              <a:spcBef>
                <a:spcPts val="0"/>
              </a:spcBef>
              <a:spcAft>
                <a:spcPts val="1900"/>
              </a:spcAft>
              <a:buFont typeface="Courier New"/>
              <a:buAutoNum type="arabicParenR"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marL="457200" lvl="0" indent="-228600" algn="just" rtl="0">
              <a:lnSpc>
                <a:spcPct val="115000"/>
              </a:lnSpc>
              <a:spcBef>
                <a:spcPts val="0"/>
              </a:spcBef>
              <a:spcAft>
                <a:spcPts val="1900"/>
              </a:spcAft>
              <a:buFont typeface="Courier New"/>
              <a:buAutoNum type="arabicParenR"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int operation(int first, int second, int (*functocall)(int, int)){</a:t>
            </a:r>
          </a:p>
          <a:p>
            <a:pPr marL="457200" lvl="0" indent="-228600" algn="just" rtl="0">
              <a:lnSpc>
                <a:spcPct val="115000"/>
              </a:lnSpc>
              <a:spcBef>
                <a:spcPts val="0"/>
              </a:spcBef>
              <a:spcAft>
                <a:spcPts val="1900"/>
              </a:spcAft>
              <a:buFont typeface="Courier New"/>
              <a:buAutoNum type="arabicParenR"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 return (*functocall)(first, second);</a:t>
            </a:r>
          </a:p>
          <a:p>
            <a:pPr marL="457200" lvl="0" indent="-228600" algn="just" rtl="0">
              <a:lnSpc>
                <a:spcPct val="115000"/>
              </a:lnSpc>
              <a:spcBef>
                <a:spcPts val="0"/>
              </a:spcBef>
              <a:spcAft>
                <a:spcPts val="1900"/>
              </a:spcAft>
              <a:buFont typeface="Courier New"/>
              <a:buAutoNum type="arabicParenR"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marL="457200" lvl="0" indent="-228600" algn="just" rtl="0">
              <a:lnSpc>
                <a:spcPct val="115000"/>
              </a:lnSpc>
              <a:spcBef>
                <a:spcPts val="0"/>
              </a:spcBef>
              <a:spcAft>
                <a:spcPts val="1900"/>
              </a:spcAft>
              <a:buFont typeface="Courier New"/>
              <a:buAutoNum type="arabicParenR"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int main(){</a:t>
            </a:r>
          </a:p>
          <a:p>
            <a:pPr marL="457200" lvl="0" indent="-228600" algn="just" rtl="0">
              <a:lnSpc>
                <a:spcPct val="115000"/>
              </a:lnSpc>
              <a:spcBef>
                <a:spcPts val="0"/>
              </a:spcBef>
              <a:spcAft>
                <a:spcPts val="1900"/>
              </a:spcAft>
              <a:buFont typeface="Courier New"/>
              <a:buAutoNum type="arabicParenR"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 int  a;</a:t>
            </a:r>
          </a:p>
          <a:p>
            <a:pPr marL="457200" lvl="0" indent="-228600" algn="just" rtl="0">
              <a:lnSpc>
                <a:spcPct val="115000"/>
              </a:lnSpc>
              <a:spcBef>
                <a:spcPts val="0"/>
              </a:spcBef>
              <a:spcAft>
                <a:spcPts val="1900"/>
              </a:spcAft>
              <a:buFont typeface="Courier New"/>
              <a:buAutoNum type="arabicParenR"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 int  (*plus)(int, int) = add;</a:t>
            </a:r>
          </a:p>
          <a:p>
            <a:pPr marL="457200" lvl="0" indent="-228600" algn="just" rtl="0">
              <a:lnSpc>
                <a:spcPct val="115000"/>
              </a:lnSpc>
              <a:spcBef>
                <a:spcPts val="0"/>
              </a:spcBef>
              <a:spcAft>
                <a:spcPts val="1900"/>
              </a:spcAft>
              <a:buFont typeface="Courier New"/>
              <a:buAutoNum type="arabicParenR"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 a = operation(15, 10, plus);</a:t>
            </a:r>
          </a:p>
          <a:p>
            <a:pPr marL="457200" lvl="0" indent="-228600" algn="just" rtl="0">
              <a:lnSpc>
                <a:spcPct val="115000"/>
              </a:lnSpc>
              <a:spcBef>
                <a:spcPts val="0"/>
              </a:spcBef>
              <a:spcAft>
                <a:spcPts val="1900"/>
              </a:spcAft>
              <a:buFont typeface="Courier New"/>
              <a:buAutoNum type="arabicParenR"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 printf(“%d”, a);</a:t>
            </a:r>
          </a:p>
          <a:p>
            <a:pPr marL="457200" lvl="0" indent="-228600" algn="just" rtl="0">
              <a:lnSpc>
                <a:spcPct val="115000"/>
              </a:lnSpc>
              <a:spcBef>
                <a:spcPts val="0"/>
              </a:spcBef>
              <a:spcAft>
                <a:spcPts val="1900"/>
              </a:spcAft>
              <a:buFont typeface="Courier New"/>
              <a:buAutoNum type="arabicParenR"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 return 0;</a:t>
            </a:r>
          </a:p>
          <a:p>
            <a:pPr marL="457200" lvl="0" indent="-228600" algn="just" rtl="0">
              <a:lnSpc>
                <a:spcPct val="115000"/>
              </a:lnSpc>
              <a:spcBef>
                <a:spcPts val="0"/>
              </a:spcBef>
              <a:spcAft>
                <a:spcPts val="1900"/>
              </a:spcAft>
              <a:buFont typeface="Courier New"/>
              <a:buAutoNum type="arabicParenR"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aper-plane">
  <a:themeElements>
    <a:clrScheme name="Custom 354">
      <a:dk1>
        <a:srgbClr val="000000"/>
      </a:dk1>
      <a:lt1>
        <a:srgbClr val="FFFFFF"/>
      </a:lt1>
      <a:dk2>
        <a:srgbClr val="30182B"/>
      </a:dk2>
      <a:lt2>
        <a:srgbClr val="DFDFDF"/>
      </a:lt2>
      <a:accent1>
        <a:srgbClr val="592D50"/>
      </a:accent1>
      <a:accent2>
        <a:srgbClr val="D3A67A"/>
      </a:accent2>
      <a:accent3>
        <a:srgbClr val="45485F"/>
      </a:accent3>
      <a:accent4>
        <a:srgbClr val="6B9756"/>
      </a:accent4>
      <a:accent5>
        <a:srgbClr val="7D576E"/>
      </a:accent5>
      <a:accent6>
        <a:srgbClr val="4C1A23"/>
      </a:accent6>
      <a:hlink>
        <a:srgbClr val="511E3E"/>
      </a:hlink>
      <a:folHlink>
        <a:srgbClr val="9EA0A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142</Words>
  <Application>Microsoft Office PowerPoint</Application>
  <PresentationFormat>On-screen Show (16:9)</PresentationFormat>
  <Paragraphs>25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Courier New</vt:lpstr>
      <vt:lpstr>Georgia</vt:lpstr>
      <vt:lpstr>Times New Roman</vt:lpstr>
      <vt:lpstr>paper-plane</vt:lpstr>
      <vt:lpstr>Homework 10</vt:lpstr>
      <vt:lpstr>Question 1 : </vt:lpstr>
      <vt:lpstr>Question 2 : What is the output of the following program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Homework 10</dc:title>
  <dc:creator>Pranavkumar P Pathak</dc:creator>
  <cp:lastModifiedBy>Pranavkumar P Pathak</cp:lastModifiedBy>
  <cp:revision>1</cp:revision>
  <dcterms:modified xsi:type="dcterms:W3CDTF">2016-12-11T07:01:12Z</dcterms:modified>
</cp:coreProperties>
</file>