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4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7" d="100"/>
          <a:sy n="107" d="100"/>
        </p:scale>
        <p:origin x="84" y="9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4" name="Shape 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612084407"/>
      </p:ext>
    </p:extLst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" name="Shape 48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52964530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" name="Shape 5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67481491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hape 60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Shape 6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77368685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/>
          <p:nvPr/>
        </p:nvSpPr>
        <p:spPr>
          <a:xfrm rot="10800000" flipH="1">
            <a:off x="0" y="2984999"/>
            <a:ext cx="9144000" cy="2158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11" name="Shape 11"/>
          <p:cNvSpPr/>
          <p:nvPr/>
        </p:nvSpPr>
        <p:spPr>
          <a:xfrm>
            <a:off x="0" y="2393175"/>
            <a:ext cx="4617372" cy="590502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12" name="Shape 12"/>
          <p:cNvSpPr/>
          <p:nvPr/>
        </p:nvSpPr>
        <p:spPr>
          <a:xfrm rot="10800000" flipH="1">
            <a:off x="0" y="2983958"/>
            <a:ext cx="4617372" cy="571095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13" name="Shape 13"/>
          <p:cNvSpPr txBox="1">
            <a:spLocks noGrp="1"/>
          </p:cNvSpPr>
          <p:nvPr>
            <p:ph type="ctrTitle"/>
          </p:nvPr>
        </p:nvSpPr>
        <p:spPr>
          <a:xfrm>
            <a:off x="685800" y="1746892"/>
            <a:ext cx="7772400" cy="1238099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14" name="Shape 14"/>
          <p:cNvSpPr txBox="1">
            <a:spLocks noGrp="1"/>
          </p:cNvSpPr>
          <p:nvPr>
            <p:ph type="subTitle" idx="1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15" name="Shape 15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  <a:endParaRPr lang="en">
              <a:solidFill>
                <a:schemeClr val="dk1"/>
              </a:solidFill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/>
          <p:nvPr/>
        </p:nvSpPr>
        <p:spPr>
          <a:xfrm rot="10800000" flipH="1">
            <a:off x="0" y="1163100"/>
            <a:ext cx="9144000" cy="39803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18" name="Shape 18"/>
          <p:cNvSpPr/>
          <p:nvPr/>
        </p:nvSpPr>
        <p:spPr>
          <a:xfrm flipH="1">
            <a:off x="4526627" y="571349"/>
            <a:ext cx="4617372" cy="590502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19" name="Shape 19"/>
          <p:cNvSpPr/>
          <p:nvPr/>
        </p:nvSpPr>
        <p:spPr>
          <a:xfrm rot="10800000">
            <a:off x="4526627" y="1162132"/>
            <a:ext cx="4617372" cy="571095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20" name="Shape 20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>
              <a:spcBef>
                <a:spcPts val="0"/>
              </a:spcBef>
              <a:defRPr sz="3600" b="1"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1" name="Shape 21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2" name="Shape 22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  <a:endParaRPr lang="en">
              <a:solidFill>
                <a:schemeClr val="dk2"/>
              </a:solidFill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 and two columns"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/>
          <p:nvPr/>
        </p:nvSpPr>
        <p:spPr>
          <a:xfrm rot="10800000" flipH="1">
            <a:off x="0" y="1163100"/>
            <a:ext cx="9144000" cy="39803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25" name="Shape 25"/>
          <p:cNvSpPr/>
          <p:nvPr/>
        </p:nvSpPr>
        <p:spPr>
          <a:xfrm rot="10800000">
            <a:off x="4526627" y="1162132"/>
            <a:ext cx="4617372" cy="571095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26" name="Shape 26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7" name="Shape 27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3994500" cy="37256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8" name="Shape 28"/>
          <p:cNvSpPr/>
          <p:nvPr/>
        </p:nvSpPr>
        <p:spPr>
          <a:xfrm flipH="1">
            <a:off x="4526627" y="571349"/>
            <a:ext cx="4617372" cy="590502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29" name="Shape 29"/>
          <p:cNvSpPr txBox="1">
            <a:spLocks noGrp="1"/>
          </p:cNvSpPr>
          <p:nvPr>
            <p:ph type="body" idx="2"/>
          </p:nvPr>
        </p:nvSpPr>
        <p:spPr>
          <a:xfrm>
            <a:off x="4692273" y="1200150"/>
            <a:ext cx="3994500" cy="3725699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30" name="Shape 30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  <a:endParaRPr lang="en">
              <a:solidFill>
                <a:schemeClr val="dk2"/>
              </a:solidFill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/>
          <p:nvPr/>
        </p:nvSpPr>
        <p:spPr>
          <a:xfrm rot="10800000" flipH="1">
            <a:off x="0" y="1163100"/>
            <a:ext cx="9144000" cy="39803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33" name="Shape 33"/>
          <p:cNvSpPr/>
          <p:nvPr/>
        </p:nvSpPr>
        <p:spPr>
          <a:xfrm flipH="1">
            <a:off x="4526627" y="571349"/>
            <a:ext cx="4617372" cy="590502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34" name="Shape 34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35" name="Shape 35"/>
          <p:cNvSpPr/>
          <p:nvPr/>
        </p:nvSpPr>
        <p:spPr>
          <a:xfrm rot="10800000">
            <a:off x="4526627" y="1162132"/>
            <a:ext cx="4617372" cy="571095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36" name="Shape 36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  <a:endParaRPr lang="en">
              <a:solidFill>
                <a:schemeClr val="dk1"/>
              </a:solidFill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aption">
    <p:spTree>
      <p:nvGrpSpPr>
        <p:cNvPr id="1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/>
          <p:nvPr/>
        </p:nvSpPr>
        <p:spPr>
          <a:xfrm rot="10800000" flipH="1">
            <a:off x="0" y="4412699"/>
            <a:ext cx="9144000" cy="7307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39" name="Shape 39"/>
          <p:cNvSpPr/>
          <p:nvPr/>
        </p:nvSpPr>
        <p:spPr>
          <a:xfrm flipH="1">
            <a:off x="4526627" y="3820834"/>
            <a:ext cx="4617372" cy="590502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40" name="Shape 40"/>
          <p:cNvSpPr/>
          <p:nvPr/>
        </p:nvSpPr>
        <p:spPr>
          <a:xfrm rot="10800000">
            <a:off x="4526627" y="4411617"/>
            <a:ext cx="4617372" cy="571095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41" name="Shape 41"/>
          <p:cNvSpPr txBox="1">
            <a:spLocks noGrp="1"/>
          </p:cNvSpPr>
          <p:nvPr>
            <p:ph type="body" idx="1"/>
          </p:nvPr>
        </p:nvSpPr>
        <p:spPr>
          <a:xfrm>
            <a:off x="457200" y="4421726"/>
            <a:ext cx="8229600" cy="5052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1pPr>
          </a:lstStyle>
          <a:p>
            <a:endParaRPr/>
          </a:p>
        </p:txBody>
      </p:sp>
      <p:sp>
        <p:nvSpPr>
          <p:cNvPr id="42" name="Shape 42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  <a:endParaRPr lang="en">
              <a:solidFill>
                <a:schemeClr val="dk2"/>
              </a:solidFill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/>
          <p:nvPr/>
        </p:nvSpPr>
        <p:spPr>
          <a:xfrm>
            <a:off x="6676" y="76256"/>
            <a:ext cx="9134130" cy="5054792"/>
          </a:xfrm>
          <a:custGeom>
            <a:avLst/>
            <a:gdLst/>
            <a:ahLst/>
            <a:cxnLst/>
            <a:rect l="0" t="0" r="0" b="0"/>
            <a:pathLst>
              <a:path w="9157023" h="6739723" extrusionOk="0">
                <a:moveTo>
                  <a:pt x="1629" y="0"/>
                </a:moveTo>
                <a:lnTo>
                  <a:pt x="9157023" y="4340980"/>
                </a:lnTo>
                <a:lnTo>
                  <a:pt x="1593" y="6739723"/>
                </a:lnTo>
                <a:cubicBezTo>
                  <a:pt x="-3941" y="5123960"/>
                  <a:pt x="7163" y="1615763"/>
                  <a:pt x="1629" y="0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45" name="Shape 45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38761D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lv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>
            <a:endParaRPr/>
          </a:p>
        </p:txBody>
      </p:sp>
      <p:sp>
        <p:nvSpPr>
          <p:cNvPr id="7" name="Shape 7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>
              <a:spcBef>
                <a:spcPts val="600"/>
              </a:spcBef>
              <a:buClr>
                <a:schemeClr val="dk1"/>
              </a:buClr>
              <a:buSzPct val="100000"/>
              <a:buFont typeface="Georgia"/>
              <a:defRPr sz="30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>
            <a:endParaRPr/>
          </a:p>
        </p:txBody>
      </p:sp>
      <p:sp>
        <p:nvSpPr>
          <p:cNvPr id="8" name="Shape 8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3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rPr>
              <a:t>‹#›</a:t>
            </a:fld>
            <a:endParaRPr lang="en" sz="1300">
              <a:solidFill>
                <a:schemeClr val="lt2"/>
              </a:solidFill>
              <a:latin typeface="Georgia"/>
              <a:ea typeface="Georgia"/>
              <a:cs typeface="Georgia"/>
              <a:sym typeface="Georgia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 txBox="1">
            <a:spLocks noGrp="1"/>
          </p:cNvSpPr>
          <p:nvPr>
            <p:ph type="ctrTitle"/>
          </p:nvPr>
        </p:nvSpPr>
        <p:spPr>
          <a:xfrm>
            <a:off x="685800" y="1746892"/>
            <a:ext cx="7772400" cy="1238099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Homework 11</a:t>
            </a:r>
          </a:p>
        </p:txBody>
      </p:sp>
      <p:sp>
        <p:nvSpPr>
          <p:cNvPr id="51" name="Shape 51"/>
          <p:cNvSpPr txBox="1">
            <a:spLocks noGrp="1"/>
          </p:cNvSpPr>
          <p:nvPr>
            <p:ph type="subTitle" idx="1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Due date: Dec 19, 2016</a:t>
            </a:r>
          </a:p>
        </p:txBody>
      </p:sp>
      <p:sp>
        <p:nvSpPr>
          <p:cNvPr id="52" name="Shape 52"/>
          <p:cNvSpPr/>
          <p:nvPr/>
        </p:nvSpPr>
        <p:spPr>
          <a:xfrm>
            <a:off x="8003098" y="136875"/>
            <a:ext cx="1049273" cy="311148"/>
          </a:xfrm>
          <a:prstGeom prst="flowChartTerminator">
            <a:avLst/>
          </a:prstGeom>
          <a:solidFill>
            <a:srgbClr val="FFFFFF"/>
          </a:solidFill>
          <a:ln w="19050" cap="flat" cmpd="sng">
            <a:solidFill>
              <a:srgbClr val="CFE2F3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pPr lvl="0" algn="ctr" rtl="0">
              <a:spcBef>
                <a:spcPts val="0"/>
              </a:spcBef>
              <a:buNone/>
            </a:pPr>
            <a:r>
              <a:rPr lang="en" sz="1000" b="1">
                <a:latin typeface="Georgia"/>
                <a:ea typeface="Georgia"/>
                <a:cs typeface="Georgia"/>
                <a:sym typeface="Georgia"/>
              </a:rPr>
              <a:t>CSC215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000" b="1">
                <a:latin typeface="Georgia"/>
                <a:ea typeface="Georgia"/>
                <a:cs typeface="Georgia"/>
                <a:sym typeface="Georgia"/>
              </a:rPr>
              <a:t>Homework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void* remove_nth(LinkedList* ll, int n); /* corrected! */</a:t>
            </a:r>
          </a:p>
          <a:p>
            <a:pPr marL="45720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removes the node at position n (head is at position 0) and returns the data stored in it if possible, or NULL otherwise.</a:t>
            </a:r>
          </a:p>
          <a:p>
            <a:pPr marL="457200" marR="0" lvl="0" indent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None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Node and LinkedList are defined as follows:</a:t>
            </a:r>
          </a:p>
          <a:p>
            <a:pPr marL="457200" lvl="0" indent="0" rtl="0">
              <a:lnSpc>
                <a:spcPct val="100000"/>
              </a:lnSpc>
              <a:spcBef>
                <a:spcPts val="1000"/>
              </a:spcBef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typedef struct Node Node;</a:t>
            </a:r>
          </a:p>
          <a:p>
            <a:pPr marL="457200" lvl="0" indent="0" rtl="0">
              <a:lnSpc>
                <a:spcPct val="100000"/>
              </a:lnSpc>
              <a:spcBef>
                <a:spcPts val="1000"/>
              </a:spcBef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Node* new_node(void*);</a:t>
            </a:r>
          </a:p>
          <a:p>
            <a:pPr marL="457200" lvl="0" indent="0" rtl="0">
              <a:lnSpc>
                <a:spcPct val="100000"/>
              </a:lnSpc>
              <a:spcBef>
                <a:spcPts val="1000"/>
              </a:spcBef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typedef struct LinkedList LinkedList;</a:t>
            </a:r>
          </a:p>
          <a:p>
            <a:pPr marL="457200" lvl="0" indent="0" rtl="0">
              <a:lnSpc>
                <a:spcPct val="100000"/>
              </a:lnSpc>
              <a:spcBef>
                <a:spcPts val="1000"/>
              </a:spcBef>
              <a:buNone/>
            </a:pPr>
            <a:r>
              <a:rPr lang="en" sz="1300">
                <a:latin typeface="Courier New"/>
                <a:ea typeface="Courier New"/>
                <a:cs typeface="Courier New"/>
                <a:sym typeface="Courier New"/>
              </a:rPr>
              <a:t>struct Node{</a:t>
            </a:r>
            <a:br>
              <a:rPr lang="en" sz="13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300">
                <a:latin typeface="Courier New"/>
                <a:ea typeface="Courier New"/>
                <a:cs typeface="Courier New"/>
                <a:sym typeface="Courier New"/>
              </a:rPr>
              <a:t>  void* data;   Node* next;</a:t>
            </a:r>
            <a:br>
              <a:rPr lang="en" sz="13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300">
                <a:latin typeface="Courier New"/>
                <a:ea typeface="Courier New"/>
                <a:cs typeface="Courier New"/>
                <a:sym typeface="Courier New"/>
              </a:rPr>
              <a:t>};</a:t>
            </a:r>
          </a:p>
          <a:p>
            <a:pPr marL="457200" lvl="0" indent="-69850" rtl="0">
              <a:lnSpc>
                <a:spcPct val="100000"/>
              </a:lnSpc>
              <a:spcBef>
                <a:spcPts val="1000"/>
              </a:spcBef>
              <a:buClr>
                <a:schemeClr val="dk1"/>
              </a:buClr>
              <a:buSzPct val="84615"/>
              <a:buFont typeface="Arial"/>
              <a:buNone/>
            </a:pPr>
            <a:r>
              <a:rPr lang="en" sz="1300">
                <a:latin typeface="Courier New"/>
                <a:ea typeface="Courier New"/>
                <a:cs typeface="Courier New"/>
                <a:sym typeface="Courier New"/>
              </a:rPr>
              <a:t>struct LinkedList {</a:t>
            </a:r>
            <a:br>
              <a:rPr lang="en" sz="13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300">
                <a:latin typeface="Courier New"/>
                <a:ea typeface="Courier New"/>
                <a:cs typeface="Courier New"/>
                <a:sym typeface="Courier New"/>
              </a:rPr>
              <a:t> Node* head;</a:t>
            </a:r>
            <a:br>
              <a:rPr lang="en" sz="13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300">
                <a:latin typeface="Courier New"/>
                <a:ea typeface="Courier New"/>
                <a:cs typeface="Courier New"/>
                <a:sym typeface="Courier New"/>
              </a:rPr>
              <a:t>};</a:t>
            </a:r>
          </a:p>
          <a:p>
            <a:pPr marL="457200" marR="0" lvl="0" indent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140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58" name="Shape 58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Question 1 </a:t>
            </a:r>
            <a:r>
              <a:rPr lang="en" sz="1800" b="0"/>
              <a:t>: implement the function remove_nth that is declared with the prototype given below.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 txBox="1">
            <a:spLocks noGrp="1"/>
          </p:cNvSpPr>
          <p:nvPr>
            <p:ph type="title"/>
          </p:nvPr>
        </p:nvSpPr>
        <p:spPr>
          <a:xfrm>
            <a:off x="457200" y="205975"/>
            <a:ext cx="83967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Clr>
                <a:schemeClr val="dk1"/>
              </a:buClr>
              <a:buSzPct val="30555"/>
              <a:buFont typeface="Arial"/>
              <a:buNone/>
            </a:pPr>
            <a:r>
              <a:rPr lang="en"/>
              <a:t>Question 2 </a:t>
            </a:r>
            <a:r>
              <a:rPr lang="en" sz="1800" b="0"/>
              <a:t>: Stack S1 is empty, and Stack S2 is not. Write the statements required to copy elements of S2 to S1 in the same order.</a:t>
            </a:r>
          </a:p>
        </p:txBody>
      </p:sp>
      <p:sp>
        <p:nvSpPr>
          <p:cNvPr id="64" name="Shape 64"/>
          <p:cNvSpPr txBox="1"/>
          <p:nvPr/>
        </p:nvSpPr>
        <p:spPr>
          <a:xfrm>
            <a:off x="502675" y="1252325"/>
            <a:ext cx="8008200" cy="36894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lvl="0" algn="just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>
                <a:latin typeface="Times New Roman"/>
                <a:ea typeface="Times New Roman"/>
                <a:cs typeface="Times New Roman"/>
                <a:sym typeface="Times New Roman"/>
              </a:rPr>
              <a:t>The following are defined already:</a:t>
            </a:r>
          </a:p>
          <a:p>
            <a:pPr lvl="0" indent="457200" rtl="0">
              <a:spcBef>
                <a:spcPts val="0"/>
              </a:spcBef>
              <a:buNone/>
            </a:pP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typedef struct Stack Stack;</a:t>
            </a:r>
          </a:p>
          <a:p>
            <a:pPr lvl="0" indent="457200" rtl="0">
              <a:spcBef>
                <a:spcPts val="1000"/>
              </a:spcBef>
              <a:buNone/>
            </a:pP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Stack* new_stack();</a:t>
            </a:r>
          </a:p>
          <a:p>
            <a:pPr lvl="0" indent="457200" rtl="0">
              <a:spcBef>
                <a:spcPts val="1000"/>
              </a:spcBef>
              <a:buNone/>
            </a:pP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void* pop(Stack* s);</a:t>
            </a:r>
          </a:p>
          <a:p>
            <a:pPr lvl="0" indent="457200" rtl="0">
              <a:spcBef>
                <a:spcPts val="1000"/>
              </a:spcBef>
              <a:buNone/>
            </a:pP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void push(Stack* s, void* data);</a:t>
            </a:r>
          </a:p>
          <a:p>
            <a:pPr lvl="0" indent="457200" rtl="0">
              <a:spcBef>
                <a:spcPts val="1000"/>
              </a:spcBef>
              <a:buNone/>
            </a:pP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typedef struct Queue Queue;</a:t>
            </a:r>
          </a:p>
          <a:p>
            <a:pPr lvl="0" indent="387350" rtl="0">
              <a:spcBef>
                <a:spcPts val="1000"/>
              </a:spcBef>
              <a:buClr>
                <a:schemeClr val="dk1"/>
              </a:buClr>
              <a:buFont typeface="Arial"/>
              <a:buNone/>
            </a:pP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Stack* new_queue();</a:t>
            </a:r>
          </a:p>
          <a:p>
            <a:pPr lvl="0" indent="387350" rtl="0">
              <a:spcBef>
                <a:spcPts val="1000"/>
              </a:spcBef>
              <a:buClr>
                <a:schemeClr val="dk1"/>
              </a:buClr>
              <a:buFont typeface="Arial"/>
              <a:buNone/>
            </a:pP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void* serve(Queue* q);</a:t>
            </a:r>
          </a:p>
          <a:p>
            <a:pPr lvl="0" indent="457200" rtl="0">
              <a:spcBef>
                <a:spcPts val="1000"/>
              </a:spcBef>
              <a:buNone/>
            </a:pPr>
            <a:r>
              <a:rPr lang="en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void enqueue(Queue* q, void* data);</a:t>
            </a:r>
          </a:p>
          <a:p>
            <a:pPr marL="0" lvl="0" indent="0" rtl="0">
              <a:spcBef>
                <a:spcPts val="1000"/>
              </a:spcBef>
              <a:buNone/>
            </a:pPr>
            <a:r>
              <a:rPr lang="en" sz="1800">
                <a:latin typeface="Times New Roman"/>
                <a:ea typeface="Times New Roman"/>
                <a:cs typeface="Times New Roman"/>
                <a:sym typeface="Times New Roman"/>
              </a:rPr>
              <a:t>You do not need to redefine any of them.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paper-plane">
  <a:themeElements>
    <a:clrScheme name="Custom 354">
      <a:dk1>
        <a:srgbClr val="000000"/>
      </a:dk1>
      <a:lt1>
        <a:srgbClr val="FFFFFF"/>
      </a:lt1>
      <a:dk2>
        <a:srgbClr val="30182B"/>
      </a:dk2>
      <a:lt2>
        <a:srgbClr val="DFDFDF"/>
      </a:lt2>
      <a:accent1>
        <a:srgbClr val="592D50"/>
      </a:accent1>
      <a:accent2>
        <a:srgbClr val="D3A67A"/>
      </a:accent2>
      <a:accent3>
        <a:srgbClr val="45485F"/>
      </a:accent3>
      <a:accent4>
        <a:srgbClr val="6B9756"/>
      </a:accent4>
      <a:accent5>
        <a:srgbClr val="7D576E"/>
      </a:accent5>
      <a:accent6>
        <a:srgbClr val="4C1A23"/>
      </a:accent6>
      <a:hlink>
        <a:srgbClr val="511E3E"/>
      </a:hlink>
      <a:folHlink>
        <a:srgbClr val="9EA0A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186</Words>
  <Application>Microsoft Office PowerPoint</Application>
  <PresentationFormat>On-screen Show (16:9)</PresentationFormat>
  <Paragraphs>24</Paragraphs>
  <Slides>3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Arial</vt:lpstr>
      <vt:lpstr>Courier New</vt:lpstr>
      <vt:lpstr>Georgia</vt:lpstr>
      <vt:lpstr>Times New Roman</vt:lpstr>
      <vt:lpstr>paper-plane</vt:lpstr>
      <vt:lpstr>Homework 11</vt:lpstr>
      <vt:lpstr>Question 1 : implement the function remove_nth that is declared with the prototype given below.</vt:lpstr>
      <vt:lpstr>Question 2 : Stack S1 is empty, and Stack S2 is not. Write the statements required to copy elements of S2 to S1 in the same order.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Homework 11</dc:title>
  <dc:creator>Pranavkumar P Pathak</dc:creator>
  <cp:lastModifiedBy>Pranavkumar P Pathak</cp:lastModifiedBy>
  <cp:revision>1</cp:revision>
  <dcterms:modified xsi:type="dcterms:W3CDTF">2016-12-18T06:25:38Z</dcterms:modified>
</cp:coreProperties>
</file>