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81" r:id="rId7"/>
    <p:sldId id="286" r:id="rId8"/>
    <p:sldId id="285" r:id="rId9"/>
    <p:sldId id="284" r:id="rId10"/>
    <p:sldId id="283" r:id="rId11"/>
    <p:sldId id="282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544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01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18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2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89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03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86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01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2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5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6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81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508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58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061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47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84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04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59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1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52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88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59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56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92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rot="10800000" flipH="1">
            <a:off x="0" y="2985000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2393175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10800000" flipH="1">
            <a:off x="0" y="2983958"/>
            <a:ext cx="4617373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4526626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10800000">
            <a:off x="4526626" y="1162132"/>
            <a:ext cx="4617373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36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4526626" y="1162132"/>
            <a:ext cx="4617373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4526626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4526626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 rot="10800000">
            <a:off x="4526626" y="1162132"/>
            <a:ext cx="4617373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rot="10800000" flipH="1">
            <a:off x="0" y="4412699"/>
            <a:ext cx="9144000" cy="7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4526626" y="3820834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10800000">
            <a:off x="4526626" y="4411617"/>
            <a:ext cx="4617373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2wKOtS_qnjtMjRYbURQV0U5Vz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open?id=0B2wKOtS_qnjtdEVFMmlSNGdjUWM" TargetMode="External"/><Relationship Id="rId4" Type="http://schemas.openxmlformats.org/officeDocument/2006/relationships/hyperlink" Target="https://drive.google.com/open?id=0B2wKOtS_qnjtanVBQl9LbjQwWE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2wKOtS_qnjtQlJwajZnQ2Fqam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open?id=0B2wKOtS_qnjtcTE5YlFoU1REemM" TargetMode="External"/><Relationship Id="rId5" Type="http://schemas.openxmlformats.org/officeDocument/2006/relationships/hyperlink" Target="https://drive.google.com/open?id=0B2wKOtS_qnjtMjRYbURQV0U5Vzg" TargetMode="External"/><Relationship Id="rId4" Type="http://schemas.openxmlformats.org/officeDocument/2006/relationships/hyperlink" Target="https://drive.google.com/open?id=0B2wKOtS_qnjtZWVuektXYkVyRX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2wKOtS_qnjtX1Q4d0ZBZXluU2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open?id=0B2wKOtS_qnjtdEVFMmlSNGdjUWM" TargetMode="External"/><Relationship Id="rId4" Type="http://schemas.openxmlformats.org/officeDocument/2006/relationships/hyperlink" Target="https://drive.google.com/open?id=0B2wKOtS_qnjteXZqbnJIQzF1SD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rive.google.com/open?id=0B2wKOtS_qnjtX1Q4d0ZBZXluU2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drive.google.com/open?id=0B2wKOtS_qnjtdEVFMmlSNGdjUWM" TargetMode="External"/><Relationship Id="rId4" Type="http://schemas.openxmlformats.org/officeDocument/2006/relationships/hyperlink" Target="https://drive.google.com/open?id=0B2wKOtS_qnjtLXpTTGE0VkZlX1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2wKOtS_qnjtQlJwajZnQ2Fqam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open?id=0B2wKOtS_qnjtOW1BUk42S0ZQd2s" TargetMode="External"/><Relationship Id="rId5" Type="http://schemas.openxmlformats.org/officeDocument/2006/relationships/hyperlink" Target="https://drive.google.com/open?id=0B2wKOtS_qnjtX1Q4d0ZBZXluU2M" TargetMode="External"/><Relationship Id="rId4" Type="http://schemas.openxmlformats.org/officeDocument/2006/relationships/hyperlink" Target="https://drive.google.com/open?id=0B2wKOtS_qnjtZWVuektXYkVyRXc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600" b="1"/>
              <a:t>Data Structures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278475" y="111999"/>
            <a:ext cx="773874" cy="336042"/>
          </a:xfrm>
          <a:prstGeom prst="flowChartTerminator">
            <a:avLst/>
          </a:prstGeom>
          <a:solidFill>
            <a:srgbClr val="FFFFFF"/>
          </a:solidFill>
          <a:ln w="19050" cap="flat" cmpd="sng">
            <a:solidFill>
              <a:srgbClr val="CFE2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latin typeface="Georgia"/>
                <a:ea typeface="Georgia"/>
                <a:cs typeface="Georgia"/>
                <a:sym typeface="Georgia"/>
              </a:rPr>
              <a:t>CSC215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latin typeface="Georgia"/>
                <a:ea typeface="Georgia"/>
                <a:cs typeface="Georgia"/>
                <a:sym typeface="Georgia"/>
              </a:rPr>
              <a:t>Lecture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1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Linked Lists: Operations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Iterating: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for (p=head; p!=NULL; p=p−&gt;next) /∗ do something ∗/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for (p=head; p−&gt;next !=NULL; p=p−&gt;next) /∗ do something ∗/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for (p=head; p−&gt;next-&gt;next !=NULL; p=p−&gt;next) /∗ do something ∗/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size(LinkedList* ll){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result = 0;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while (p){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p=p-&gt;next; result++;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result;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is_empty(LinkedList* ll) 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!ll-&gt;head;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 Lists: Operations - insert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428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insert_at_front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(LinkedList* ll, void* data){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n = new_node(data);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(!n) return;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n-&gt;next = ll-&gt;head;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ll-&gt;head = n;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2709325"/>
            <a:ext cx="8229600" cy="2247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insert_at_back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(LinkedList* ll, void* data){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n = new_node(data);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(!n) return;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(!p) ll-&gt;head = 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else 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while (p-&gt;next) p=p-&gt;next;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p-&gt;next = 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 Lists: Operations - insert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insert_after_nth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(LinkedList* ll, void* data, int n){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nn = new_node(data);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(!nn) return;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i=0;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(!p) ll-&gt;head = nn;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else 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while (p-&gt;next &amp;&amp; i &lt; n){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p = p-&gt;next; i++;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nn-&gt;next = p-&gt;next;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p-&gt;next = nn;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 Lists: Operations - insert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122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insert_in_order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(LinkedList* ll, void* data, int(*comp)(void*,void*)){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n = new_node(data);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(!n) return;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(!p || comp(data, p-&gt;data)&lt;0){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n-&gt;next = p;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ll-&gt;head = 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else 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while (p-&gt;next &amp;&amp; comp(data, p-&gt;next-&gt;data)&gt;0) p=p-&gt;next;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n-&gt;next = p-&gt;next;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p-&gt;next = n;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 Lists: Operations - remove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87500" cy="3725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sz="1300" b="1">
                <a:latin typeface="Courier New"/>
                <a:ea typeface="Courier New"/>
                <a:cs typeface="Courier New"/>
                <a:sym typeface="Courier New"/>
              </a:rPr>
              <a:t>remove_from_front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(LinkedList*ll){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void* result;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if (!p) return NULL;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result = p-&gt;data;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ll-&gt;head = p-&gt;next;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free(p);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99300" y="1200150"/>
            <a:ext cx="4087500" cy="3725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sz="1300" b="1">
                <a:latin typeface="Courier New"/>
                <a:ea typeface="Courier New"/>
                <a:cs typeface="Courier New"/>
                <a:sym typeface="Courier New"/>
              </a:rPr>
              <a:t>remove_from_back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(LinkedList*ll){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void* result;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Node* p = ll-&gt;head;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if (!p) return NULL;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if (!(p-&gt;next)){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result = p-&gt;data;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ll-&gt;head = NULL;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free(p);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else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while (p-&gt;next-&gt;next) p=p-&gt;next;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result = p-&gt;next-&gt;data;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free(p-&gt;next);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p-&gt;next = NULL;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Linked List vs Arrays - operations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Time complexity: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400" b="1"/>
              <a:t>Operation			Linked List				Array	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Indexing			O(n)					O(1)</a:t>
            </a:r>
            <a:br>
              <a:rPr lang="en" sz="1400"/>
            </a:br>
            <a:r>
              <a:rPr lang="en" sz="1400"/>
              <a:t>Insert at front		O(1)					O(n)</a:t>
            </a:r>
            <a:br>
              <a:rPr lang="en" sz="1400"/>
            </a:br>
            <a:r>
              <a:rPr lang="en" sz="1400"/>
              <a:t>Insert at back		O(n)					O(1)</a:t>
            </a:r>
            <a:br>
              <a:rPr lang="en" sz="1400"/>
            </a:br>
            <a:r>
              <a:rPr lang="en" sz="1400"/>
              <a:t>Remove from front	O(1)					O(n)</a:t>
            </a:r>
            <a:br>
              <a:rPr lang="en" sz="1400"/>
            </a:br>
            <a:r>
              <a:rPr lang="en" sz="1400"/>
              <a:t>Remove from back		O(n)					O(1)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/>
              <a:t>Other</a:t>
            </a:r>
            <a:r>
              <a:rPr lang="en" sz="1400"/>
              <a:t> </a:t>
            </a:r>
            <a:r>
              <a:rPr lang="en"/>
              <a:t>aspects</a:t>
            </a:r>
            <a:r>
              <a:rPr lang="en" sz="1400"/>
              <a:t>:</a:t>
            </a:r>
          </a:p>
          <a:p>
            <a:pPr marL="914400" lvl="1" indent="-317500" rtl="0">
              <a:spcBef>
                <a:spcPts val="1000"/>
              </a:spcBef>
              <a:buSzPct val="100000"/>
            </a:pPr>
            <a:r>
              <a:rPr lang="en" sz="1400" b="1"/>
              <a:t>Aspect			Linked List				Array</a:t>
            </a:r>
            <a:br>
              <a:rPr lang="en" sz="1400" b="1"/>
            </a:br>
            <a:r>
              <a:rPr lang="en" sz="1400"/>
              <a:t>Extensibility			dynamic size			fixed size: expansion is costly</a:t>
            </a:r>
            <a:br>
              <a:rPr lang="en" sz="1400"/>
            </a:br>
            <a:r>
              <a:rPr lang="en" sz="1400"/>
              <a:t>Shifting			not required				some operations (discuss)</a:t>
            </a:r>
            <a:br>
              <a:rPr lang="en" sz="1400"/>
            </a:br>
            <a:r>
              <a:rPr lang="en" sz="1400"/>
              <a:t>Random access		inefficient				efficient</a:t>
            </a:r>
            <a:br>
              <a:rPr lang="en" sz="1400"/>
            </a:br>
            <a:r>
              <a:rPr lang="en" sz="1400"/>
              <a:t>Sequential access		slow					fast (discuss)</a:t>
            </a:r>
            <a:br>
              <a:rPr lang="en" sz="1400"/>
            </a:br>
            <a:r>
              <a:rPr lang="en" sz="1400"/>
              <a:t>Memory use			efficient				inefficient for large arrays and few data</a:t>
            </a:r>
            <a:br>
              <a:rPr lang="en" sz="1400"/>
            </a:br>
            <a:r>
              <a:rPr lang="en" sz="14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Trees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Binary Tree: dynamic data structure where </a:t>
            </a:r>
            <a:r>
              <a:rPr lang="en" u="sng"/>
              <a:t>each node</a:t>
            </a:r>
            <a:r>
              <a:rPr lang="en"/>
              <a:t> has </a:t>
            </a:r>
            <a:r>
              <a:rPr lang="en" u="sng"/>
              <a:t>at most</a:t>
            </a:r>
            <a:r>
              <a:rPr lang="en"/>
              <a:t> two children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A binary search tree is a binary tree with ordering among its children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all elements in the left subtree are assumed to be ”less” than the root element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and all elements in the right subtree are assumed to be "greater" than the root element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/>
              <a:t>Example: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struct tnode{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void* data; /∗ payload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struct tnode∗ left;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struct tnode∗ right;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struct tree{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struct tnode root;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050" y="2624400"/>
            <a:ext cx="2453750" cy="230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Trees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The operation on trees can be framed as recursive operations.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Traversal (printing, searching):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pre-order: root, left subtree, right subtree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inorder: left subtree, root, right subtree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post-order: right subtree, right subtree, root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/>
              <a:t>Add node:</a:t>
            </a:r>
            <a:r>
              <a:rPr lang="en" sz="1400"/>
              <a:t/>
            </a:r>
            <a:br>
              <a:rPr lang="en" sz="1400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struct tnode∗ addnode(struct tnode∗ root, int data){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(root==NULL){ /∗ termination condition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/∗ allocate node and return new root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else if (data &lt; root−&gt;data) /∗ recursive call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 return addnode(root−&gt;left, data);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else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 return addnode(root−&gt;right, data);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Stack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A structure that stores data with restricted insertion and removal: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insertion occurs from the top exclusively: push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removal occurs from the top exclusively: pop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Courier New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typedef struct Stack Stack;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Stack* new_stack(int size);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pop(Stack* q);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push(Stack* q, void* data);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Times New Roman"/>
            </a:pPr>
            <a:r>
              <a:rPr lang="en"/>
              <a:t>may provide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top(void);</a:t>
            </a:r>
            <a:r>
              <a:rPr lang="en"/>
              <a:t> to read last (top) element without removing 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Linked Lists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Binary Trees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Stacks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Queues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Hash Tables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Stack as an Array		</a:t>
            </a:r>
            <a:r>
              <a:rPr lang="en" sz="1400" b="0" u="sng">
                <a:solidFill>
                  <a:srgbClr val="FFFF00"/>
                </a:solidFill>
                <a:hlinkClick r:id="rId3"/>
              </a:rPr>
              <a:t>stack.h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4"/>
              </a:rPr>
              <a:t>stack_ar.c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5"/>
              </a:rPr>
              <a:t>test1.c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Stores in an array buffer (static or dynamic allocation)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/>
              <a:t>insert and remove done at end of array; need to track end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Stack* new_stack(int size){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Stack* result = (Stack*)calloc(1,sizeof(Stack));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result-&gt;capacity = size;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result-&gt;buffer = (void**)calloc(size, sizeof(void*));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result; 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527525" y="1207350"/>
            <a:ext cx="2159400" cy="1227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struct Stack{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int capacity;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void** buffer;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int top;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848425" y="3486675"/>
            <a:ext cx="3838500" cy="1227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(Stack* s){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(s-&gt;top &gt; 0) 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s-&gt;buffer[--(s-&gt;top)];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 return NULL;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57200" y="3486675"/>
            <a:ext cx="3838500" cy="1227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(Stack* s, void* data){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(s-&gt;top &lt; s-&gt;capacity)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s-&gt;buffer[s-&gt;top++] = data;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Stack as a Linked List	</a:t>
            </a:r>
            <a:r>
              <a:rPr lang="en" sz="1400" b="0" u="sng">
                <a:solidFill>
                  <a:srgbClr val="FFFF00"/>
                </a:solidFill>
                <a:hlinkClick r:id="rId3"/>
              </a:rPr>
              <a:t>ll.h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4"/>
              </a:rPr>
              <a:t>ll.c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5"/>
              </a:rPr>
              <a:t>stack.h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6"/>
              </a:rPr>
              <a:t>stack_ll.c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</a:pPr>
            <a:r>
              <a:rPr lang="en"/>
              <a:t>Stores in a linked list (dynamic allocation)</a:t>
            </a:r>
          </a:p>
          <a:p>
            <a:pPr marL="457200" lvl="0" indent="-342900">
              <a:spcBef>
                <a:spcPts val="1000"/>
              </a:spcBef>
              <a:buSzPct val="100000"/>
            </a:pPr>
            <a:r>
              <a:rPr lang="en"/>
              <a:t>“Top” is now at front of linked list (no need to track)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Stack* new_stack(int size){ /* size is not needed */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Stack* result = (Stack*)calloc(1,sizeof(Stack));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result-&gt;buffer = new_linked_list();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result; 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193800" y="1207350"/>
            <a:ext cx="2493000" cy="85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struct Stack{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LinkedList* buffer;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598725" y="3486675"/>
            <a:ext cx="4295700" cy="85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(Stack* s){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remove_from_front(s-&gt;buffer); 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57200" y="3486675"/>
            <a:ext cx="4088100" cy="85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(Stack* s, void* data){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insert_at_front(s-&gt;buffer, data);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Queue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Opposite of stack: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first in: enqueue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first out: dequeue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Read and write from opposite ends of list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Important for: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UIs (event/message queues)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networking (Tx, Rx packet queues)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: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800"/>
              <a:t>Imposes an ordering on elements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Courier New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typedef struct Queue Queue;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Queue* new_queue(int size);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dequeue(Queue* q);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enqueue(Queue* q, void* data);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Queue as an Array	</a:t>
            </a:r>
            <a:r>
              <a:rPr lang="en" sz="1400" b="0" u="sng">
                <a:solidFill>
                  <a:srgbClr val="FFFF00"/>
                </a:solidFill>
                <a:hlinkClick r:id="rId3"/>
              </a:rPr>
              <a:t>queue.h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4"/>
              </a:rPr>
              <a:t>queue_ar.c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5"/>
              </a:rPr>
              <a:t>test1.c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Stores in an array buffer (static or dynamic allocation);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Elements added to rear, removed from front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need to keep track of front and rear:	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int front=0, rear=0;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or, track the front and number of elements:	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int front=0, count=0;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Queue* new_queue(int size){</a:t>
            </a:r>
            <a:b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Queue* result = (Queue*)calloc(1,sizeof(Queue));</a:t>
            </a:r>
            <a:b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result-&gt;capacity = size;</a:t>
            </a:r>
            <a:b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result-&gt;buffer = (void**)calloc(size,sizeof(void*));</a:t>
            </a:r>
            <a:b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return result;  </a:t>
            </a:r>
            <a:b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57200" y="3376350"/>
            <a:ext cx="4291200" cy="1631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q, void* data){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if (q-&gt;count &lt; q-&gt;capacity){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q-&gt;buffer[q-&gt;front+q-&gt;count] = data;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q-&gt;count++;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4892100" y="3376350"/>
            <a:ext cx="3794700" cy="1631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(q-&gt;count &gt; 0) 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q-&gt;count−−;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q-&gt;buffer[q-&gt;front++];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 return NULL;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684200" y="1207350"/>
            <a:ext cx="2002800" cy="1364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struct Queue{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int capacity;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void** buffer;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int front;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int count;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Queue as an Array	</a:t>
            </a:r>
            <a:r>
              <a:rPr lang="en" sz="1400" b="0" u="sng">
                <a:solidFill>
                  <a:srgbClr val="FFFF00"/>
                </a:solidFill>
                <a:hlinkClick r:id="rId3"/>
              </a:rPr>
              <a:t>queue.h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4"/>
              </a:rPr>
              <a:t>queue_arr.c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5"/>
              </a:rPr>
              <a:t>test1.c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Let us try a queue of capacity 4: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enqueue a, enqueue b, enqueue c, enqueue d 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queue is now full.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dequeue , enqueue e: where should it go?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Solution: use a circular (or ring) buffer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’e’ would go in the beginning of the array</a:t>
            </a:r>
          </a:p>
          <a:p>
            <a:pPr marL="457200" lvl="0" indent="-317500" rtl="0">
              <a:spcBef>
                <a:spcPts val="0"/>
              </a:spcBef>
              <a:buSzPct val="77777"/>
            </a:pPr>
            <a:r>
              <a:rPr lang="en"/>
              <a:t>Need to modify enqueue and dequeue: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57200" y="3359924"/>
            <a:ext cx="4291200" cy="1657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q, void* data){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if (q-&gt;count &lt; q-&gt;capacity){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q-&gt;buffer[q-&gt;front+q-&gt;count %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q-&gt;capacity] = data;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q-&gt;count++;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4892100" y="2766975"/>
            <a:ext cx="3794700" cy="2250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q){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void* result = NULL; 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(q-&gt;count &gt; 0) 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q-&gt;count−−;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result=q-&gt;buffer[q-&gt;front++];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(q-&gt;front == q-&gt;capacity)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q-&gt;front = 0;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 t="9934"/>
          <a:stretch/>
        </p:blipFill>
        <p:spPr>
          <a:xfrm>
            <a:off x="4748400" y="1200149"/>
            <a:ext cx="1374599" cy="62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5750" y="1165437"/>
            <a:ext cx="1594838" cy="6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5016" y="1966200"/>
            <a:ext cx="1594858" cy="6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868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Queue as a Linked List	</a:t>
            </a:r>
            <a:r>
              <a:rPr lang="en" sz="1400" b="0" u="sng">
                <a:solidFill>
                  <a:srgbClr val="FFFF00"/>
                </a:solidFill>
                <a:hlinkClick r:id="rId3"/>
              </a:rPr>
              <a:t>ll.h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4"/>
              </a:rPr>
              <a:t>ll.c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5"/>
              </a:rPr>
              <a:t>queue.h</a:t>
            </a:r>
            <a:r>
              <a:rPr lang="en" sz="1400" b="0">
                <a:solidFill>
                  <a:srgbClr val="FFFF00"/>
                </a:solidFill>
              </a:rPr>
              <a:t>     </a:t>
            </a:r>
            <a:r>
              <a:rPr lang="en" sz="1400" b="0" u="sng">
                <a:solidFill>
                  <a:srgbClr val="FFFF00"/>
                </a:solidFill>
                <a:hlinkClick r:id="rId6"/>
              </a:rPr>
              <a:t>queue_ll.c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Stores in a linked list (dynamic allocation)</a:t>
            </a:r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Queue* new_queue(int size){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/* size is not needed*/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Queue* result = (Queue*)calloc(1,sizeof(Queue));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result-&gt;buffer = new_linked_list();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result; 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lang="en" sz="1400">
              <a:latin typeface="Courier New"/>
              <a:ea typeface="Courier New"/>
              <a:cs typeface="Courier New"/>
              <a:sym typeface="Courier New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6183975" y="1207350"/>
            <a:ext cx="2502900" cy="785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struct Queue{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LinkedList* buffer;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98725" y="3410475"/>
            <a:ext cx="4295700" cy="85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remove_from_front(q-&gt;buffer);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57200" y="3410475"/>
            <a:ext cx="4088100" cy="85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(Queue* q, void* data){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insert_at_back(q-&gt;buffer, data);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Postfix Evaluator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Stacks and queues allow us to design a simple expression evaluator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Prefix, infix, postfix notation: 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operator before, between, and after operands, respectively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Infix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+ B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* B - C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( A + B ) * ( C - D)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Prefix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+ A B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- * A B C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* + A B - C D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Postfix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B +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B * C ­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B + C D - *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Infix more natural to write, postfix easier to evaluate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Postfix Evaluator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float pf_eval(char* exp){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Stack* S = new_stack(0);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while (*exp){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if (isdigit(*exp) || *exp=='.'){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float* num; num = (float*)malloc(sizeof(float));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sscanf(exp, "%f", num);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push(S, num);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while(isdigit(*exp) || *exp=='.') exp++; exp--;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else if (*exp!= ' ') 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float num1 = *(float*)pop(S), num2 = *(float*)pop(S);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float* num; num = (float*)malloc(sizeof(float));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switch (*exp){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case '+': *num = num1+num2; break;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case '-': *num = num1-num2; break;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case '*': *num = num1*num2; break;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case '/': *num = num1/num2; break;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push(S, num);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exp++;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return *(float*)pop(S);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Hash Table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Hash tables (hashmaps) an efficient data structure for storing dynamic data.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commonly implemented as an array of linked lists (hash tables with chaining).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Each data item is associated with a key that determines its location.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Hash functions are used to generate an evenly distributed hash value.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 hash collision is said to occur when two items have the same hash value.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Items with the same hash keys are chained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Retrieving an item is O(1) operation.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Hash function: map its input into a finite range: hash value, hash code.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The hash value should ideally have uniform distribution. why?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Other uses of hash functions: cryptography, caches (computers/internet), bloom filters etc.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Hash function types: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Division type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Multiplication type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Other ways to avoid collision: linear probing, double hashing.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Hash Table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struct Pair{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char* key;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void* data;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struct HashTable{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LinkedList* buckets;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capacity;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unsigned long int hash(char* key);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HashTable* new_hashtable(int size);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is_empty_ht(HashTable* ht);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length(HashTable* ht);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insert(HashTable* ht, Pair* p);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remove(char* key);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retrieve(char* key);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lang="en" sz="14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 Lists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88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dirty="0"/>
              <a:t>Linked List: A dynamic data structure that consists of a sequence of nodes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 dirty="0"/>
              <a:t>each element contains a link or more to the </a:t>
            </a:r>
            <a:r>
              <a:rPr lang="en" sz="1400" u="sng" dirty="0"/>
              <a:t>next</a:t>
            </a:r>
            <a:r>
              <a:rPr lang="en" sz="1400" dirty="0"/>
              <a:t> node(s) in the sequence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 dirty="0"/>
              <a:t>Linked lists can be singly or doubly linked, linear or circular.</a:t>
            </a:r>
          </a:p>
          <a:p>
            <a:pPr marL="457200" lvl="0" indent="-342900" rtl="0">
              <a:spcBef>
                <a:spcPts val="1000"/>
              </a:spcBef>
              <a:buSzPct val="100000"/>
            </a:pPr>
            <a:r>
              <a:rPr lang="en" dirty="0"/>
              <a:t>Every node has a payload and a link to the next node in the list</a:t>
            </a:r>
          </a:p>
          <a:p>
            <a:pPr marL="457200" lvl="0" indent="-342900" rtl="0">
              <a:spcBef>
                <a:spcPts val="1000"/>
              </a:spcBef>
              <a:buSzPct val="100000"/>
            </a:pPr>
            <a:r>
              <a:rPr lang="en" dirty="0"/>
              <a:t>The start (head) of the list is maintained in a separate variable</a:t>
            </a:r>
          </a:p>
          <a:p>
            <a:pPr marL="457200" lvl="0" indent="-342900" rtl="0">
              <a:spcBef>
                <a:spcPts val="1000"/>
              </a:spcBef>
              <a:buSzPct val="100000"/>
            </a:pPr>
            <a:r>
              <a:rPr lang="en" dirty="0"/>
              <a:t>End of the list is indicated by NULL (sentinel). </a:t>
            </a:r>
          </a:p>
          <a:p>
            <a:pPr marL="457200" lvl="0" indent="-342900" rtl="0">
              <a:spcBef>
                <a:spcPts val="1000"/>
              </a:spcBef>
              <a:buSzPct val="128571"/>
            </a:pPr>
            <a:r>
              <a:rPr lang="en" dirty="0"/>
              <a:t>Example: </a:t>
            </a:r>
            <a:br>
              <a:rPr lang="en" dirty="0"/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struct Node{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  void* data;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  Node* next;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struct LinkedList {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  Node* head;</a:t>
            </a:r>
            <a:b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3145650"/>
            <a:ext cx="54483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Hash Table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HashTable* new_hashtable(int size){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HashTable* result = (HashTable*)calloc(1, sizeof(HashTable));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result-&gt;size = size;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result-&gt;buckets = (LinkedList*)calloc(size, sizeof(LinkedList));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endParaRPr sz="6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int is_empty_ht(HashTable* ht){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int i;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for (i=0; i &lt; ht-&gt;size; i++)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if (!is_empty(&amp;(ht-&gt;buckets[i])))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return 0;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return 1;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int length(HashTable* ht){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int i, result=0;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for (i=0; i &lt; ht-&gt;size; i++)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result += size(&amp;(ht-&gt;buckets[i]));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Hash Table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unsigned long int hash(char* key){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/* any good hashing algorithm */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const int MULTIPLIER = 31;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unsigned long int hashval = 0;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while (*key)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hashval = hashval * multiplier + *key++;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return hashval;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void insert(HashTable* ht, Pair* p){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if (retrieve(ht, p-&gt;key)) return NULL;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int index = hash(p-&gt;key) % ht-&gt;capacity;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insert_at_front(&amp;(ht-&gt;buckets[index]));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void* remove(char* key){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/* since we do not have a ready supporting ll function we'll go low level */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void* retrieve(char* key){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/* since we do not have a ready supporting ll function we'll go low level */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Linked Lists: Operations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typedef struct Node Node;</a:t>
            </a:r>
          </a:p>
          <a:p>
            <a:pPr lvl="0">
              <a:spcBef>
                <a:spcPts val="1000"/>
              </a:spcBef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Node* new_node(void*);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typedef struct LinkedList LinkedList;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LinkedList* new_linked_list();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insert_at_front(LinkedList*,void*);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insert_at_back(LinkedList*,void*);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remove_from_front(LinkedList*);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void* remove_from_back(LinkedList*);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size(LinkedList*);</a:t>
            </a:r>
          </a:p>
          <a:p>
            <a:pPr lvl="0">
              <a:spcBef>
                <a:spcPts val="1000"/>
              </a:spcBef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 is_empty(LinkedList*);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957000" y="1207350"/>
            <a:ext cx="3729900" cy="3718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Node{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void* data;   Node* next;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 smtClean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 smtClean="0">
                <a:latin typeface="Courier New"/>
                <a:ea typeface="Courier New"/>
                <a:cs typeface="Courier New"/>
                <a:sym typeface="Courier New"/>
              </a:rPr>
              <a:t>/* */</a:t>
            </a:r>
            <a:endParaRPr lang="en" sz="13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80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Node* new_node(void* data){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Node* n=(Node*)</a:t>
            </a:r>
            <a:b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       calloc(1,sizeof(Node));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n-&gt;data = data;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return n;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struct LinkedList 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Node* head;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LinkedList* new_linked_list(){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LinkedList* ll=(LinkedList*)</a:t>
            </a:r>
            <a:b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  calloc(1,sizeof(LinkedList));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  return ll;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node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info;</a:t>
            </a:r>
          </a:p>
          <a:p>
            <a:pPr>
              <a:buNone/>
            </a:pPr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node *link;</a:t>
            </a:r>
          </a:p>
          <a:p>
            <a:pPr>
              <a:buNone/>
            </a:pPr>
            <a:r>
              <a:rPr lang="en-US" dirty="0" smtClean="0"/>
              <a:t>};</a:t>
            </a:r>
          </a:p>
          <a:p>
            <a:pPr>
              <a:buNone/>
            </a:pPr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node *START = NULL;</a:t>
            </a:r>
          </a:p>
          <a:p>
            <a:pPr>
              <a:buNone/>
            </a:pPr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node* </a:t>
            </a:r>
            <a:r>
              <a:rPr lang="en-US" dirty="0" err="1" smtClean="0"/>
              <a:t>createNode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node *n; // start pointer </a:t>
            </a:r>
          </a:p>
          <a:p>
            <a:pPr>
              <a:buNone/>
            </a:pPr>
            <a:r>
              <a:rPr lang="en-US" dirty="0" smtClean="0"/>
              <a:t>n = (</a:t>
            </a:r>
            <a:r>
              <a:rPr lang="en-US" dirty="0" err="1" smtClean="0"/>
              <a:t>struct</a:t>
            </a:r>
            <a:r>
              <a:rPr lang="en-US" dirty="0" smtClean="0"/>
              <a:t> node *)</a:t>
            </a:r>
            <a:r>
              <a:rPr lang="en-US" dirty="0" err="1" smtClean="0"/>
              <a:t>malloc</a:t>
            </a:r>
            <a:r>
              <a:rPr lang="en-US" dirty="0" smtClean="0"/>
              <a:t> (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struct</a:t>
            </a:r>
            <a:r>
              <a:rPr lang="en-US" dirty="0" smtClean="0"/>
              <a:t> node)); // new memory block will be created. With size 4 bytes. </a:t>
            </a:r>
            <a:r>
              <a:rPr lang="en-US" dirty="0" err="1" smtClean="0"/>
              <a:t>malloc</a:t>
            </a:r>
            <a:r>
              <a:rPr lang="en-US" dirty="0" smtClean="0"/>
              <a:t> returns </a:t>
            </a:r>
            <a:r>
              <a:rPr lang="en-US" dirty="0" err="1" smtClean="0"/>
              <a:t>int</a:t>
            </a:r>
            <a:r>
              <a:rPr lang="en-US" dirty="0" smtClean="0"/>
              <a:t> but need to </a:t>
            </a:r>
            <a:r>
              <a:rPr lang="en-US" dirty="0" err="1" smtClean="0"/>
              <a:t>stypcast</a:t>
            </a:r>
            <a:r>
              <a:rPr lang="en-US" dirty="0" smtClean="0"/>
              <a:t>  in </a:t>
            </a:r>
            <a:r>
              <a:rPr lang="en-US" dirty="0" err="1" smtClean="0"/>
              <a:t>struct</a:t>
            </a:r>
            <a:r>
              <a:rPr lang="en-US" dirty="0" smtClean="0"/>
              <a:t> node)</a:t>
            </a:r>
          </a:p>
          <a:p>
            <a:pPr>
              <a:buNone/>
            </a:pPr>
            <a:r>
              <a:rPr lang="en-US" dirty="0" smtClean="0"/>
              <a:t>Return ( n); // returns address of node type</a:t>
            </a:r>
          </a:p>
          <a:p>
            <a:pPr>
              <a:buNone/>
            </a:pPr>
            <a:r>
              <a:rPr lang="en-US" dirty="0"/>
              <a:t>}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2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insertNode</a:t>
            </a:r>
            <a:r>
              <a:rPr lang="en-US" dirty="0" smtClean="0"/>
              <a:t>() // insertion at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/>
              <a:t>v</a:t>
            </a:r>
            <a:r>
              <a:rPr lang="en-US" sz="1400" b="1" dirty="0" smtClean="0"/>
              <a:t>oid </a:t>
            </a:r>
            <a:r>
              <a:rPr lang="en-US" sz="1400" b="1" dirty="0" err="1" smtClean="0"/>
              <a:t>insertNode</a:t>
            </a:r>
            <a:r>
              <a:rPr lang="en-US" sz="1400" b="1" dirty="0" smtClean="0"/>
              <a:t>()</a:t>
            </a:r>
          </a:p>
          <a:p>
            <a:pPr>
              <a:buNone/>
            </a:pPr>
            <a:r>
              <a:rPr lang="en-US" sz="1400" b="1" dirty="0" smtClean="0"/>
              <a:t>{</a:t>
            </a:r>
          </a:p>
          <a:p>
            <a:pPr>
              <a:buNone/>
            </a:pPr>
            <a:r>
              <a:rPr lang="en-US" sz="1400" b="1" dirty="0" err="1" smtClean="0"/>
              <a:t>struct</a:t>
            </a:r>
            <a:r>
              <a:rPr lang="en-US" sz="1400" b="1" dirty="0"/>
              <a:t> </a:t>
            </a:r>
            <a:r>
              <a:rPr lang="en-US" sz="1400" b="1" dirty="0" smtClean="0"/>
              <a:t> node * temp, *t;</a:t>
            </a:r>
          </a:p>
          <a:p>
            <a:pPr>
              <a:buNone/>
            </a:pPr>
            <a:r>
              <a:rPr lang="en-US" sz="1400" b="1" dirty="0" smtClean="0"/>
              <a:t>temp = </a:t>
            </a:r>
            <a:r>
              <a:rPr lang="en-US" sz="1400" b="1" dirty="0" err="1" smtClean="0"/>
              <a:t>createNode</a:t>
            </a:r>
            <a:r>
              <a:rPr lang="en-US" sz="1400" b="1" dirty="0" smtClean="0"/>
              <a:t>();</a:t>
            </a:r>
          </a:p>
          <a:p>
            <a:pPr>
              <a:buNone/>
            </a:pPr>
            <a:r>
              <a:rPr lang="en-US" sz="1400" b="1" dirty="0" err="1"/>
              <a:t>p</a:t>
            </a:r>
            <a:r>
              <a:rPr lang="en-US" sz="1400" b="1" dirty="0" err="1" smtClean="0"/>
              <a:t>rintf</a:t>
            </a:r>
            <a:r>
              <a:rPr lang="en-US" sz="1400" b="1" dirty="0" smtClean="0"/>
              <a:t>(“enter member :”);</a:t>
            </a:r>
          </a:p>
          <a:p>
            <a:pPr>
              <a:buNone/>
            </a:pPr>
            <a:r>
              <a:rPr lang="en-US" sz="1400" b="1" dirty="0" err="1"/>
              <a:t>s</a:t>
            </a:r>
            <a:r>
              <a:rPr lang="en-US" sz="1400" b="1" dirty="0" err="1" smtClean="0"/>
              <a:t>canf</a:t>
            </a:r>
            <a:r>
              <a:rPr lang="en-US" sz="1400" b="1" dirty="0" smtClean="0"/>
              <a:t>(“%</a:t>
            </a:r>
            <a:r>
              <a:rPr lang="en-US" sz="1400" b="1" dirty="0" err="1" smtClean="0"/>
              <a:t>d”,&amp;temp</a:t>
            </a:r>
            <a:r>
              <a:rPr lang="en-US" sz="1400" b="1" dirty="0" smtClean="0"/>
              <a:t>-&gt;info); //56</a:t>
            </a:r>
          </a:p>
          <a:p>
            <a:pPr>
              <a:buNone/>
            </a:pPr>
            <a:r>
              <a:rPr lang="en-US" sz="1400" b="1" dirty="0" smtClean="0"/>
              <a:t>if(START == NULL)</a:t>
            </a:r>
          </a:p>
          <a:p>
            <a:pPr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START = temp;</a:t>
            </a:r>
          </a:p>
          <a:p>
            <a:pPr>
              <a:buNone/>
            </a:pPr>
            <a:r>
              <a:rPr lang="en-US" sz="1400" b="1" dirty="0" smtClean="0"/>
              <a:t>else</a:t>
            </a:r>
          </a:p>
          <a:p>
            <a:pPr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t = START;</a:t>
            </a:r>
          </a:p>
          <a:p>
            <a:pPr>
              <a:buNone/>
            </a:pPr>
            <a:r>
              <a:rPr lang="en-US" sz="1400" b="1" dirty="0" smtClean="0"/>
              <a:t>	While (t-&gt;link!=NULL)</a:t>
            </a:r>
          </a:p>
          <a:p>
            <a:pPr>
              <a:buNone/>
            </a:pPr>
            <a:r>
              <a:rPr lang="en-US" sz="1400" b="1" dirty="0" smtClean="0"/>
              <a:t>	t= t-&gt;link;</a:t>
            </a:r>
          </a:p>
          <a:p>
            <a:pPr>
              <a:buNone/>
            </a:pPr>
            <a:r>
              <a:rPr lang="en-US" sz="1400" b="1" dirty="0" smtClean="0"/>
              <a:t>	t-&gt;link=temp;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b="1" dirty="0"/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202" t="39416" r="20125" b="36475"/>
          <a:stretch/>
        </p:blipFill>
        <p:spPr>
          <a:xfrm>
            <a:off x="3686628" y="1200150"/>
            <a:ext cx="2968171" cy="2068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000" t="27149" r="11459" b="34570"/>
          <a:stretch/>
        </p:blipFill>
        <p:spPr>
          <a:xfrm>
            <a:off x="3848100" y="3268874"/>
            <a:ext cx="4495800" cy="16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of First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208" t="38607" r="14896" b="38086"/>
          <a:stretch/>
        </p:blipFill>
        <p:spPr>
          <a:xfrm>
            <a:off x="571500" y="1587500"/>
            <a:ext cx="5473700" cy="227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100" y="1943100"/>
            <a:ext cx="161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node type pointer  r. </a:t>
            </a:r>
          </a:p>
          <a:p>
            <a:r>
              <a:rPr lang="en-US" dirty="0"/>
              <a:t>r</a:t>
            </a:r>
            <a:r>
              <a:rPr lang="en-US" dirty="0" smtClean="0"/>
              <a:t> = START.</a:t>
            </a:r>
            <a:endParaRPr lang="en-US" dirty="0"/>
          </a:p>
          <a:p>
            <a:r>
              <a:rPr lang="en-US" dirty="0" smtClean="0"/>
              <a:t>r will also become 1000.</a:t>
            </a:r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ree</a:t>
            </a:r>
            <a:r>
              <a:rPr lang="en-US" dirty="0" smtClean="0"/>
              <a:t> (r ) ; // previous node will be freed.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 void </a:t>
            </a:r>
            <a:r>
              <a:rPr lang="en-US" sz="1600" b="1" dirty="0" err="1" smtClean="0"/>
              <a:t>deleteNode</a:t>
            </a:r>
            <a:r>
              <a:rPr lang="en-US" sz="1600" b="1" dirty="0" smtClean="0"/>
              <a:t>()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r>
              <a:rPr lang="en-US" sz="1600" b="1" dirty="0" err="1" smtClean="0"/>
              <a:t>struct</a:t>
            </a:r>
            <a:r>
              <a:rPr lang="en-US" sz="1600" b="1" dirty="0" smtClean="0"/>
              <a:t>  node *r;</a:t>
            </a:r>
          </a:p>
          <a:p>
            <a:pPr>
              <a:buNone/>
            </a:pPr>
            <a:r>
              <a:rPr lang="en-US" sz="1600" b="1" dirty="0"/>
              <a:t>i</a:t>
            </a:r>
            <a:r>
              <a:rPr lang="en-US" sz="1600" b="1" dirty="0" smtClean="0"/>
              <a:t>f(START == NULL)</a:t>
            </a:r>
          </a:p>
          <a:p>
            <a:pPr>
              <a:buNone/>
            </a:pPr>
            <a:r>
              <a:rPr lang="en-US" sz="1600" b="1" dirty="0" err="1"/>
              <a:t>p</a:t>
            </a:r>
            <a:r>
              <a:rPr lang="en-US" sz="1600" b="1" dirty="0" err="1" smtClean="0"/>
              <a:t>rintf</a:t>
            </a:r>
            <a:r>
              <a:rPr lang="en-US" sz="1600" b="1" dirty="0" smtClean="0"/>
              <a:t>(List is empty);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e</a:t>
            </a:r>
            <a:r>
              <a:rPr lang="en-US" sz="1600" b="1" dirty="0" smtClean="0"/>
              <a:t>lse 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r>
              <a:rPr lang="en-US" sz="1600" b="1" dirty="0" smtClean="0"/>
              <a:t>	r = START;</a:t>
            </a:r>
          </a:p>
          <a:p>
            <a:pPr>
              <a:buNone/>
            </a:pPr>
            <a:r>
              <a:rPr lang="en-US" sz="1600" b="1" dirty="0" smtClean="0"/>
              <a:t>	START = START-&gt;link;</a:t>
            </a:r>
          </a:p>
          <a:p>
            <a:pPr>
              <a:buNone/>
            </a:pPr>
            <a:r>
              <a:rPr lang="en-US" sz="1600" b="1" dirty="0" smtClean="0"/>
              <a:t>	free ( r );</a:t>
            </a:r>
          </a:p>
          <a:p>
            <a:pPr>
              <a:buNone/>
            </a:pPr>
            <a:r>
              <a:rPr lang="en-US" sz="1600" b="1" dirty="0" smtClean="0"/>
              <a:t>}</a:t>
            </a:r>
          </a:p>
          <a:p>
            <a:pPr>
              <a:buNone/>
            </a:pPr>
            <a:r>
              <a:rPr lang="en-US" sz="1600" b="1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708" t="38999" r="13333" b="33657"/>
          <a:stretch/>
        </p:blipFill>
        <p:spPr>
          <a:xfrm>
            <a:off x="3937000" y="1435100"/>
            <a:ext cx="510165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in 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</a:t>
            </a:r>
            <a:r>
              <a:rPr lang="en-US" dirty="0" err="1" smtClean="0"/>
              <a:t>this,Take</a:t>
            </a:r>
            <a:r>
              <a:rPr lang="en-US" dirty="0" smtClean="0"/>
              <a:t> extra pointer *t so that we don’t disturb origin. ( </a:t>
            </a:r>
            <a:r>
              <a:rPr lang="en-US" dirty="0" err="1" smtClean="0"/>
              <a:t>struct</a:t>
            </a:r>
            <a:r>
              <a:rPr lang="en-US" dirty="0" smtClean="0"/>
              <a:t> node *t)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b="1" dirty="0"/>
              <a:t>v</a:t>
            </a:r>
            <a:r>
              <a:rPr lang="en-US" sz="1600" b="1" dirty="0" smtClean="0"/>
              <a:t>oid </a:t>
            </a:r>
            <a:r>
              <a:rPr lang="en-US" sz="1600" b="1" dirty="0" err="1" smtClean="0"/>
              <a:t>videwList</a:t>
            </a:r>
            <a:r>
              <a:rPr lang="en-US" sz="1600" b="1" dirty="0" smtClean="0"/>
              <a:t>()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r>
              <a:rPr lang="en-US" sz="1600" b="1" dirty="0" err="1" smtClean="0"/>
              <a:t>struct</a:t>
            </a:r>
            <a:r>
              <a:rPr lang="en-US" sz="1600" b="1" dirty="0" smtClean="0"/>
              <a:t> node *t;</a:t>
            </a:r>
          </a:p>
          <a:p>
            <a:pPr>
              <a:buNone/>
            </a:pPr>
            <a:r>
              <a:rPr lang="en-US" sz="1600" b="1" dirty="0" smtClean="0"/>
              <a:t>if( START == NULL)</a:t>
            </a:r>
          </a:p>
          <a:p>
            <a:pPr>
              <a:buNone/>
            </a:pPr>
            <a:r>
              <a:rPr lang="en-US" sz="1600" b="1" dirty="0" err="1"/>
              <a:t>p</a:t>
            </a:r>
            <a:r>
              <a:rPr lang="en-US" sz="1600" b="1" dirty="0" err="1" smtClean="0"/>
              <a:t>rintf</a:t>
            </a:r>
            <a:r>
              <a:rPr lang="en-US" sz="1600" b="1" dirty="0" smtClean="0"/>
              <a:t> (“List is Empty”);</a:t>
            </a:r>
          </a:p>
          <a:p>
            <a:pPr>
              <a:buNone/>
            </a:pPr>
            <a:r>
              <a:rPr lang="en-US" sz="1600" b="1" dirty="0" smtClean="0"/>
              <a:t>else</a:t>
            </a:r>
          </a:p>
          <a:p>
            <a:pPr>
              <a:buNone/>
            </a:pPr>
            <a:r>
              <a:rPr lang="en-US" sz="1600" b="1" dirty="0"/>
              <a:t>{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t = START;</a:t>
            </a:r>
          </a:p>
          <a:p>
            <a:pPr>
              <a:buNone/>
            </a:pPr>
            <a:r>
              <a:rPr lang="en-US" sz="1600" b="1" dirty="0"/>
              <a:t>w</a:t>
            </a:r>
            <a:r>
              <a:rPr lang="en-US" sz="1600" b="1" dirty="0" smtClean="0"/>
              <a:t>hile( t!=NULL)</a:t>
            </a:r>
          </a:p>
          <a:p>
            <a:pPr>
              <a:buNone/>
            </a:pPr>
            <a:r>
              <a:rPr lang="en-US" sz="1600" b="1" dirty="0" err="1"/>
              <a:t>p</a:t>
            </a:r>
            <a:r>
              <a:rPr lang="en-US" sz="1600" b="1" dirty="0" err="1" smtClean="0"/>
              <a:t>rintf</a:t>
            </a:r>
            <a:r>
              <a:rPr lang="en-US" sz="1600" b="1" dirty="0" smtClean="0"/>
              <a:t>(“%</a:t>
            </a:r>
            <a:r>
              <a:rPr lang="en-US" sz="1600" b="1" dirty="0" err="1" smtClean="0"/>
              <a:t>d”,t</a:t>
            </a:r>
            <a:r>
              <a:rPr lang="en-US" sz="1600" b="1" dirty="0" smtClean="0"/>
              <a:t>-&gt;info);</a:t>
            </a:r>
          </a:p>
          <a:p>
            <a:pPr>
              <a:buNone/>
            </a:pPr>
            <a:r>
              <a:rPr lang="en-US" sz="1600" b="1" dirty="0" smtClean="0"/>
              <a:t>t= t-&gt;link;</a:t>
            </a:r>
          </a:p>
          <a:p>
            <a:pPr>
              <a:buNone/>
            </a:pPr>
            <a:r>
              <a:rPr lang="en-US" sz="1600" b="1" dirty="0"/>
              <a:t>}</a:t>
            </a:r>
            <a:endParaRPr lang="en-US" sz="16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625" t="44336" r="15208" b="34830"/>
          <a:stretch/>
        </p:blipFill>
        <p:spPr>
          <a:xfrm>
            <a:off x="2994025" y="2019300"/>
            <a:ext cx="58197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8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2197</Words>
  <Application>Microsoft Office PowerPoint</Application>
  <PresentationFormat>On-screen Show (16:9)</PresentationFormat>
  <Paragraphs>388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Courier New</vt:lpstr>
      <vt:lpstr>Georgia</vt:lpstr>
      <vt:lpstr>Times New Roman</vt:lpstr>
      <vt:lpstr>simple-light-2</vt:lpstr>
      <vt:lpstr>paper-plane</vt:lpstr>
      <vt:lpstr>Data Structures</vt:lpstr>
      <vt:lpstr>Outline</vt:lpstr>
      <vt:lpstr>Linked Lists</vt:lpstr>
      <vt:lpstr>Linked Lists: Operations</vt:lpstr>
      <vt:lpstr>PowerPoint Presentation</vt:lpstr>
      <vt:lpstr>insertNode() // insertion at end</vt:lpstr>
      <vt:lpstr>Deletion of First node</vt:lpstr>
      <vt:lpstr>PowerPoint Presentation</vt:lpstr>
      <vt:lpstr>TRAVERSING in LL</vt:lpstr>
      <vt:lpstr>PowerPoint Presentation</vt:lpstr>
      <vt:lpstr>Linked Lists: Operations</vt:lpstr>
      <vt:lpstr>Linked Lists: Operations - insert</vt:lpstr>
      <vt:lpstr>Linked Lists: Operations - insert</vt:lpstr>
      <vt:lpstr>Linked Lists: Operations - insert</vt:lpstr>
      <vt:lpstr>Linked Lists: Operations - remove</vt:lpstr>
      <vt:lpstr>Linked List vs Arrays - operations</vt:lpstr>
      <vt:lpstr>Binary Trees</vt:lpstr>
      <vt:lpstr>Binary Trees</vt:lpstr>
      <vt:lpstr>Stack</vt:lpstr>
      <vt:lpstr>Stack as an Array  stack.h     stack_ar.c     test1.c</vt:lpstr>
      <vt:lpstr>Stack as a Linked List ll.h     ll.c     stack.h     stack_ll.c</vt:lpstr>
      <vt:lpstr>Queue</vt:lpstr>
      <vt:lpstr>Queue as an Array queue.h     queue_ar.c     test1.c</vt:lpstr>
      <vt:lpstr>Queue as an Array queue.h     queue_arr.c     test1.c</vt:lpstr>
      <vt:lpstr>Queue as a Linked List ll.h     ll.c     queue.h     queue_ll.c</vt:lpstr>
      <vt:lpstr>Example: Postfix Evaluator</vt:lpstr>
      <vt:lpstr>Example: Postfix Evaluator</vt:lpstr>
      <vt:lpstr>Hash Table</vt:lpstr>
      <vt:lpstr>Hash Table</vt:lpstr>
      <vt:lpstr>Hash Table</vt:lpstr>
      <vt:lpstr>Hash Table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Pranavkumar P Pathak</dc:creator>
  <cp:lastModifiedBy>Pranavkumar P Pathak</cp:lastModifiedBy>
  <cp:revision>9</cp:revision>
  <dcterms:modified xsi:type="dcterms:W3CDTF">2016-12-18T07:43:10Z</dcterms:modified>
</cp:coreProperties>
</file>