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6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4" r:id="rId3"/>
  </p:sldMasterIdLst>
  <p:notesMasterIdLst>
    <p:notesMasterId r:id="rId4"/>
  </p:notesMasterIdLst>
  <p:sldIdLst>
    <p:sldId id="256" r:id="rId5"/>
    <p:sldId id="257" r:id="rId6"/>
    <p:sldId id="258" r:id="rId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" name="Shape 4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" name="Shape 5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 flipH="1" rot="10800000">
            <a:off x="0" y="2984999"/>
            <a:ext cx="9144000" cy="2158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" name="Shape 11"/>
          <p:cNvSpPr/>
          <p:nvPr/>
        </p:nvSpPr>
        <p:spPr>
          <a:xfrm>
            <a:off x="0" y="2393175"/>
            <a:ext cx="4617372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" name="Shape 12"/>
          <p:cNvSpPr/>
          <p:nvPr/>
        </p:nvSpPr>
        <p:spPr>
          <a:xfrm flipH="1" rot="10800000">
            <a:off x="0" y="2983958"/>
            <a:ext cx="4617372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" name="Shape 13"/>
          <p:cNvSpPr txBox="1"/>
          <p:nvPr>
            <p:ph type="ctrTitle"/>
          </p:nvPr>
        </p:nvSpPr>
        <p:spPr>
          <a:xfrm>
            <a:off x="685800" y="1746892"/>
            <a:ext cx="7772400" cy="12380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14" name="Shape 14"/>
          <p:cNvSpPr txBox="1"/>
          <p:nvPr>
            <p:ph idx="1" type="subTitle"/>
          </p:nvPr>
        </p:nvSpPr>
        <p:spPr>
          <a:xfrm>
            <a:off x="685800" y="3093357"/>
            <a:ext cx="7772400" cy="666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buClr>
                <a:schemeClr val="dk2"/>
              </a:buClr>
              <a:buNone/>
              <a:defRPr i="1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buClr>
                <a:schemeClr val="dk2"/>
              </a:buClr>
              <a:buNone/>
              <a:defRPr i="1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/>
          <p:nvPr/>
        </p:nvSpPr>
        <p:spPr>
          <a:xfrm flipH="1" rot="10800000">
            <a:off x="0" y="1163100"/>
            <a:ext cx="9144000" cy="39803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8" name="Shape 18"/>
          <p:cNvSpPr/>
          <p:nvPr/>
        </p:nvSpPr>
        <p:spPr>
          <a:xfrm flipH="1">
            <a:off x="4526627" y="571349"/>
            <a:ext cx="4617372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9" name="Shape 19"/>
          <p:cNvSpPr/>
          <p:nvPr/>
        </p:nvSpPr>
        <p:spPr>
          <a:xfrm rot="10800000">
            <a:off x="4526627" y="1162132"/>
            <a:ext cx="4617372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0" name="Shape 20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defRPr b="1" sz="3600"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1" name="Shape 21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/>
        </p:nvSpPr>
        <p:spPr>
          <a:xfrm flipH="1" rot="10800000">
            <a:off x="0" y="1163100"/>
            <a:ext cx="9144000" cy="39803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5" name="Shape 25"/>
          <p:cNvSpPr/>
          <p:nvPr/>
        </p:nvSpPr>
        <p:spPr>
          <a:xfrm rot="10800000">
            <a:off x="4526627" y="1162132"/>
            <a:ext cx="4617372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6" name="Shape 2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" type="body"/>
          </p:nvPr>
        </p:nvSpPr>
        <p:spPr>
          <a:xfrm>
            <a:off x="457200" y="1200150"/>
            <a:ext cx="3994500" cy="3725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8" name="Shape 28"/>
          <p:cNvSpPr/>
          <p:nvPr/>
        </p:nvSpPr>
        <p:spPr>
          <a:xfrm flipH="1">
            <a:off x="4526627" y="571349"/>
            <a:ext cx="4617372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9" name="Shape 29"/>
          <p:cNvSpPr txBox="1"/>
          <p:nvPr>
            <p:ph idx="2" type="body"/>
          </p:nvPr>
        </p:nvSpPr>
        <p:spPr>
          <a:xfrm>
            <a:off x="4692273" y="1200150"/>
            <a:ext cx="3994500" cy="3725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0" name="Shape 30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/>
          <p:nvPr/>
        </p:nvSpPr>
        <p:spPr>
          <a:xfrm flipH="1" rot="10800000">
            <a:off x="0" y="1163100"/>
            <a:ext cx="9144000" cy="39803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3" name="Shape 33"/>
          <p:cNvSpPr/>
          <p:nvPr/>
        </p:nvSpPr>
        <p:spPr>
          <a:xfrm flipH="1">
            <a:off x="4526627" y="571349"/>
            <a:ext cx="4617372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4" name="Shape 34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5" name="Shape 35"/>
          <p:cNvSpPr/>
          <p:nvPr/>
        </p:nvSpPr>
        <p:spPr>
          <a:xfrm rot="10800000">
            <a:off x="4526627" y="1162132"/>
            <a:ext cx="4617372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6" name="Shape 36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/>
        </p:nvSpPr>
        <p:spPr>
          <a:xfrm flipH="1" rot="10800000">
            <a:off x="0" y="4412699"/>
            <a:ext cx="9144000" cy="7307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9" name="Shape 39"/>
          <p:cNvSpPr/>
          <p:nvPr/>
        </p:nvSpPr>
        <p:spPr>
          <a:xfrm flipH="1">
            <a:off x="4526627" y="3820834"/>
            <a:ext cx="4617372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0" name="Shape 40"/>
          <p:cNvSpPr/>
          <p:nvPr/>
        </p:nvSpPr>
        <p:spPr>
          <a:xfrm rot="10800000">
            <a:off x="4526627" y="4411617"/>
            <a:ext cx="4617372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1" name="Shape 41"/>
          <p:cNvSpPr txBox="1"/>
          <p:nvPr>
            <p:ph idx="1" type="body"/>
          </p:nvPr>
        </p:nvSpPr>
        <p:spPr>
          <a:xfrm>
            <a:off x="457200" y="4421726"/>
            <a:ext cx="8229600" cy="5052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1pPr>
          </a:lstStyle>
          <a:p/>
        </p:txBody>
      </p:sp>
      <p:sp>
        <p:nvSpPr>
          <p:cNvPr id="42" name="Shape 42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/>
          <p:nvPr/>
        </p:nvSpPr>
        <p:spPr>
          <a:xfrm>
            <a:off x="6676" y="76256"/>
            <a:ext cx="9134130" cy="5054792"/>
          </a:xfrm>
          <a:custGeom>
            <a:pathLst>
              <a:path extrusionOk="0" h="6739723" w="9157023">
                <a:moveTo>
                  <a:pt x="1629" y="0"/>
                </a:moveTo>
                <a:lnTo>
                  <a:pt x="9157023" y="4340980"/>
                </a:lnTo>
                <a:lnTo>
                  <a:pt x="1593" y="6739723"/>
                </a:lnTo>
                <a:cubicBezTo>
                  <a:pt x="-3941" y="5123960"/>
                  <a:pt x="7163" y="1615763"/>
                  <a:pt x="1629" y="0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5" name="Shape 45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38761D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600"/>
              </a:spcBef>
              <a:buClr>
                <a:schemeClr val="dk1"/>
              </a:buClr>
              <a:buSzPct val="100000"/>
              <a:buFont typeface="Georgia"/>
              <a:defRPr sz="30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>
              <a:spcBef>
                <a:spcPts val="480"/>
              </a:spcBef>
              <a:buClr>
                <a:schemeClr val="dk1"/>
              </a:buClr>
              <a:buSzPct val="100000"/>
              <a:buFont typeface="Georgia"/>
              <a:defRPr sz="24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lvl="2">
              <a:spcBef>
                <a:spcPts val="480"/>
              </a:spcBef>
              <a:buClr>
                <a:schemeClr val="dk1"/>
              </a:buClr>
              <a:buSzPct val="100000"/>
              <a:buFont typeface="Georgia"/>
              <a:defRPr sz="24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lvl="3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lvl="4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lvl="5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lvl="6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lvl="7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lvl="8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3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/>
          <p:nvPr>
            <p:ph type="ctrTitle"/>
          </p:nvPr>
        </p:nvSpPr>
        <p:spPr>
          <a:xfrm>
            <a:off x="685800" y="1746892"/>
            <a:ext cx="7772400" cy="12380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Homework 12</a:t>
            </a:r>
          </a:p>
        </p:txBody>
      </p:sp>
      <p:sp>
        <p:nvSpPr>
          <p:cNvPr id="51" name="Shape 51"/>
          <p:cNvSpPr txBox="1"/>
          <p:nvPr>
            <p:ph idx="1" type="subTitle"/>
          </p:nvPr>
        </p:nvSpPr>
        <p:spPr>
          <a:xfrm>
            <a:off x="685800" y="3093357"/>
            <a:ext cx="7772400" cy="666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Due date: Dec 30, 2016</a:t>
            </a:r>
          </a:p>
        </p:txBody>
      </p:sp>
      <p:sp>
        <p:nvSpPr>
          <p:cNvPr id="52" name="Shape 52"/>
          <p:cNvSpPr/>
          <p:nvPr/>
        </p:nvSpPr>
        <p:spPr>
          <a:xfrm>
            <a:off x="8003098" y="136875"/>
            <a:ext cx="1049273" cy="311148"/>
          </a:xfrm>
          <a:prstGeom prst="flowChartTerminator">
            <a:avLst/>
          </a:prstGeom>
          <a:solidFill>
            <a:srgbClr val="FFFFFF"/>
          </a:solidFill>
          <a:ln cap="flat" cmpd="sng" w="19050">
            <a:solidFill>
              <a:srgbClr val="CFE2F3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b="1" lang="en" sz="1000">
                <a:latin typeface="Georgia"/>
                <a:ea typeface="Georgia"/>
                <a:cs typeface="Georgia"/>
                <a:sym typeface="Georgia"/>
              </a:rPr>
              <a:t>CSC215</a:t>
            </a:r>
          </a:p>
          <a:p>
            <a:pPr lvl="0" rtl="0">
              <a:spcBef>
                <a:spcPts val="0"/>
              </a:spcBef>
              <a:buNone/>
            </a:pPr>
            <a:r>
              <a:rPr b="1" lang="en" sz="1000">
                <a:latin typeface="Georgia"/>
                <a:ea typeface="Georgia"/>
                <a:cs typeface="Georgia"/>
                <a:sym typeface="Georgia"/>
              </a:rPr>
              <a:t>Homework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  <a:buFont typeface="Times New Roman"/>
              <a:buChar char="❖"/>
            </a:pPr>
            <a:r>
              <a:rPr lang="en" sz="1800">
                <a:latin typeface="Times New Roman"/>
                <a:ea typeface="Times New Roman"/>
                <a:cs typeface="Times New Roman"/>
                <a:sym typeface="Times New Roman"/>
              </a:rPr>
              <a:t>The merge sort algorithm can be implemented recursively as:</a:t>
            </a:r>
            <a:b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void merge_sort(int* a, int low, int high) {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int mid;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if(low &lt; high) {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  mid=(low+high)/2;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  merge_sort(a,low,mid); /* Recursively sort 1</a:t>
            </a:r>
            <a:r>
              <a:rPr baseline="30000" lang="en" sz="1400">
                <a:latin typeface="Courier New"/>
                <a:ea typeface="Courier New"/>
                <a:cs typeface="Courier New"/>
                <a:sym typeface="Courier New"/>
              </a:rPr>
              <a:t>st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half of input */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  merge_sort(a,mid+1,high); /* Recursively sort 2</a:t>
            </a:r>
            <a:r>
              <a:rPr baseline="30000" lang="en" sz="1400">
                <a:latin typeface="Courier New"/>
                <a:ea typeface="Courier New"/>
                <a:cs typeface="Courier New"/>
                <a:sym typeface="Courier New"/>
              </a:rPr>
              <a:t>nd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half of input */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  merge(a,low,mid,high); /* Merge two sorted sublists into one */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}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Write the function</a:t>
            </a: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merge(a,low,mid,high)</a:t>
            </a: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that merges the two sorted arrays:</a:t>
            </a: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  a[low .. mid] and a[mid+1 .. high] </a:t>
            </a: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in one sorted array a[low .. high]</a:t>
            </a:r>
          </a:p>
        </p:txBody>
      </p:sp>
      <p:sp>
        <p:nvSpPr>
          <p:cNvPr id="58" name="Shape 58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Question 1 </a:t>
            </a:r>
            <a:r>
              <a:rPr b="0" lang="en" sz="1800"/>
              <a:t>: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/>
          <p:nvPr>
            <p:ph type="title"/>
          </p:nvPr>
        </p:nvSpPr>
        <p:spPr>
          <a:xfrm>
            <a:off x="457200" y="205975"/>
            <a:ext cx="83967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30555"/>
              <a:buFont typeface="Arial"/>
              <a:buNone/>
            </a:pPr>
            <a:r>
              <a:rPr lang="en"/>
              <a:t>Question 2 </a:t>
            </a:r>
            <a:r>
              <a:rPr b="0" lang="en" sz="1800"/>
              <a:t>:</a:t>
            </a:r>
          </a:p>
        </p:txBody>
      </p:sp>
      <p:sp>
        <p:nvSpPr>
          <p:cNvPr id="64" name="Shape 64"/>
          <p:cNvSpPr txBox="1"/>
          <p:nvPr/>
        </p:nvSpPr>
        <p:spPr>
          <a:xfrm>
            <a:off x="502675" y="1252325"/>
            <a:ext cx="8008200" cy="368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❖"/>
            </a:pPr>
            <a:r>
              <a:rPr lang="en" sz="1800">
                <a:latin typeface="Times New Roman"/>
                <a:ea typeface="Times New Roman"/>
                <a:cs typeface="Times New Roman"/>
                <a:sym typeface="Times New Roman"/>
              </a:rPr>
              <a:t>The binary search can be implemented as follows:</a:t>
            </a:r>
            <a:br>
              <a:rPr lang="en" sz="1800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int∗ binary_search(int* a, int count, int val){</a:t>
            </a:r>
            <a:b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int low=0, high=count-1, M;</a:t>
            </a:r>
            <a:b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while(low &lt; high){</a:t>
            </a:r>
            <a:b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M = (low+high−1)/2;</a:t>
            </a:r>
            <a:b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if (val == a[M]) return a+M; /∗ found ∗/</a:t>
            </a:r>
            <a:b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else if (val &lt; a[M]) high = M-1; /∗ in first half ∗/</a:t>
            </a:r>
            <a:b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 else low = M+1; /∗ in second half ∗/</a:t>
            </a:r>
            <a:b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}</a:t>
            </a:r>
            <a:b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return NULL; /∗ not found ∗/</a:t>
            </a:r>
            <a:b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indent="457200" lvl="0" rtl="0">
              <a:spcBef>
                <a:spcPts val="1000"/>
              </a:spcBef>
              <a:buNone/>
            </a:pPr>
            <a:r>
              <a:t/>
            </a:r>
            <a:endParaRPr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>
              <a:spcBef>
                <a:spcPts val="1000"/>
              </a:spcBef>
              <a:buNone/>
            </a:pPr>
            <a:r>
              <a:rPr lang="en" sz="1800">
                <a:latin typeface="Times New Roman"/>
                <a:ea typeface="Times New Roman"/>
                <a:cs typeface="Times New Roman"/>
                <a:sym typeface="Times New Roman"/>
              </a:rPr>
              <a:t>Rewrite </a:t>
            </a:r>
            <a: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int∗ binary_search(int* a, int count, int val)</a:t>
            </a:r>
            <a:r>
              <a:rPr lang="en" sz="1800">
                <a:latin typeface="Times New Roman"/>
                <a:ea typeface="Times New Roman"/>
                <a:cs typeface="Times New Roman"/>
                <a:sym typeface="Times New Roman"/>
              </a:rPr>
              <a:t> as a recursive function.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paper-plane">
  <a:themeElements>
    <a:clrScheme name="Custom 354">
      <a:dk1>
        <a:srgbClr val="000000"/>
      </a:dk1>
      <a:lt1>
        <a:srgbClr val="FFFFFF"/>
      </a:lt1>
      <a:dk2>
        <a:srgbClr val="30182B"/>
      </a:dk2>
      <a:lt2>
        <a:srgbClr val="DFDFDF"/>
      </a:lt2>
      <a:accent1>
        <a:srgbClr val="592D50"/>
      </a:accent1>
      <a:accent2>
        <a:srgbClr val="D3A67A"/>
      </a:accent2>
      <a:accent3>
        <a:srgbClr val="45485F"/>
      </a:accent3>
      <a:accent4>
        <a:srgbClr val="6B9756"/>
      </a:accent4>
      <a:accent5>
        <a:srgbClr val="7D576E"/>
      </a:accent5>
      <a:accent6>
        <a:srgbClr val="4C1A23"/>
      </a:accent6>
      <a:hlink>
        <a:srgbClr val="511E3E"/>
      </a:hlink>
      <a:folHlink>
        <a:srgbClr val="9EA0A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