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5" r:id="rId3"/>
    <p:sldMasterId id="214748366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flipH="1" rot="10800000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2393175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/>
          <p:nvPr/>
        </p:nvSpPr>
        <p:spPr>
          <a:xfrm flipH="1" rot="10800000">
            <a:off x="0" y="2983958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 b="1" sz="36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Char char="●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buChar char="○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rtl="0">
              <a:spcBef>
                <a:spcPts val="0"/>
              </a:spcBef>
              <a:buChar char="■"/>
              <a:defRPr/>
            </a:lvl3pPr>
            <a:lvl4pPr lvl="3" rtl="0">
              <a:spcBef>
                <a:spcPts val="0"/>
              </a:spcBef>
              <a:buChar char="●"/>
              <a:defRPr/>
            </a:lvl4pPr>
            <a:lvl5pPr lvl="4" rtl="0">
              <a:spcBef>
                <a:spcPts val="0"/>
              </a:spcBef>
              <a:buChar char="○"/>
              <a:defRPr/>
            </a:lvl5pPr>
            <a:lvl6pPr lvl="5" rtl="0">
              <a:spcBef>
                <a:spcPts val="0"/>
              </a:spcBef>
              <a:buChar char="■"/>
              <a:defRPr/>
            </a:lvl6pPr>
            <a:lvl7pPr lvl="6" rtl="0">
              <a:spcBef>
                <a:spcPts val="0"/>
              </a:spcBef>
              <a:buChar char="●"/>
              <a:defRPr/>
            </a:lvl7pPr>
            <a:lvl8pPr lvl="7" rtl="0">
              <a:spcBef>
                <a:spcPts val="0"/>
              </a:spcBef>
              <a:buChar char="○"/>
              <a:defRPr/>
            </a:lvl8pPr>
            <a:lvl9pPr lvl="8" rtl="0">
              <a:spcBef>
                <a:spcPts val="0"/>
              </a:spcBef>
              <a:buChar char="■"/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0" name="Shape 8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 flipH="1" rot="10800000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/>
        </p:nvSpPr>
        <p:spPr>
          <a:xfrm flipH="1">
            <a:off x="4526626" y="3820834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4526626" y="4411617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155CC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2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3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1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4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0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4600"/>
              <a:t>Algorithms</a:t>
            </a:r>
          </a:p>
        </p:txBody>
      </p:sp>
      <p:sp>
        <p:nvSpPr>
          <p:cNvPr id="96" name="Shape 96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8278475" y="111999"/>
            <a:ext cx="773874" cy="336042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Lecture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Merge Sort</a:t>
            </a:r>
          </a:p>
        </p:txBody>
      </p:sp>
      <p:pic>
        <p:nvPicPr>
          <p:cNvPr descr="merge_sort2.gif" id="157" name="Shape 1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17296" y="3360896"/>
            <a:ext cx="5769499" cy="1564949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Shape 158"/>
          <p:cNvSpPr txBox="1"/>
          <p:nvPr/>
        </p:nvSpPr>
        <p:spPr>
          <a:xfrm>
            <a:off x="7064450" y="1256700"/>
            <a:ext cx="1720800" cy="709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000000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Average: O(n log n)</a:t>
            </a:r>
          </a:p>
          <a:p>
            <a:pPr lvl="0" rtl="0">
              <a:spcBef>
                <a:spcPts val="60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Worst case: O(n log n)</a:t>
            </a:r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</a:pPr>
            <a:r>
              <a:rPr lang="en"/>
              <a:t>Plan: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Recursively sort 1</a:t>
            </a:r>
            <a:r>
              <a:rPr baseline="30000" lang="en" sz="1400"/>
              <a:t>st</a:t>
            </a:r>
            <a:r>
              <a:rPr lang="en" sz="1400"/>
              <a:t> half of the input array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Recursively sort 2</a:t>
            </a:r>
            <a:r>
              <a:rPr baseline="30000" lang="en" sz="1400"/>
              <a:t>nd</a:t>
            </a:r>
            <a:r>
              <a:rPr lang="en" sz="1400"/>
              <a:t> half of the input array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Merge two sorted sublists into one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8571"/>
              <a:buFont typeface="Times New Roman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merge_sort(int* a, int low, int high)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mid;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if(low &lt; high)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mid=(low+high)/2;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merge_sort(a,low,mid);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merge_sort(a,mid+1,high);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merge(a,low,mid,high);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Quick Sort</a:t>
            </a:r>
          </a:p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Plan: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Choose a pivot element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move all elements &lt; pivot to one side, all elements &gt; pivot to other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Repeat for each side recursively:</a:t>
            </a:r>
          </a:p>
          <a:p>
            <a:pPr indent="-342900" lvl="0" marL="457200" rtl="0">
              <a:spcBef>
                <a:spcPts val="1000"/>
              </a:spcBef>
              <a:buSzPct val="128571"/>
              <a:buFont typeface="Times New Roman"/>
            </a:pPr>
            <a:r>
              <a:rPr lang="en"/>
              <a:t>Starting the recursion: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quick_sort(arr, 0, n−1);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</a:pPr>
            <a:r>
              <a:rPr lang="en"/>
              <a:t>Not stable (equal-valued elements can get switched) in present form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Can sort in-place – especially desirable for low-memory environments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Choice of pivot influences performance; can use random pivot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Divide and conquer algorithm; easily parallelizable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Recursive; in worst case, can cause stack overflow on large array</a:t>
            </a:r>
          </a:p>
        </p:txBody>
      </p:sp>
      <p:sp>
        <p:nvSpPr>
          <p:cNvPr id="166" name="Shape 166"/>
          <p:cNvSpPr txBox="1"/>
          <p:nvPr/>
        </p:nvSpPr>
        <p:spPr>
          <a:xfrm>
            <a:off x="7064450" y="1256700"/>
            <a:ext cx="1553100" cy="709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000000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Average: O(n log n)</a:t>
            </a:r>
          </a:p>
          <a:p>
            <a:pPr lvl="0" rtl="0">
              <a:spcBef>
                <a:spcPts val="60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Worst case: O(n</a:t>
            </a:r>
            <a:r>
              <a:rPr baseline="30000"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2</a:t>
            </a: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Quick Sort</a:t>
            </a:r>
          </a:p>
        </p:txBody>
      </p:sp>
      <p:pic>
        <p:nvPicPr>
          <p:cNvPr descr="quick_sort2.gif" id="172" name="Shape 1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17296" y="3360896"/>
            <a:ext cx="5769499" cy="1564949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Shape 17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  <a:buFont typeface="Times New Roman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quick_sort(int* a, int low, int high){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i, mid = low+1, pivot = a[low+high)/2];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if (low &gt;= high) return; /∗ nothing to sort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swap(a+low, a+(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low+high)/2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); /∗ move pivot to left side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for (i=low+1; i&lt;= high; i++) /∗ split into &lt;pivot and &gt;=pivot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if (a[i] &lt; pivot) swap (a + ++mid, a+i);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swap(a+low, a+mid);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if (mid &gt; low) quick_sort(a, low, mid−1);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if (mid &lt; high) quick_sort(a, mid+1, high);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Searching Sorted Data</a:t>
            </a:r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Searching an arbitrary list requires visiting half the elements on average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Suppose list is sorted; can make use of sorting information: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if desired value greater than value and current index, only need to search after index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each comparison can split list into two pieces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solution: 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compare against middle of current piece;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then new piece guaranteed to be half the size</a:t>
            </a: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divide and conquer!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</a:pPr>
            <a:r>
              <a:rPr lang="en"/>
              <a:t>s</a:t>
            </a:r>
            <a:r>
              <a:rPr lang="en"/>
              <a:t>tdlib.h provides an i</a:t>
            </a:r>
            <a:r>
              <a:rPr lang="en" sz="1800"/>
              <a:t>mplemented</a:t>
            </a:r>
            <a:r>
              <a:rPr lang="en"/>
              <a:t> for binary search: bsearch()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Binary Search</a:t>
            </a:r>
          </a:p>
        </p:txBody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Binary search: O(log n) average, worst case: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int∗ binary_search(int* a, int count, int val){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low=0, high=count-1, M;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while(low &lt; high){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M = (low+high−1)/2;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if (val == a[M])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return a+M; /∗ found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else if (val &lt; a[M])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     high = M-1; /∗ in first half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   else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     low = M+1; /∗ in second half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return NULL; /∗ not found ∗/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86" name="Shape 186"/>
          <p:cNvSpPr txBox="1"/>
          <p:nvPr/>
        </p:nvSpPr>
        <p:spPr>
          <a:xfrm>
            <a:off x="7064450" y="1256700"/>
            <a:ext cx="1622400" cy="709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000000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Average: O(log n)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Worst case: O(log n)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Sequential Search</a:t>
            </a:r>
          </a:p>
          <a:p>
            <a:pPr indent="-342900" lvl="0" marL="457200" marR="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The Sorting Problem:</a:t>
            </a:r>
          </a:p>
          <a:p>
            <a:pPr indent="-3175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O(n</a:t>
            </a:r>
            <a:r>
              <a:rPr baseline="30000" lang="en" sz="1400"/>
              <a:t>2</a:t>
            </a:r>
            <a:r>
              <a:rPr lang="en" sz="1400"/>
              <a:t>) Sorting Algorithms</a:t>
            </a:r>
          </a:p>
          <a:p>
            <a:pPr indent="-3175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Faster Sorting Algorithms</a:t>
            </a:r>
          </a:p>
          <a:p>
            <a:pPr indent="-342900" lvl="0" marL="457200" marR="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/>
              <a:t>Faster Searching Algorithms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Basic Algorithms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200150"/>
            <a:ext cx="8229600" cy="38886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</a:pPr>
            <a:r>
              <a:rPr lang="en"/>
              <a:t>Basic algorithms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Can make good use of pointers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Just a few examples; not a course in algorithms</a:t>
            </a:r>
          </a:p>
          <a:p>
            <a:pPr indent="-317500" lvl="1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Big-O notation</a:t>
            </a:r>
          </a:p>
          <a:p>
            <a:pPr indent="-342900" lvl="0" marL="457200" rtl="0">
              <a:spcBef>
                <a:spcPts val="1000"/>
              </a:spcBef>
              <a:buSzPct val="100000"/>
              <a:buFont typeface="Times New Roman"/>
            </a:pPr>
            <a:r>
              <a:rPr lang="en"/>
              <a:t>Most of the basic algorithms do not require random access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Search Problem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1000"/>
              </a:spcBef>
              <a:buSzPct val="128571"/>
              <a:buFont typeface="Times New Roman"/>
            </a:pPr>
            <a:r>
              <a:rPr lang="en"/>
              <a:t>Input: array of elements, and a key to be searched </a:t>
            </a:r>
          </a:p>
          <a:p>
            <a:pPr indent="-342900" lvl="0" marL="457200" rtl="0">
              <a:spcBef>
                <a:spcPts val="1000"/>
              </a:spcBef>
              <a:buSzPct val="128571"/>
            </a:pPr>
            <a:r>
              <a:rPr lang="en"/>
              <a:t>Output: an element that matches the key (a pointer or an index) if found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Linear (sequential) search is a very simple search algorithm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a sequential search is made over all items one by one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every item is checked and if a match is found then that particular item is returned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otherwise the search continues till the end of the data collection.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</a:pPr>
            <a:r>
              <a:rPr lang="en"/>
              <a:t>A simple search function would look like: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int∗ linear_search(int* arr, int count, int val){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∗parr;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for (parr = arr; parr &lt; arr + count; parr ++)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if (∗parr == val)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return parr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return NULL;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4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Sorting Problem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Input: array of elements (assumed to be unsorted)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The basic form is an array of distinct numbers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Output: same elements sorted according to some ordering criteria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i</a:t>
            </a:r>
            <a:r>
              <a:rPr lang="en" sz="1400"/>
              <a:t>n evaluating the following algorithms, the numbers are to be sorted in increasing order</a:t>
            </a:r>
          </a:p>
          <a:p>
            <a:pPr indent="-342900" lvl="0" marL="457200" rtl="0">
              <a:spcBef>
                <a:spcPts val="1000"/>
              </a:spcBef>
              <a:buSzPct val="128571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sorting_algorithm(int* a, int n) /* or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sorting_algorithm(int* a, int low, int high) /* for recursion */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Terms: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In-place algorithm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Not-in-place algorithm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Stable algorithm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Unstable algorithm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Adaptive algorithm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Non-adaptive algorithm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Bubble Sort</a:t>
            </a:r>
          </a:p>
        </p:txBody>
      </p:sp>
      <p:pic>
        <p:nvPicPr>
          <p:cNvPr descr="bubble_sort2.gif"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7296" y="3360895"/>
            <a:ext cx="5769499" cy="1564951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Shape 128"/>
          <p:cNvSpPr txBox="1"/>
          <p:nvPr/>
        </p:nvSpPr>
        <p:spPr>
          <a:xfrm>
            <a:off x="7064450" y="1256700"/>
            <a:ext cx="1553100" cy="709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000000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Average: O(n</a:t>
            </a:r>
            <a:r>
              <a:rPr baseline="30000"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2</a:t>
            </a: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)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Worst case: </a:t>
            </a: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O(n</a:t>
            </a:r>
            <a:r>
              <a:rPr baseline="30000"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2</a:t>
            </a: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)</a:t>
            </a: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Plan: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>
                <a:highlight>
                  <a:srgbClr val="FFFFFF"/>
                </a:highlight>
              </a:rPr>
              <a:t>each pair of adjacent elements is compared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>
                <a:highlight>
                  <a:srgbClr val="FFFFFF"/>
                </a:highlight>
              </a:rPr>
              <a:t>the elements are swapped if they are not in order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>
                <a:highlight>
                  <a:srgbClr val="FFFFFF"/>
                </a:highlight>
              </a:rPr>
              <a:t>r</a:t>
            </a:r>
            <a:r>
              <a:rPr lang="en" sz="1400">
                <a:highlight>
                  <a:srgbClr val="FFFFFF"/>
                </a:highlight>
              </a:rPr>
              <a:t>epeat until no more swaps are needed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Courier New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bubblesort(int* a, int n){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i, j;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for(i = 0; i &lt;= n-1; i++)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for(j = 0; j &lt;= n-2-i; j++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if(a[j] &gt; a[j+1])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  swap(a, j, j+1]);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Shape 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7296" y="3360896"/>
            <a:ext cx="5769499" cy="156494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Shape 13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Selection Sort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Plan: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Search array for smallest value, then swap it with value at index 0.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Search remaining values, for next smallest, then swap it with value at index 1.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Continue until the array is sorted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Courier New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selection_sort(int* a, int n){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i, j, minpos, temp;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for(i = 0; i &lt;= n-1; i++){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minpos = i;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for(j = i+1; j &lt;= n-1; j++){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if(a[j] &lt; a[minpos])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  minpos = j;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swap(a,i,minpos);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7064450" y="1256700"/>
            <a:ext cx="1553100" cy="709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000000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Average: O(n</a:t>
            </a:r>
            <a:r>
              <a:rPr baseline="30000"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2</a:t>
            </a: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)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Worst case: O(n</a:t>
            </a:r>
            <a:r>
              <a:rPr baseline="30000"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2</a:t>
            </a: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nsertion_sort2.gif" id="142" name="Shape 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17296" y="3360896"/>
            <a:ext cx="5769499" cy="156494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Shape 14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Insertion Sort</a:t>
            </a:r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Plan: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iterate through array until an out-of-order element found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insert out-of-order element into correct location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 sz="1400"/>
              <a:t>repeat until end of array reached</a:t>
            </a:r>
          </a:p>
          <a:p>
            <a:pPr indent="-342900" lvl="0" marL="457200" rtl="0">
              <a:spcBef>
                <a:spcPts val="1000"/>
              </a:spcBef>
              <a:buSzPct val="128571"/>
              <a:buFont typeface="Times New Roman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insertion_sort(int* a, int n){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unsigned int i; int ival;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for (i=1; i &lt; n; i++) 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if (a[i] &lt; a[i−1]){ 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for (ival = a[i]; i &amp;&amp; a[i−1]&gt;ival; i−−)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  a[i] = a[i−1]; 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  a[i] = ival;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7064450" y="1256700"/>
            <a:ext cx="1553100" cy="709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000000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Average: O(n</a:t>
            </a:r>
            <a:r>
              <a:rPr baseline="30000"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2</a:t>
            </a: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)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Worst case: O(n</a:t>
            </a:r>
            <a:r>
              <a:rPr baseline="30000"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2</a:t>
            </a: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Faster Search Algorithms</a:t>
            </a:r>
          </a:p>
        </p:txBody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Many faster sorts available (mergesort, quicksort, shellsort, . . . )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Most of the algorithms require random access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o</a:t>
            </a:r>
            <a:r>
              <a:rPr lang="en" sz="1400"/>
              <a:t>therwise, the performance will be affected</a:t>
            </a:r>
          </a:p>
          <a:p>
            <a:pPr indent="-342900" lvl="0" marL="457200">
              <a:spcBef>
                <a:spcPts val="1000"/>
              </a:spcBef>
              <a:buSzPct val="100000"/>
              <a:buFont typeface="Times New Roman"/>
            </a:pPr>
            <a:r>
              <a:rPr lang="en"/>
              <a:t>s</a:t>
            </a:r>
            <a:r>
              <a:rPr lang="en"/>
              <a:t>tdlib.h provides an implementation for quicksort: qsort()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