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1"/>
  </p:sldMasterIdLst>
  <p:sldIdLst>
    <p:sldId id="256" r:id="rId2"/>
    <p:sldId id="257" r:id="rId3"/>
    <p:sldId id="258" r:id="rId4"/>
    <p:sldId id="259" r:id="rId5"/>
    <p:sldId id="260" r:id="rId6"/>
    <p:sldId id="264" r:id="rId7"/>
    <p:sldId id="261" r:id="rId8"/>
    <p:sldId id="262" r:id="rId9"/>
    <p:sldId id="26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smtClean="0"/>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7F2D9EC7-D907-4F47-9102-1CD0DB6296C0}" type="datetimeFigureOut">
              <a:rPr lang="en-US" smtClean="0"/>
              <a:t>9/25/2016</a:t>
            </a:fld>
            <a:endParaRPr lang="en-US"/>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7AE83-17FD-48A8-B538-C5401C6CCB09}" type="slidenum">
              <a:rPr lang="en-US" smtClean="0"/>
              <a:t>‹#›</a:t>
            </a:fld>
            <a:endParaRPr lang="en-US"/>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690843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F2D9EC7-D907-4F47-9102-1CD0DB6296C0}" type="datetimeFigureOut">
              <a:rPr lang="en-US" smtClean="0"/>
              <a:t>9/25/2016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77AE83-17FD-48A8-B538-C5401C6CCB09}" type="slidenum">
              <a:rPr lang="en-US" smtClean="0"/>
              <a:t>‹#›</a:t>
            </a:fld>
            <a:endParaRPr lang="en-US"/>
          </a:p>
        </p:txBody>
      </p:sp>
    </p:spTree>
    <p:extLst>
      <p:ext uri="{BB962C8B-B14F-4D97-AF65-F5344CB8AC3E}">
        <p14:creationId xmlns:p14="http://schemas.microsoft.com/office/powerpoint/2010/main" val="2160015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F2D9EC7-D907-4F47-9102-1CD0DB6296C0}" type="datetimeFigureOut">
              <a:rPr lang="en-US" smtClean="0"/>
              <a:t>9/25/2016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77AE83-17FD-48A8-B538-C5401C6CCB09}" type="slidenum">
              <a:rPr lang="en-US" smtClean="0"/>
              <a:t>‹#›</a:t>
            </a:fld>
            <a:endParaRPr lang="en-US"/>
          </a:p>
        </p:txBody>
      </p:sp>
    </p:spTree>
    <p:extLst>
      <p:ext uri="{BB962C8B-B14F-4D97-AF65-F5344CB8AC3E}">
        <p14:creationId xmlns:p14="http://schemas.microsoft.com/office/powerpoint/2010/main" val="1670744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F2D9EC7-D907-4F47-9102-1CD0DB6296C0}" type="datetimeFigureOut">
              <a:rPr lang="en-US" smtClean="0"/>
              <a:t>9/25/2016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77AE83-17FD-48A8-B538-C5401C6CCB09}" type="slidenum">
              <a:rPr lang="en-US" smtClean="0"/>
              <a:t>‹#›</a:t>
            </a:fld>
            <a:endParaRPr lang="en-US"/>
          </a:p>
        </p:txBody>
      </p:sp>
    </p:spTree>
    <p:extLst>
      <p:ext uri="{BB962C8B-B14F-4D97-AF65-F5344CB8AC3E}">
        <p14:creationId xmlns:p14="http://schemas.microsoft.com/office/powerpoint/2010/main" val="4104557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7F2D9EC7-D907-4F47-9102-1CD0DB6296C0}" type="datetimeFigureOut">
              <a:rPr lang="en-US" smtClean="0"/>
              <a:t>9/25/2016</a:t>
            </a:fld>
            <a:endParaRPr lang="en-US"/>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7AE83-17FD-48A8-B538-C5401C6CCB09}" type="slidenum">
              <a:rPr lang="en-US" smtClean="0"/>
              <a:t>‹#›</a:t>
            </a:fld>
            <a:endParaRPr lang="en-US"/>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88354354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F2D9EC7-D907-4F47-9102-1CD0DB6296C0}" type="datetimeFigureOut">
              <a:rPr lang="en-US" smtClean="0"/>
              <a:t>9/25/2016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77AE83-17FD-48A8-B538-C5401C6CCB09}" type="slidenum">
              <a:rPr lang="en-US" smtClean="0"/>
              <a:t>‹#›</a:t>
            </a:fld>
            <a:endParaRPr lang="en-US"/>
          </a:p>
        </p:txBody>
      </p:sp>
    </p:spTree>
    <p:extLst>
      <p:ext uri="{BB962C8B-B14F-4D97-AF65-F5344CB8AC3E}">
        <p14:creationId xmlns:p14="http://schemas.microsoft.com/office/powerpoint/2010/main" val="3152129231"/>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F2D9EC7-D907-4F47-9102-1CD0DB6296C0}" type="datetimeFigureOut">
              <a:rPr lang="en-US" smtClean="0"/>
              <a:t>9/25/2016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77AE83-17FD-48A8-B538-C5401C6CCB09}" type="slidenum">
              <a:rPr lang="en-US" smtClean="0"/>
              <a:t>‹#›</a:t>
            </a:fld>
            <a:endParaRPr lang="en-US"/>
          </a:p>
        </p:txBody>
      </p:sp>
    </p:spTree>
    <p:extLst>
      <p:ext uri="{BB962C8B-B14F-4D97-AF65-F5344CB8AC3E}">
        <p14:creationId xmlns:p14="http://schemas.microsoft.com/office/powerpoint/2010/main" val="6438503"/>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F2D9EC7-D907-4F47-9102-1CD0DB6296C0}" type="datetimeFigureOut">
              <a:rPr lang="en-US" smtClean="0"/>
              <a:t>9/25/2016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77AE83-17FD-48A8-B538-C5401C6CCB09}" type="slidenum">
              <a:rPr lang="en-US" smtClean="0"/>
              <a:t>‹#›</a:t>
            </a:fld>
            <a:endParaRPr lang="en-US"/>
          </a:p>
        </p:txBody>
      </p:sp>
    </p:spTree>
    <p:extLst>
      <p:ext uri="{BB962C8B-B14F-4D97-AF65-F5344CB8AC3E}">
        <p14:creationId xmlns:p14="http://schemas.microsoft.com/office/powerpoint/2010/main" val="448917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2D9EC7-D907-4F47-9102-1CD0DB6296C0}" type="datetimeFigureOut">
              <a:rPr lang="en-US" smtClean="0"/>
              <a:t>9/25/2016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77AE83-17FD-48A8-B538-C5401C6CCB09}" type="slidenum">
              <a:rPr lang="en-US" smtClean="0"/>
              <a:t>‹#›</a:t>
            </a:fld>
            <a:endParaRPr lang="en-US"/>
          </a:p>
        </p:txBody>
      </p:sp>
    </p:spTree>
    <p:extLst>
      <p:ext uri="{BB962C8B-B14F-4D97-AF65-F5344CB8AC3E}">
        <p14:creationId xmlns:p14="http://schemas.microsoft.com/office/powerpoint/2010/main" val="3124800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smtClean="0"/>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65051" y="6375679"/>
            <a:ext cx="1233355" cy="348462"/>
          </a:xfrm>
        </p:spPr>
        <p:txBody>
          <a:bodyPr/>
          <a:lstStyle/>
          <a:p>
            <a:fld id="{7F2D9EC7-D907-4F47-9102-1CD0DB6296C0}" type="datetimeFigureOut">
              <a:rPr lang="en-US" smtClean="0"/>
              <a:t>9/25/2016</a:t>
            </a:fld>
            <a:endParaRPr lang="en-US"/>
          </a:p>
        </p:txBody>
      </p:sp>
      <p:sp>
        <p:nvSpPr>
          <p:cNvPr id="6" name="Footer Placeholder 5"/>
          <p:cNvSpPr>
            <a:spLocks noGrp="1"/>
          </p:cNvSpPr>
          <p:nvPr>
            <p:ph type="ftr" sz="quarter" idx="11"/>
          </p:nvPr>
        </p:nvSpPr>
        <p:spPr>
          <a:xfrm>
            <a:off x="2103620" y="6375679"/>
            <a:ext cx="3482179" cy="345796"/>
          </a:xfrm>
        </p:spPr>
        <p:txBody>
          <a:bodyPr/>
          <a:lstStyle/>
          <a:p>
            <a:endParaRPr lang="en-US"/>
          </a:p>
        </p:txBody>
      </p:sp>
      <p:sp>
        <p:nvSpPr>
          <p:cNvPr id="7" name="Slide Number Placeholder 6"/>
          <p:cNvSpPr>
            <a:spLocks noGrp="1"/>
          </p:cNvSpPr>
          <p:nvPr>
            <p:ph type="sldNum" sz="quarter" idx="12"/>
          </p:nvPr>
        </p:nvSpPr>
        <p:spPr>
          <a:xfrm>
            <a:off x="5691014" y="6375679"/>
            <a:ext cx="1232456" cy="345796"/>
          </a:xfrm>
        </p:spPr>
        <p:txBody>
          <a:bodyPr/>
          <a:lstStyle/>
          <a:p>
            <a:fld id="{7177AE83-17FD-48A8-B538-C5401C6CCB09}" type="slidenum">
              <a:rPr lang="en-US" smtClean="0"/>
              <a:t>‹#›</a:t>
            </a:fld>
            <a:endParaRPr lang="en-US"/>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57954997"/>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65950" y="6375679"/>
            <a:ext cx="1232456" cy="348462"/>
          </a:xfrm>
        </p:spPr>
        <p:txBody>
          <a:bodyPr/>
          <a:lstStyle/>
          <a:p>
            <a:fld id="{7F2D9EC7-D907-4F47-9102-1CD0DB6296C0}" type="datetimeFigureOut">
              <a:rPr lang="en-US" smtClean="0"/>
              <a:t>9/25/2016</a:t>
            </a:fld>
            <a:endParaRPr lang="en-US"/>
          </a:p>
        </p:txBody>
      </p:sp>
      <p:sp>
        <p:nvSpPr>
          <p:cNvPr id="6" name="Footer Placeholder 5"/>
          <p:cNvSpPr>
            <a:spLocks noGrp="1"/>
          </p:cNvSpPr>
          <p:nvPr>
            <p:ph type="ftr" sz="quarter" idx="11"/>
          </p:nvPr>
        </p:nvSpPr>
        <p:spPr>
          <a:xfrm>
            <a:off x="2103621" y="6375679"/>
            <a:ext cx="3482178" cy="345796"/>
          </a:xfrm>
        </p:spPr>
        <p:txBody>
          <a:bodyPr/>
          <a:lstStyle/>
          <a:p>
            <a:endParaRPr lang="en-US"/>
          </a:p>
        </p:txBody>
      </p:sp>
      <p:sp>
        <p:nvSpPr>
          <p:cNvPr id="7" name="Slide Number Placeholder 6"/>
          <p:cNvSpPr>
            <a:spLocks noGrp="1"/>
          </p:cNvSpPr>
          <p:nvPr>
            <p:ph type="sldNum" sz="quarter" idx="12"/>
          </p:nvPr>
        </p:nvSpPr>
        <p:spPr>
          <a:xfrm>
            <a:off x="5687568" y="6375679"/>
            <a:ext cx="1234440" cy="345796"/>
          </a:xfrm>
        </p:spPr>
        <p:txBody>
          <a:bodyPr/>
          <a:lstStyle/>
          <a:p>
            <a:fld id="{7177AE83-17FD-48A8-B538-C5401C6CCB09}" type="slidenum">
              <a:rPr lang="en-US" smtClean="0"/>
              <a:t>‹#›</a:t>
            </a:fld>
            <a:endParaRPr lang="en-US"/>
          </a:p>
        </p:txBody>
      </p:sp>
    </p:spTree>
    <p:extLst>
      <p:ext uri="{BB962C8B-B14F-4D97-AF65-F5344CB8AC3E}">
        <p14:creationId xmlns:p14="http://schemas.microsoft.com/office/powerpoint/2010/main" val="3455976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7F2D9EC7-D907-4F47-9102-1CD0DB6296C0}" type="datetimeFigureOut">
              <a:rPr lang="en-US" smtClean="0"/>
              <a:t>9/25/2016</a:t>
            </a:fld>
            <a:endParaRPr lang="en-US"/>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7AE83-17FD-48A8-B538-C5401C6CCB09}" type="slidenum">
              <a:rPr lang="en-US" smtClean="0"/>
              <a:t>‹#›</a:t>
            </a:fld>
            <a:endParaRPr lang="en-US"/>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32359595"/>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mailto:naalmohaimeed@ksu.edu.s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dropbox.com/s/brh07it6mwg5j15/Calendar.pdf?dl=0" TargetMode="External"/><Relationship Id="rId2" Type="http://schemas.openxmlformats.org/officeDocument/2006/relationships/hyperlink" Target="https://www.ted.com/talks/tim_urban_inside_the_mind_of_a_master_procrastinator"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Database Design</a:t>
            </a:r>
            <a:endParaRPr lang="en-US" dirty="0"/>
          </a:p>
        </p:txBody>
      </p:sp>
      <p:sp>
        <p:nvSpPr>
          <p:cNvPr id="3" name="Subtitle 2"/>
          <p:cNvSpPr>
            <a:spLocks noGrp="1"/>
          </p:cNvSpPr>
          <p:nvPr>
            <p:ph type="subTitle" idx="1"/>
          </p:nvPr>
        </p:nvSpPr>
        <p:spPr/>
        <p:txBody>
          <a:bodyPr/>
          <a:lstStyle/>
          <a:p>
            <a:r>
              <a:rPr lang="en-US" dirty="0" smtClean="0"/>
              <a:t>CT1313</a:t>
            </a:r>
            <a:endParaRPr lang="en-US" dirty="0"/>
          </a:p>
        </p:txBody>
      </p:sp>
    </p:spTree>
    <p:extLst>
      <p:ext uri="{BB962C8B-B14F-4D97-AF65-F5344CB8AC3E}">
        <p14:creationId xmlns:p14="http://schemas.microsoft.com/office/powerpoint/2010/main" val="22964581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Lecturer info</a:t>
            </a:r>
            <a:endParaRPr lang="en-US" dirty="0"/>
          </a:p>
        </p:txBody>
      </p:sp>
      <p:sp>
        <p:nvSpPr>
          <p:cNvPr id="3" name="Content Placeholder 2"/>
          <p:cNvSpPr>
            <a:spLocks noGrp="1"/>
          </p:cNvSpPr>
          <p:nvPr>
            <p:ph idx="1"/>
          </p:nvPr>
        </p:nvSpPr>
        <p:spPr/>
        <p:txBody>
          <a:bodyPr>
            <a:normAutofit/>
          </a:bodyPr>
          <a:lstStyle/>
          <a:p>
            <a:r>
              <a:rPr lang="en-US" dirty="0" smtClean="0"/>
              <a:t>Nada </a:t>
            </a:r>
            <a:r>
              <a:rPr lang="en-US" dirty="0" err="1" smtClean="0"/>
              <a:t>Almohaimeed</a:t>
            </a:r>
            <a:endParaRPr lang="en-US" dirty="0" smtClean="0"/>
          </a:p>
          <a:p>
            <a:r>
              <a:rPr lang="en-US" dirty="0" smtClean="0"/>
              <a:t>Office location: office 2, ground floor, building 26</a:t>
            </a:r>
          </a:p>
          <a:p>
            <a:r>
              <a:rPr lang="en-US" dirty="0" smtClean="0"/>
              <a:t>Email: </a:t>
            </a:r>
            <a:r>
              <a:rPr lang="en-US" dirty="0" smtClean="0">
                <a:hlinkClick r:id="rId2"/>
              </a:rPr>
              <a:t>naalmohaimeed@ksu.edu.sa</a:t>
            </a:r>
            <a:endParaRPr lang="en-US" dirty="0" smtClean="0"/>
          </a:p>
          <a:p>
            <a:r>
              <a:rPr lang="en-US" dirty="0" smtClean="0"/>
              <a:t>Website: fac.ksu.edu.sa/</a:t>
            </a:r>
            <a:r>
              <a:rPr lang="en-US" dirty="0" err="1" smtClean="0"/>
              <a:t>naalmohaimeed</a:t>
            </a:r>
            <a:endParaRPr lang="en-US" dirty="0" smtClean="0"/>
          </a:p>
          <a:p>
            <a:r>
              <a:rPr lang="en-US" dirty="0" smtClean="0"/>
              <a:t>Office hours:</a:t>
            </a:r>
          </a:p>
          <a:p>
            <a:pPr lvl="1"/>
            <a:r>
              <a:rPr lang="en-US" dirty="0" smtClean="0"/>
              <a:t>Mon 10-11</a:t>
            </a:r>
          </a:p>
          <a:p>
            <a:pPr lvl="1"/>
            <a:r>
              <a:rPr lang="en-US" dirty="0" smtClean="0"/>
              <a:t>Wed 11-12</a:t>
            </a:r>
          </a:p>
          <a:p>
            <a:pPr lvl="1"/>
            <a:r>
              <a:rPr lang="en-US" dirty="0" smtClean="0"/>
              <a:t>Thru 12-1</a:t>
            </a:r>
            <a:endParaRPr lang="en-US" dirty="0"/>
          </a:p>
        </p:txBody>
      </p:sp>
    </p:spTree>
    <p:extLst>
      <p:ext uri="{BB962C8B-B14F-4D97-AF65-F5344CB8AC3E}">
        <p14:creationId xmlns:p14="http://schemas.microsoft.com/office/powerpoint/2010/main" val="1593440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info</a:t>
            </a:r>
            <a:endParaRPr lang="en-US" dirty="0"/>
          </a:p>
        </p:txBody>
      </p:sp>
      <p:sp>
        <p:nvSpPr>
          <p:cNvPr id="3" name="Content Placeholder 2"/>
          <p:cNvSpPr>
            <a:spLocks noGrp="1"/>
          </p:cNvSpPr>
          <p:nvPr>
            <p:ph idx="1"/>
          </p:nvPr>
        </p:nvSpPr>
        <p:spPr/>
        <p:txBody>
          <a:bodyPr/>
          <a:lstStyle/>
          <a:p>
            <a:endParaRPr lang="en-US" dirty="0"/>
          </a:p>
          <a:p>
            <a:r>
              <a:rPr lang="en-US" dirty="0"/>
              <a:t> </a:t>
            </a:r>
            <a:r>
              <a:rPr lang="en-US" b="1" dirty="0"/>
              <a:t>Course Description: </a:t>
            </a:r>
            <a:endParaRPr lang="en-US" dirty="0"/>
          </a:p>
          <a:p>
            <a:pPr marL="0" indent="0">
              <a:buNone/>
            </a:pPr>
            <a:r>
              <a:rPr lang="en-US" dirty="0"/>
              <a:t>This course is an overview of database systems, at the end of course, student should be able to use one type of database management systems, have necessary background for designing and implementing databases of moderate complexity, implement a relational database schema using SQL, write queries in relational database. </a:t>
            </a:r>
          </a:p>
        </p:txBody>
      </p:sp>
    </p:spTree>
    <p:extLst>
      <p:ext uri="{BB962C8B-B14F-4D97-AF65-F5344CB8AC3E}">
        <p14:creationId xmlns:p14="http://schemas.microsoft.com/office/powerpoint/2010/main" val="2252369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838200" y="1825625"/>
            <a:ext cx="5815149" cy="4351338"/>
          </a:xfrm>
        </p:spPr>
        <p:txBody>
          <a:bodyPr/>
          <a:lstStyle/>
          <a:p>
            <a:pPr lvl="1"/>
            <a:r>
              <a:rPr lang="en-US" dirty="0" smtClean="0"/>
              <a:t>SQL: A Beginner's Guide”, by Robert Sheldon R. </a:t>
            </a:r>
            <a:r>
              <a:rPr lang="en-US" dirty="0" err="1" smtClean="0"/>
              <a:t>Elmasri</a:t>
            </a:r>
            <a:r>
              <a:rPr lang="en-US" dirty="0" smtClean="0"/>
              <a:t> and S. B. </a:t>
            </a:r>
            <a:r>
              <a:rPr lang="en-US" dirty="0" err="1" smtClean="0"/>
              <a:t>Navathe</a:t>
            </a:r>
            <a:r>
              <a:rPr lang="en-US" dirty="0" smtClean="0"/>
              <a:t> (2004). Fundamentals of Database system.</a:t>
            </a:r>
          </a:p>
          <a:p>
            <a:pPr lvl="1"/>
            <a:r>
              <a:rPr lang="en-US" dirty="0" smtClean="0"/>
              <a:t>Database Systems Concepts, </a:t>
            </a:r>
            <a:r>
              <a:rPr lang="en-US" dirty="0" err="1" smtClean="0"/>
              <a:t>Silberschatz</a:t>
            </a:r>
            <a:r>
              <a:rPr lang="en-US" dirty="0" smtClean="0"/>
              <a:t>, </a:t>
            </a:r>
            <a:r>
              <a:rPr lang="en-US" dirty="0" err="1" smtClean="0"/>
              <a:t>Korth</a:t>
            </a:r>
            <a:r>
              <a:rPr lang="en-US" dirty="0" smtClean="0"/>
              <a:t>, </a:t>
            </a:r>
            <a:r>
              <a:rPr lang="en-US" dirty="0" err="1" smtClean="0"/>
              <a:t>Sudarshan</a:t>
            </a:r>
            <a:r>
              <a:rPr lang="en-US" dirty="0" smtClean="0"/>
              <a:t>, 5TH edition Mc </a:t>
            </a:r>
            <a:r>
              <a:rPr lang="en-US" dirty="0" err="1" smtClean="0"/>
              <a:t>Graw</a:t>
            </a:r>
            <a:r>
              <a:rPr lang="en-US" dirty="0" smtClean="0"/>
              <a:t> Hill.</a:t>
            </a:r>
          </a:p>
          <a:p>
            <a:pPr lvl="1"/>
            <a:r>
              <a:rPr lang="en-US" dirty="0" smtClean="0"/>
              <a:t>In addition to the above, the lecturer will provide the students with handouts and lecture notes.</a:t>
            </a:r>
            <a:endParaRPr lang="en-US" dirty="0"/>
          </a:p>
        </p:txBody>
      </p:sp>
      <p:pic>
        <p:nvPicPr>
          <p:cNvPr id="1026" name="Picture 2" descr="https://images-na.ssl-images-amazon.com/images/I/51xjmRlFeUL._SX402_BO1,204,203,200_.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93587" y="1874517"/>
            <a:ext cx="2065112" cy="25558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08734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Grading Policy</a:t>
            </a:r>
            <a:endParaRPr lang="en-US" dirty="0"/>
          </a:p>
        </p:txBody>
      </p:sp>
      <p:sp>
        <p:nvSpPr>
          <p:cNvPr id="3" name="Content Placeholder 2"/>
          <p:cNvSpPr>
            <a:spLocks noGrp="1"/>
          </p:cNvSpPr>
          <p:nvPr>
            <p:ph idx="1"/>
          </p:nvPr>
        </p:nvSpPr>
        <p:spPr/>
        <p:txBody>
          <a:bodyPr>
            <a:normAutofit/>
          </a:bodyPr>
          <a:lstStyle/>
          <a:p>
            <a:endParaRPr lang="en-US" dirty="0"/>
          </a:p>
          <a:p>
            <a:r>
              <a:rPr lang="en-US" dirty="0" smtClean="0"/>
              <a:t>Final </a:t>
            </a:r>
            <a:r>
              <a:rPr lang="en-US" dirty="0"/>
              <a:t>Exam: 40 </a:t>
            </a:r>
          </a:p>
          <a:p>
            <a:r>
              <a:rPr lang="en-US" dirty="0"/>
              <a:t>Mid-Term I: 15 </a:t>
            </a:r>
            <a:r>
              <a:rPr lang="en-US" dirty="0" smtClean="0">
                <a:solidFill>
                  <a:srgbClr val="FF0000"/>
                </a:solidFill>
              </a:rPr>
              <a:t>( 7 November, </a:t>
            </a:r>
            <a:r>
              <a:rPr lang="ar-SA" dirty="0" smtClean="0">
                <a:solidFill>
                  <a:srgbClr val="FF0000"/>
                </a:solidFill>
              </a:rPr>
              <a:t>7 صفر</a:t>
            </a:r>
            <a:r>
              <a:rPr lang="en-US" dirty="0" smtClean="0">
                <a:solidFill>
                  <a:srgbClr val="FF0000"/>
                </a:solidFill>
              </a:rPr>
              <a:t>)</a:t>
            </a:r>
            <a:endParaRPr lang="en-US" dirty="0">
              <a:solidFill>
                <a:srgbClr val="FF0000"/>
              </a:solidFill>
            </a:endParaRPr>
          </a:p>
          <a:p>
            <a:r>
              <a:rPr lang="en-US" dirty="0"/>
              <a:t>Mid-Term II: 15 </a:t>
            </a:r>
            <a:r>
              <a:rPr lang="en-US" dirty="0" smtClean="0">
                <a:solidFill>
                  <a:srgbClr val="FF0000"/>
                </a:solidFill>
              </a:rPr>
              <a:t>(1</a:t>
            </a:r>
            <a:r>
              <a:rPr lang="ar-SA" dirty="0" smtClean="0">
                <a:solidFill>
                  <a:srgbClr val="FF0000"/>
                </a:solidFill>
              </a:rPr>
              <a:t>9</a:t>
            </a:r>
            <a:r>
              <a:rPr lang="en-US" dirty="0" smtClean="0">
                <a:solidFill>
                  <a:srgbClr val="FF0000"/>
                </a:solidFill>
              </a:rPr>
              <a:t> December, </a:t>
            </a:r>
            <a:r>
              <a:rPr lang="ar-SA" dirty="0" smtClean="0">
                <a:solidFill>
                  <a:srgbClr val="FF0000"/>
                </a:solidFill>
              </a:rPr>
              <a:t>20 ربيع الأول</a:t>
            </a:r>
            <a:r>
              <a:rPr lang="en-US" dirty="0" smtClean="0">
                <a:solidFill>
                  <a:srgbClr val="FF0000"/>
                </a:solidFill>
              </a:rPr>
              <a:t>)</a:t>
            </a:r>
            <a:endParaRPr lang="en-US" dirty="0">
              <a:solidFill>
                <a:srgbClr val="FF0000"/>
              </a:solidFill>
            </a:endParaRPr>
          </a:p>
          <a:p>
            <a:r>
              <a:rPr lang="en-US" dirty="0"/>
              <a:t>Project: 10 </a:t>
            </a:r>
          </a:p>
          <a:p>
            <a:r>
              <a:rPr lang="en-US" dirty="0"/>
              <a:t>Quizzes: 10 </a:t>
            </a:r>
          </a:p>
          <a:p>
            <a:r>
              <a:rPr lang="en-US" dirty="0"/>
              <a:t>Homework, Participation, and Lab: 10</a:t>
            </a:r>
          </a:p>
        </p:txBody>
      </p:sp>
    </p:spTree>
    <p:extLst>
      <p:ext uri="{BB962C8B-B14F-4D97-AF65-F5344CB8AC3E}">
        <p14:creationId xmlns:p14="http://schemas.microsoft.com/office/powerpoint/2010/main" val="7971608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a:xfrm>
            <a:off x="1251678" y="1567543"/>
            <a:ext cx="10178322" cy="4312050"/>
          </a:xfrm>
        </p:spPr>
        <p:txBody>
          <a:bodyPr>
            <a:normAutofit fontScale="92500" lnSpcReduction="20000"/>
          </a:bodyPr>
          <a:lstStyle/>
          <a:p>
            <a:r>
              <a:rPr lang="en-US" dirty="0"/>
              <a:t>Introduction 	</a:t>
            </a:r>
          </a:p>
          <a:p>
            <a:r>
              <a:rPr lang="en-US" dirty="0"/>
              <a:t>Relational Algebra 	</a:t>
            </a:r>
          </a:p>
          <a:p>
            <a:r>
              <a:rPr lang="en-US" dirty="0"/>
              <a:t>SQL Overview 	</a:t>
            </a:r>
          </a:p>
          <a:p>
            <a:r>
              <a:rPr lang="en-US" dirty="0"/>
              <a:t>SQL Creating and Managing Tables 	</a:t>
            </a:r>
          </a:p>
          <a:p>
            <a:r>
              <a:rPr lang="en-US" dirty="0"/>
              <a:t>Including Constraints 	</a:t>
            </a:r>
          </a:p>
          <a:p>
            <a:r>
              <a:rPr lang="en-US" dirty="0"/>
              <a:t>Manipulating Data 	</a:t>
            </a:r>
          </a:p>
          <a:p>
            <a:r>
              <a:rPr lang="en-US" dirty="0"/>
              <a:t>Writing Basic SQL Select Statements 	</a:t>
            </a:r>
          </a:p>
          <a:p>
            <a:r>
              <a:rPr lang="en-US" dirty="0"/>
              <a:t>Restricting and Sorting Data 	</a:t>
            </a:r>
          </a:p>
          <a:p>
            <a:r>
              <a:rPr lang="en-US" dirty="0"/>
              <a:t>Single-Row Functions 	</a:t>
            </a:r>
          </a:p>
          <a:p>
            <a:r>
              <a:rPr lang="en-US" dirty="0"/>
              <a:t>Aggregating Data Using Group Functions 	</a:t>
            </a:r>
          </a:p>
          <a:p>
            <a:r>
              <a:rPr lang="en-US" dirty="0"/>
              <a:t>Displaying Data from Multiple Tables 	</a:t>
            </a:r>
          </a:p>
          <a:p>
            <a:r>
              <a:rPr lang="en-US" dirty="0"/>
              <a:t>Disk Storage Index Structures for Files 	</a:t>
            </a:r>
          </a:p>
          <a:p>
            <a:endParaRPr lang="en-US" dirty="0" smtClean="0"/>
          </a:p>
        </p:txBody>
      </p:sp>
    </p:spTree>
    <p:extLst>
      <p:ext uri="{BB962C8B-B14F-4D97-AF65-F5344CB8AC3E}">
        <p14:creationId xmlns:p14="http://schemas.microsoft.com/office/powerpoint/2010/main" val="2850273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57943"/>
            <a:ext cx="10515600" cy="5219020"/>
          </a:xfrm>
        </p:spPr>
        <p:txBody>
          <a:bodyPr>
            <a:normAutofit/>
          </a:bodyPr>
          <a:lstStyle/>
          <a:p>
            <a:r>
              <a:rPr lang="en-US" b="1" dirty="0" smtClean="0"/>
              <a:t>Email and Homework Policy:</a:t>
            </a:r>
          </a:p>
          <a:p>
            <a:pPr lvl="1"/>
            <a:r>
              <a:rPr lang="en-US" dirty="0" smtClean="0"/>
              <a:t>Homework due dates will be during tutorial class.</a:t>
            </a:r>
          </a:p>
          <a:p>
            <a:pPr lvl="1"/>
            <a:r>
              <a:rPr lang="en-US" dirty="0" smtClean="0"/>
              <a:t>Late homework will not be accepted, you have to send homework before OR during class time.</a:t>
            </a:r>
          </a:p>
          <a:p>
            <a:pPr lvl="1"/>
            <a:r>
              <a:rPr lang="en-US" dirty="0" smtClean="0"/>
              <a:t>If you would like to send me email, please add your full name and course name to the subject line.</a:t>
            </a:r>
          </a:p>
          <a:p>
            <a:r>
              <a:rPr lang="en-US" b="1" dirty="0" smtClean="0"/>
              <a:t>Class Policy:</a:t>
            </a:r>
          </a:p>
          <a:p>
            <a:pPr lvl="1"/>
            <a:r>
              <a:rPr lang="en-US" dirty="0" smtClean="0"/>
              <a:t>Attendance is very important, if you absent more than 25% of lectures , you will be not able to get final exam</a:t>
            </a:r>
          </a:p>
          <a:p>
            <a:pPr lvl="1"/>
            <a:r>
              <a:rPr lang="en-US" dirty="0" smtClean="0"/>
              <a:t>If you come late, you can attend the lecture, but if you come late for three times, you will be considered absent.</a:t>
            </a:r>
          </a:p>
          <a:p>
            <a:pPr lvl="1"/>
            <a:r>
              <a:rPr lang="en-US" dirty="0" smtClean="0"/>
              <a:t>If you miss one of the major exams, you will be not excused unless the instructor accepts your formal medical report.</a:t>
            </a:r>
          </a:p>
          <a:p>
            <a:pPr lvl="1"/>
            <a:r>
              <a:rPr lang="en-US" dirty="0" smtClean="0"/>
              <a:t>This course requires constant studying if you have any questions do not hesitate to come and ask me at any time or email me.</a:t>
            </a:r>
            <a:endParaRPr lang="en-US" dirty="0"/>
          </a:p>
        </p:txBody>
      </p:sp>
    </p:spTree>
    <p:extLst>
      <p:ext uri="{BB962C8B-B14F-4D97-AF65-F5344CB8AC3E}">
        <p14:creationId xmlns:p14="http://schemas.microsoft.com/office/powerpoint/2010/main" val="37471644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نتيجة بحث الصور عن ‪positive quotes for student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86756" y="536755"/>
            <a:ext cx="4882182" cy="57911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7967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hlinkClick r:id="rId2"/>
              </a:rPr>
              <a:t>https://www.ted.com/talks/tim_urban_inside_the_mind_of_a_master_procrastinator</a:t>
            </a:r>
            <a:r>
              <a:rPr lang="en-US" dirty="0" smtClean="0"/>
              <a:t> </a:t>
            </a:r>
          </a:p>
          <a:p>
            <a:r>
              <a:rPr lang="en-US" dirty="0" err="1" smtClean="0"/>
              <a:t>Calender</a:t>
            </a:r>
            <a:endParaRPr lang="en-US" dirty="0" smtClean="0"/>
          </a:p>
          <a:p>
            <a:r>
              <a:rPr lang="en-US" dirty="0">
                <a:hlinkClick r:id="rId3"/>
              </a:rPr>
              <a:t>https://</a:t>
            </a:r>
            <a:r>
              <a:rPr lang="en-US" dirty="0" smtClean="0">
                <a:hlinkClick r:id="rId3"/>
              </a:rPr>
              <a:t>www.dropbox.com/s/brh07it6mwg5j15/Calendar.pdf?dl=0</a:t>
            </a:r>
            <a:r>
              <a:rPr lang="en-US" dirty="0" smtClean="0"/>
              <a:t> </a:t>
            </a:r>
            <a:endParaRPr lang="en-US" dirty="0"/>
          </a:p>
        </p:txBody>
      </p:sp>
    </p:spTree>
    <p:extLst>
      <p:ext uri="{BB962C8B-B14F-4D97-AF65-F5344CB8AC3E}">
        <p14:creationId xmlns:p14="http://schemas.microsoft.com/office/powerpoint/2010/main" val="4268886287"/>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TM10001106[[fn=Badge]]</Template>
  <TotalTime>87</TotalTime>
  <Words>363</Words>
  <Application>Microsoft Office PowerPoint</Application>
  <PresentationFormat>Widescreen</PresentationFormat>
  <Paragraphs>52</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Gill Sans MT</vt:lpstr>
      <vt:lpstr>Impact</vt:lpstr>
      <vt:lpstr>Majalla UI</vt:lpstr>
      <vt:lpstr>Badge</vt:lpstr>
      <vt:lpstr>Database Design</vt:lpstr>
      <vt:lpstr>Lecturer info</vt:lpstr>
      <vt:lpstr>Course info</vt:lpstr>
      <vt:lpstr>References:</vt:lpstr>
      <vt:lpstr>Grading Policy</vt:lpstr>
      <vt:lpstr>topics</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Database Design</dc:title>
  <dc:creator>Nada</dc:creator>
  <cp:lastModifiedBy>Nada</cp:lastModifiedBy>
  <cp:revision>6</cp:revision>
  <dcterms:created xsi:type="dcterms:W3CDTF">2016-09-24T22:30:33Z</dcterms:created>
  <dcterms:modified xsi:type="dcterms:W3CDTF">2016-09-24T23:57:49Z</dcterms:modified>
</cp:coreProperties>
</file>