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80" r:id="rId6"/>
    <p:sldId id="281" r:id="rId7"/>
    <p:sldId id="282" r:id="rId8"/>
    <p:sldId id="283" r:id="rId9"/>
    <p:sldId id="288" r:id="rId10"/>
    <p:sldId id="289" r:id="rId11"/>
    <p:sldId id="284" r:id="rId12"/>
    <p:sldId id="285" r:id="rId13"/>
    <p:sldId id="286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3C67DE8-6732-42F5-86B0-890F751AA683}" type="datetimeFigureOut">
              <a:rPr lang="ar-SA" smtClean="0"/>
              <a:t>12/27/1435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78E2E41-0FF8-4D6D-8C9C-685B6F0F550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7468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1E09446-BE74-4304-A7D7-BD3D9B16D70D}" type="slidenum">
              <a:rPr lang="en-US" altLang="ar-SA" sz="1200"/>
              <a:pPr eaLnBrk="1" hangingPunct="1"/>
              <a:t>2</a:t>
            </a:fld>
            <a:endParaRPr lang="en-US" altLang="ar-SA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174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18BE34D-A8C8-4C2F-AFAB-E867BC9D09B8}" type="slidenum">
              <a:rPr lang="en-US" altLang="ar-SA" sz="1200"/>
              <a:pPr eaLnBrk="1" hangingPunct="1"/>
              <a:t>3</a:t>
            </a:fld>
            <a:endParaRPr lang="en-US" altLang="ar-SA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811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E665FD7-4BBC-4B1D-B787-41DA7A7714F9}" type="slidenum">
              <a:rPr lang="en-US" altLang="ar-SA" sz="1200"/>
              <a:pPr eaLnBrk="1" hangingPunct="1"/>
              <a:t>4</a:t>
            </a:fld>
            <a:endParaRPr lang="en-US" altLang="ar-SA" sz="12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885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BBD62E9-8DC3-4ED1-8AEC-DD10CBAA94AB}" type="slidenum">
              <a:rPr lang="en-US" altLang="ar-SA" sz="1200"/>
              <a:pPr eaLnBrk="1" hangingPunct="1"/>
              <a:t>5</a:t>
            </a:fld>
            <a:endParaRPr lang="en-US" altLang="ar-SA" sz="120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014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9ED0B5-3242-4183-B555-7940BB5C507D}" type="slidenum">
              <a:rPr lang="en-US" altLang="ar-SA" sz="1200"/>
              <a:pPr eaLnBrk="1" hangingPunct="1"/>
              <a:t>8</a:t>
            </a:fld>
            <a:endParaRPr lang="en-US" altLang="ar-SA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9125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BB6A9C5-4627-4013-8326-6322D558BFA3}" type="slidenum">
              <a:rPr lang="en-US" altLang="ar-SA" sz="1200"/>
              <a:pPr eaLnBrk="1" hangingPunct="1"/>
              <a:t>9</a:t>
            </a:fld>
            <a:endParaRPr lang="en-US" altLang="ar-SA" sz="120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8361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3078ABE-514B-4625-8EF6-2B9D0D61486E}" type="slidenum">
              <a:rPr lang="en-US" altLang="ar-SA" sz="1200"/>
              <a:pPr eaLnBrk="1" hangingPunct="1"/>
              <a:t>10</a:t>
            </a:fld>
            <a:endParaRPr lang="en-US" altLang="ar-SA" sz="120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221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78BF433-7232-47BE-8632-9CCEF00C3B31}" type="slidenum">
              <a:rPr lang="en-US" altLang="ar-SA" sz="1200"/>
              <a:pPr eaLnBrk="1" hangingPunct="1"/>
              <a:t>11</a:t>
            </a:fld>
            <a:endParaRPr lang="en-US" altLang="ar-SA" sz="120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247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6C27270-2292-4A34-B327-F0E4F53ACD75}" type="datetime1">
              <a:rPr lang="en-US" smtClean="0"/>
              <a:t>10/21/2014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94B-6652-47A5-A7DA-77316394F45D}" type="datetime1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0C2996B-B587-4BA9-B855-5F87B7D2F495}" type="datetime1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5F4-4FA6-4400-B370-132A91146C4F}" type="datetime1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E4D8-496C-4EC4-B9FD-7D87C43DE83F}" type="datetime1">
              <a:rPr lang="en-US" smtClean="0"/>
              <a:t>10/21/2014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6E2847-78E2-4B0B-83DF-2B8D6AF90314}" type="datetime1">
              <a:rPr lang="en-US" smtClean="0"/>
              <a:t>10/21/2014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B34881E-E23D-429A-BB00-49A39F7E3529}" type="datetime1">
              <a:rPr lang="en-US" smtClean="0"/>
              <a:t>10/21/2014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366E-730A-4C7E-B732-C6924ACDB69A}" type="datetime1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9683-0CF1-48E7-9954-5BF1E50FEDAF}" type="datetime1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7B56-753F-483B-A069-27614A0ECAA2}" type="datetime1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2307075-2B99-4E0B-9B3D-F9BC715FD2B5}" type="datetime1">
              <a:rPr lang="en-US" smtClean="0"/>
              <a:t>10/21/2014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0EE351-F185-411D-A36B-8A3406067F09}" type="datetime1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Java Programming: Program Design Including Data Structures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Polymorphism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98A7-DA79-42ED-A43F-6A98F7E4A3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F4D8A3E-4E7F-4A1E-872E-910024A1DDBA}" type="slidenum">
              <a:rPr lang="en-US" altLang="ar-SA" sz="1400"/>
              <a:pPr eaLnBrk="1" hangingPunct="1"/>
              <a:t>10</a:t>
            </a:fld>
            <a:endParaRPr lang="en-US" altLang="ar-SA" sz="14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4800" smtClean="0">
                <a:ea typeface="ＭＳ Ｐゴシック" panose="020B0600070205080204" pitchFamily="34" charset="-128"/>
              </a:rPr>
              <a:t>Abstract Classes (continued)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You </a:t>
            </a:r>
            <a:r>
              <a:rPr lang="en-US" altLang="ar-SA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cannot instantiate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an object of an abstract class type; can only declare a reference variable of an abstract class type</a:t>
            </a:r>
          </a:p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You can instantiate an object of a subclass of an abstract class, but only if the subclass gives the definitions of </a:t>
            </a:r>
            <a:r>
              <a:rPr lang="en-US" altLang="ar-SA" i="1" dirty="0" smtClean="0">
                <a:ea typeface="ＭＳ Ｐゴシック" panose="020B0600070205080204" pitchFamily="34" charset="-128"/>
              </a:rPr>
              <a:t>all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the abstract methods of the superclass</a:t>
            </a:r>
          </a:p>
          <a:p>
            <a:pPr eaLnBrk="1" hangingPunct="1"/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10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D0C60D0-FA0C-4423-B67B-60290139D8A4}" type="slidenum">
              <a:rPr lang="en-US" altLang="ar-SA" sz="1400"/>
              <a:pPr eaLnBrk="1" hangingPunct="1"/>
              <a:t>11</a:t>
            </a:fld>
            <a:endParaRPr lang="en-US" altLang="ar-SA" sz="14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Abstract Class Example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56792"/>
            <a:ext cx="77724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abstract class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AbstractClassExample</a:t>
            </a:r>
            <a:endParaRPr lang="en-US" altLang="ar-SA" sz="20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{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solidFill>
                  <a:srgbClr val="00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ar-SA" sz="20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protected </a:t>
            </a:r>
            <a:r>
              <a:rPr lang="en-US" altLang="ar-SA" sz="2000" dirty="0" err="1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x;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solidFill>
                  <a:srgbClr val="00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ar-SA" sz="20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abstract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print();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ar-SA" sz="20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solidFill>
                  <a:srgbClr val="00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ar-SA" sz="20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setX</a:t>
            </a: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ar-SA" sz="2000" dirty="0" err="1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a)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{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x = a;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ar-SA" sz="20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solidFill>
                  <a:srgbClr val="0099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ar-SA" sz="20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</a:t>
            </a:r>
            <a:r>
              <a:rPr lang="en-US" altLang="ar-SA" sz="2000" b="1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20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AbstractClassExample</a:t>
            </a: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{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x = 0;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ar-SA" sz="20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</a:pPr>
            <a:endParaRPr lang="en-US" altLang="ar-SA" sz="18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75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54296D3-174A-4CFA-9117-72DB7651008E}" type="slidenum">
              <a:rPr lang="en-US" altLang="ar-SA" sz="1400"/>
              <a:pPr eaLnBrk="1" hangingPunct="1"/>
              <a:t>2</a:t>
            </a:fld>
            <a:endParaRPr lang="en-US" altLang="ar-SA" sz="140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Polymorphism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09870"/>
            <a:ext cx="8820472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Can treat an object of a subclass as an object of its superclass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A reference variable of a superclass type can point to an object of its subclass</a:t>
            </a:r>
            <a:endParaRPr lang="en-US" altLang="ar-SA" sz="2000" dirty="0" smtClean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altLang="ar-SA" sz="2000" dirty="0" smtClean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Person name, </a:t>
            </a:r>
            <a:r>
              <a:rPr lang="en-US" altLang="ar-SA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nameRef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                                  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PartTimeEmployee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employee, </a:t>
            </a:r>
            <a:r>
              <a:rPr lang="en-US" altLang="ar-SA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employeeRef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                 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name = 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new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Person("John", "Blair");                     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employee = </a:t>
            </a:r>
            <a:r>
              <a:rPr lang="en-US" altLang="ar-SA" sz="1800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new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ar-SA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PartTimeEmployee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("Susan", "Johnson",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                12.50, 45);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ar-SA" sz="1800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nameRef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employee</a:t>
            </a:r>
            <a:r>
              <a:rPr lang="en-US" altLang="ar-SA" sz="1800" dirty="0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endParaRPr lang="en-US" altLang="ar-SA" sz="1800" dirty="0" smtClean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126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6A3312A-3A0C-445B-ABC8-D8E57580221E}" type="slidenum">
              <a:rPr lang="en-US" altLang="ar-SA" sz="1400"/>
              <a:pPr eaLnBrk="1" hangingPunct="1"/>
              <a:t>3</a:t>
            </a:fld>
            <a:endParaRPr lang="en-US" altLang="ar-SA" sz="140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Polymorphism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600200"/>
            <a:ext cx="81534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  <a:cs typeface="Times New Roman" panose="02020603050405020304" pitchFamily="18" charset="0"/>
              </a:rPr>
              <a:t>Late binding or dynamic binding (run-time binding):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  <a:cs typeface="Times New Roman" panose="02020603050405020304" pitchFamily="18" charset="0"/>
              </a:rPr>
              <a:t>Method to be executed is determined at execution time, not compile time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Polymorphism: to assign multiple meanings to the same method name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Implemented using late binding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557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85233B6-5EDF-4198-8BD4-B5DDB10BD563}" type="slidenum">
              <a:rPr lang="en-US" altLang="ar-SA" sz="1400"/>
              <a:pPr eaLnBrk="1" hangingPunct="1"/>
              <a:t>4</a:t>
            </a:fld>
            <a:endParaRPr lang="en-US" altLang="ar-SA" sz="140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Polymorphism (continued)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The reference variable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name</a:t>
            </a:r>
            <a:r>
              <a:rPr lang="en-US" altLang="ar-SA" smtClean="0">
                <a:ea typeface="ＭＳ Ｐゴシック" panose="020B0600070205080204" pitchFamily="34" charset="-128"/>
              </a:rPr>
              <a:t> or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nameRef</a:t>
            </a:r>
            <a:r>
              <a:rPr lang="en-US" altLang="ar-SA" smtClean="0">
                <a:ea typeface="ＭＳ Ｐゴシック" panose="020B0600070205080204" pitchFamily="34" charset="-128"/>
              </a:rPr>
              <a:t> can point to any object of the </a:t>
            </a:r>
            <a:r>
              <a:rPr lang="en-US" altLang="ar-SA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ar-SA" smtClean="0">
                <a:ea typeface="ＭＳ Ｐゴシック" panose="020B0600070205080204" pitchFamily="34" charset="-128"/>
              </a:rPr>
              <a:t>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Person</a:t>
            </a:r>
            <a:r>
              <a:rPr lang="en-US" altLang="ar-SA" smtClean="0">
                <a:ea typeface="ＭＳ Ｐゴシック" panose="020B0600070205080204" pitchFamily="34" charset="-128"/>
              </a:rPr>
              <a:t> or the </a:t>
            </a:r>
            <a:r>
              <a:rPr lang="en-US" altLang="ar-SA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ar-SA" smtClean="0">
                <a:ea typeface="ＭＳ Ｐゴシック" panose="020B0600070205080204" pitchFamily="34" charset="-128"/>
              </a:rPr>
              <a:t>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PartTimeEmployee</a:t>
            </a:r>
            <a:endParaRPr lang="en-US" altLang="ar-SA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These reference variables have many forms, that is, they are polymorphic reference variables</a:t>
            </a:r>
          </a:p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They can refer to objects of their own class or to objects of the classes inherited from their class</a:t>
            </a:r>
          </a:p>
        </p:txBody>
      </p:sp>
    </p:spTree>
    <p:extLst>
      <p:ext uri="{BB962C8B-B14F-4D97-AF65-F5344CB8AC3E}">
        <p14:creationId xmlns:p14="http://schemas.microsoft.com/office/powerpoint/2010/main" val="402203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8C6C7BC-3068-4D8A-A794-FDADC4F3C3EF}" type="slidenum">
              <a:rPr lang="en-US" altLang="ar-SA" sz="1400"/>
              <a:pPr eaLnBrk="1" hangingPunct="1"/>
              <a:t>5</a:t>
            </a:fld>
            <a:endParaRPr lang="en-US" altLang="ar-SA" sz="140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Polymorphism and References</a:t>
            </a:r>
          </a:p>
        </p:txBody>
      </p:sp>
      <p:sp>
        <p:nvSpPr>
          <p:cNvPr id="61445" name="Rectangle 6"/>
          <p:cNvSpPr>
            <a:spLocks noChangeArrowheads="1"/>
          </p:cNvSpPr>
          <p:nvPr/>
        </p:nvSpPr>
        <p:spPr bwMode="auto">
          <a:xfrm>
            <a:off x="609600" y="4632325"/>
            <a:ext cx="8610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ar-SA" sz="2000" dirty="0">
                <a:latin typeface="Courier New" panose="02070309020205020404" pitchFamily="49" charset="0"/>
              </a:rPr>
              <a:t>Shape </a:t>
            </a:r>
            <a:r>
              <a:rPr lang="en-US" altLang="ar-SA" sz="2000" dirty="0" err="1">
                <a:latin typeface="Courier New" panose="02070309020205020404" pitchFamily="49" charset="0"/>
              </a:rPr>
              <a:t>myShape</a:t>
            </a:r>
            <a:r>
              <a:rPr lang="en-US" altLang="ar-SA" sz="2000" dirty="0">
                <a:latin typeface="Courier New" panose="02070309020205020404" pitchFamily="49" charset="0"/>
              </a:rPr>
              <a:t> = </a:t>
            </a:r>
            <a:r>
              <a:rPr lang="en-US" altLang="ar-SA" sz="2000" dirty="0">
                <a:solidFill>
                  <a:srgbClr val="3333CC"/>
                </a:solidFill>
                <a:latin typeface="Courier New" panose="02070309020205020404" pitchFamily="49" charset="0"/>
              </a:rPr>
              <a:t>new </a:t>
            </a:r>
            <a:r>
              <a:rPr lang="en-US" altLang="ar-SA" sz="2000" dirty="0">
                <a:latin typeface="Courier New" panose="02070309020205020404" pitchFamily="49" charset="0"/>
              </a:rPr>
              <a:t>Circle();         // allowed</a:t>
            </a:r>
          </a:p>
          <a:p>
            <a:pPr eaLnBrk="1" hangingPunct="1"/>
            <a:r>
              <a:rPr lang="en-US" altLang="ar-SA" sz="2000" dirty="0">
                <a:latin typeface="Courier New" panose="02070309020205020404" pitchFamily="49" charset="0"/>
              </a:rPr>
              <a:t>Shape myShape2  = </a:t>
            </a:r>
            <a:r>
              <a:rPr lang="en-US" altLang="ar-SA" sz="2000" dirty="0">
                <a:solidFill>
                  <a:srgbClr val="3333CC"/>
                </a:solidFill>
                <a:latin typeface="Courier New" panose="02070309020205020404" pitchFamily="49" charset="0"/>
              </a:rPr>
              <a:t>new </a:t>
            </a:r>
            <a:r>
              <a:rPr lang="en-US" altLang="ar-SA" sz="2000" dirty="0">
                <a:latin typeface="Courier New" panose="02070309020205020404" pitchFamily="49" charset="0"/>
              </a:rPr>
              <a:t>Rectangle();    // allowed</a:t>
            </a:r>
          </a:p>
          <a:p>
            <a:pPr eaLnBrk="1" hangingPunct="1"/>
            <a:r>
              <a:rPr lang="en-US" altLang="ar-SA" sz="2000" dirty="0">
                <a:latin typeface="Courier New" panose="02070309020205020404" pitchFamily="49" charset="0"/>
              </a:rPr>
              <a:t>Rectangle </a:t>
            </a:r>
            <a:r>
              <a:rPr lang="en-US" altLang="ar-SA" sz="2000" dirty="0" err="1">
                <a:latin typeface="Courier New" panose="02070309020205020404" pitchFamily="49" charset="0"/>
              </a:rPr>
              <a:t>myRectangle</a:t>
            </a:r>
            <a:r>
              <a:rPr lang="en-US" altLang="ar-SA" sz="2000" dirty="0">
                <a:latin typeface="Courier New" panose="02070309020205020404" pitchFamily="49" charset="0"/>
              </a:rPr>
              <a:t> = </a:t>
            </a:r>
            <a:r>
              <a:rPr lang="en-US" altLang="ar-SA" sz="2000" dirty="0">
                <a:solidFill>
                  <a:srgbClr val="3333CC"/>
                </a:solidFill>
                <a:latin typeface="Courier New" panose="02070309020205020404" pitchFamily="49" charset="0"/>
              </a:rPr>
              <a:t>new </a:t>
            </a:r>
            <a:r>
              <a:rPr lang="en-US" altLang="ar-SA" sz="2000" dirty="0" smtClean="0">
                <a:latin typeface="Courier New" panose="02070309020205020404" pitchFamily="49" charset="0"/>
              </a:rPr>
              <a:t>Shape</a:t>
            </a:r>
            <a:r>
              <a:rPr lang="en-US" altLang="ar-SA" sz="2000" dirty="0">
                <a:latin typeface="Courier New" panose="02070309020205020404" pitchFamily="49" charset="0"/>
              </a:rPr>
              <a:t>();  // </a:t>
            </a:r>
            <a:r>
              <a:rPr lang="en-US" altLang="ar-SA" sz="2000" dirty="0">
                <a:solidFill>
                  <a:srgbClr val="FF0000"/>
                </a:solidFill>
                <a:latin typeface="Courier New" panose="02070309020205020404" pitchFamily="49" charset="0"/>
              </a:rPr>
              <a:t>NOT allowed</a:t>
            </a:r>
          </a:p>
          <a:p>
            <a:pPr eaLnBrk="1" hangingPunct="1"/>
            <a:endParaRPr lang="en-US" altLang="ar-SA" sz="2000" dirty="0">
              <a:latin typeface="Courier New" panose="02070309020205020404" pitchFamily="49" charset="0"/>
            </a:endParaRPr>
          </a:p>
        </p:txBody>
      </p:sp>
      <p:pic>
        <p:nvPicPr>
          <p:cNvPr id="61446" name="Picture 8" descr="Fig11-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838200"/>
            <a:ext cx="8077200" cy="3529013"/>
          </a:xfrm>
          <a:noFill/>
        </p:spPr>
      </p:pic>
    </p:spTree>
    <p:extLst>
      <p:ext uri="{BB962C8B-B14F-4D97-AF65-F5344CB8AC3E}">
        <p14:creationId xmlns:p14="http://schemas.microsoft.com/office/powerpoint/2010/main" val="42312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!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smtClean="0"/>
              <a:t>reference </a:t>
            </a:r>
            <a:r>
              <a:rPr lang="en-US" dirty="0" smtClean="0"/>
              <a:t>variable from a class A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ref;</a:t>
            </a:r>
          </a:p>
          <a:p>
            <a:pPr>
              <a:buNone/>
            </a:pPr>
            <a:r>
              <a:rPr lang="en-US" dirty="0" smtClean="0"/>
              <a:t>Can point to an object of class B</a:t>
            </a:r>
          </a:p>
          <a:p>
            <a:pPr>
              <a:buNone/>
            </a:pPr>
            <a:r>
              <a:rPr lang="en-US" dirty="0" smtClean="0"/>
              <a:t> as well as an object of class 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A();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B();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C();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588224" y="332656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/>
              <a:t>A</a:t>
            </a:r>
            <a:endParaRPr lang="ar-SA" sz="3600" dirty="0"/>
          </a:p>
        </p:txBody>
      </p:sp>
      <p:sp>
        <p:nvSpPr>
          <p:cNvPr id="5" name="Rectangle 4"/>
          <p:cNvSpPr/>
          <p:nvPr/>
        </p:nvSpPr>
        <p:spPr>
          <a:xfrm>
            <a:off x="6588224" y="2348880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B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660232" y="4365104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C</a:t>
            </a:r>
            <a:endParaRPr lang="ar-SA" sz="4000" dirty="0"/>
          </a:p>
        </p:txBody>
      </p:sp>
      <p:cxnSp>
        <p:nvCxnSpPr>
          <p:cNvPr id="8" name="Straight Arrow Connector 7"/>
          <p:cNvCxnSpPr>
            <a:stCxn id="5" idx="0"/>
            <a:endCxn id="4" idx="2"/>
          </p:cNvCxnSpPr>
          <p:nvPr/>
        </p:nvCxnSpPr>
        <p:spPr>
          <a:xfrm rot="5400000" flipH="1" flipV="1">
            <a:off x="6840252" y="1880828"/>
            <a:ext cx="936104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5" idx="2"/>
          </p:cNvCxnSpPr>
          <p:nvPr/>
        </p:nvCxnSpPr>
        <p:spPr>
          <a:xfrm rot="16200000" flipV="1">
            <a:off x="6876256" y="3861048"/>
            <a:ext cx="936104" cy="7200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B1A98A7-DA79-42ED-A43F-6A98F7E4A3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88024" y="17008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100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8024" y="263691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0032" y="35010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479715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1000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20205" t="15398" r="28283" b="5045"/>
          <a:stretch>
            <a:fillRect/>
          </a:stretch>
        </p:blipFill>
        <p:spPr bwMode="auto">
          <a:xfrm>
            <a:off x="5940152" y="620688"/>
            <a:ext cx="301650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672408" cy="436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771800" y="23488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87824" y="3212976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987824" y="41490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87824" y="5157192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50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FEA98A-2581-4E8E-84FD-1887E9D7C2A5}" type="slidenum">
              <a:rPr lang="en-US" altLang="ar-SA" sz="1400"/>
              <a:pPr eaLnBrk="1" hangingPunct="1"/>
              <a:t>8</a:t>
            </a:fld>
            <a:endParaRPr lang="en-US" altLang="ar-SA" sz="140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153400" cy="1143000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Polymorphism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4114800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Can also declare a </a:t>
            </a:r>
            <a:r>
              <a:rPr lang="en-US" altLang="ar-SA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final using the keyword </a:t>
            </a:r>
            <a:r>
              <a:rPr lang="en-US" altLang="ar-SA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final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If a </a:t>
            </a:r>
            <a:r>
              <a:rPr lang="en-US" altLang="ar-SA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class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is declared </a:t>
            </a:r>
            <a:r>
              <a:rPr lang="en-US" altLang="ar-SA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final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, then no other class can be derived from this class</a:t>
            </a:r>
          </a:p>
          <a:p>
            <a:pPr marL="0" indent="0" eaLnBrk="1" hangingPunct="1">
              <a:buNone/>
            </a:pP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5873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5C3C3B2-D6BC-4023-9442-C7351F3705A3}" type="slidenum">
              <a:rPr lang="en-US" altLang="ar-SA" sz="1400"/>
              <a:pPr eaLnBrk="1" hangingPunct="1"/>
              <a:t>9</a:t>
            </a:fld>
            <a:endParaRPr lang="en-US" altLang="ar-SA" sz="14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636253" y="404664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Abstract Classes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66164"/>
            <a:ext cx="7772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  <a:cs typeface="Times New Roman" panose="02020603050405020304" pitchFamily="18" charset="0"/>
              </a:rPr>
              <a:t>A class that is declared with the reserved word </a:t>
            </a:r>
            <a:r>
              <a:rPr lang="en-US" altLang="ar-SA" dirty="0" smtClean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abstract</a:t>
            </a:r>
            <a:r>
              <a:rPr lang="en-US" altLang="ar-SA" dirty="0" smtClean="0">
                <a:ea typeface="ＭＳ Ｐゴシック" panose="020B0600070205080204" pitchFamily="34" charset="-128"/>
                <a:cs typeface="Times New Roman" panose="02020603050405020304" pitchFamily="18" charset="0"/>
              </a:rPr>
              <a:t> in its heading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An abstract class can contain instance variables, constructors, </a:t>
            </a:r>
            <a:r>
              <a:rPr lang="en-US" altLang="ar-SA" dirty="0" err="1" smtClean="0">
                <a:ea typeface="ＭＳ Ｐゴシック" panose="020B0600070205080204" pitchFamily="34" charset="-128"/>
              </a:rPr>
              <a:t>finalizers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, and non-abstract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methods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3776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E497AA-0D49-4E3F-BC52-790E0F7074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2B1498C-67F9-40DE-BAD0-1DCC9EF566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DFACD0-3A7C-4C70-A867-DF2B6FB6D0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299</TotalTime>
  <Words>425</Words>
  <Application>Microsoft Office PowerPoint</Application>
  <PresentationFormat>On-screen Show (4:3)</PresentationFormat>
  <Paragraphs>85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MS PGothic</vt:lpstr>
      <vt:lpstr>Arial</vt:lpstr>
      <vt:lpstr>Calibri</vt:lpstr>
      <vt:lpstr>Courier New</vt:lpstr>
      <vt:lpstr>Times New Roman</vt:lpstr>
      <vt:lpstr>Tw Cen MT</vt:lpstr>
      <vt:lpstr>Wingdings</vt:lpstr>
      <vt:lpstr>Wingdings 2</vt:lpstr>
      <vt:lpstr>Median</vt:lpstr>
      <vt:lpstr>Polymorphism</vt:lpstr>
      <vt:lpstr>Polymorphism</vt:lpstr>
      <vt:lpstr>Polymorphism</vt:lpstr>
      <vt:lpstr>Polymorphism (continued)</vt:lpstr>
      <vt:lpstr>Polymorphism and References</vt:lpstr>
      <vt:lpstr>Note !</vt:lpstr>
      <vt:lpstr>PowerPoint Presentation</vt:lpstr>
      <vt:lpstr>Polymorphism</vt:lpstr>
      <vt:lpstr>Abstract Classes</vt:lpstr>
      <vt:lpstr>Abstract Classes (continued)</vt:lpstr>
      <vt:lpstr>Abstract Class 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Polymorphism</dc:title>
  <dc:creator>user</dc:creator>
  <cp:lastModifiedBy>Aseel</cp:lastModifiedBy>
  <cp:revision>25</cp:revision>
  <dcterms:created xsi:type="dcterms:W3CDTF">2012-04-10T16:39:57Z</dcterms:created>
  <dcterms:modified xsi:type="dcterms:W3CDTF">2014-10-21T16:39:18Z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