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6" r:id="rId2"/>
    <p:sldId id="271" r:id="rId3"/>
    <p:sldId id="280" r:id="rId4"/>
    <p:sldId id="270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1" r:id="rId14"/>
    <p:sldId id="282" r:id="rId15"/>
    <p:sldId id="283" r:id="rId16"/>
    <p:sldId id="284" r:id="rId17"/>
    <p:sldId id="285" r:id="rId18"/>
    <p:sldId id="286" r:id="rId19"/>
    <p:sldId id="287" r:id="rId20"/>
    <p:sldId id="288" r:id="rId21"/>
    <p:sldId id="289" r:id="rId22"/>
    <p:sldId id="290" r:id="rId23"/>
    <p:sldId id="291" r:id="rId24"/>
    <p:sldId id="292" r:id="rId25"/>
    <p:sldId id="293" r:id="rId26"/>
    <p:sldId id="294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66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336046F-3A45-409C-9A1A-D5672786B285}" type="datetimeFigureOut">
              <a:rPr lang="ar-SA" smtClean="0"/>
              <a:pPr/>
              <a:t>2/1/1436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35A8C4A-4EC8-4F93-9307-D97D8A5C1666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901176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5A8C4A-4EC8-4F93-9307-D97D8A5C1666}" type="slidenum">
              <a:rPr lang="ar-SA" smtClean="0"/>
              <a:pPr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288755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5A8C4A-4EC8-4F93-9307-D97D8A5C1666}" type="slidenum">
              <a:rPr lang="ar-SA" smtClean="0"/>
              <a:pPr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08868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C2CF9A90-0DD7-4502-86FF-A752B27D3F4E}" type="datetime1">
              <a:rPr lang="en-US" smtClean="0"/>
              <a:t>11/23/2014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404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F70EF-5103-4A2A-BF09-796FFB04F035}" type="datetime1">
              <a:rPr lang="en-US" smtClean="0"/>
              <a:t>11/23/2014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143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CCDED-0625-4B51-B87F-6B39BDB4DF36}" type="datetime1">
              <a:rPr lang="en-US" smtClean="0"/>
              <a:t>11/23/2014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8816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001A3-D9F7-49E8-816A-A3433A26F0D7}" type="datetime1">
              <a:rPr lang="en-US" smtClean="0"/>
              <a:t>11/23/2014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380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57732-3150-46E5-B67B-D913DD2B011C}" type="datetime1">
              <a:rPr lang="en-US" smtClean="0"/>
              <a:t>11/23/2014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8343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45B32-27C5-42EE-B67A-3DD2CF91FC94}" type="datetime1">
              <a:rPr lang="en-US" smtClean="0"/>
              <a:t>11/23/2014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4914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E3F11-C2E1-4332-8110-C4F29F0030B1}" type="datetime1">
              <a:rPr lang="en-US" smtClean="0"/>
              <a:t>11/23/2014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9368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2C4FDB05-9816-4A80-B8C2-9B667DFF9057}" type="datetime1">
              <a:rPr lang="en-US" smtClean="0"/>
              <a:t>11/23/2014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7659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6E1CB-C74C-42EF-95E7-2A413ED1F9AD}" type="datetime1">
              <a:rPr lang="en-US" smtClean="0"/>
              <a:t>11/23/2014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278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CFA91-F9FA-45CF-91AF-2FE7ED9DE4CA}" type="datetime1">
              <a:rPr lang="en-US" smtClean="0"/>
              <a:t>11/23/2014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837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4174B-CB35-4F1A-BFE9-572090464EF1}" type="datetime1">
              <a:rPr lang="en-US" smtClean="0"/>
              <a:t>11/23/2014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739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BB5D4-1C78-418F-BB69-3686AC76DB98}" type="datetime1">
              <a:rPr lang="en-US" smtClean="0"/>
              <a:t>11/23/2014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270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9D6DF-7223-4C36-B89C-82FCC8BB6A49}" type="datetime1">
              <a:rPr lang="en-US" smtClean="0"/>
              <a:t>11/23/2014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350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A822F-0CA0-4893-A55D-D8F82B512352}" type="datetime1">
              <a:rPr lang="en-US" smtClean="0"/>
              <a:t>11/23/2014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590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F537D-1356-4A64-9658-0B9F5C87F195}" type="datetime1">
              <a:rPr lang="en-US" smtClean="0"/>
              <a:t>11/23/2014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193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AB6BB-4150-46B0-9989-BF51C4238F3E}" type="datetime1">
              <a:rPr lang="en-US" smtClean="0"/>
              <a:t>11/23/2014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211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D18A7-5686-4A2C-B914-86A6EADD928C}" type="datetime1">
              <a:rPr lang="en-US" smtClean="0"/>
              <a:t>11/23/2014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800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962B5B58-6BB1-4CA2-AD08-BAC8BCA0BBC8}" type="datetime1">
              <a:rPr lang="en-US" smtClean="0"/>
              <a:t>11/23/2014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931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600200"/>
            <a:ext cx="6705600" cy="1009650"/>
          </a:xfrm>
        </p:spPr>
        <p:txBody>
          <a:bodyPr/>
          <a:lstStyle/>
          <a:p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 to GUI </a:t>
            </a:r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62000" y="3429000"/>
            <a:ext cx="5257800" cy="298543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4000" dirty="0" smtClean="0">
                <a:cs typeface="+mj-cs"/>
              </a:rPr>
              <a:t>Graphical User Interface</a:t>
            </a:r>
          </a:p>
          <a:p>
            <a:pPr algn="ctr"/>
            <a:endParaRPr lang="en-US" sz="4000" dirty="0" smtClean="0">
              <a:cs typeface="+mj-cs"/>
            </a:endParaRPr>
          </a:p>
          <a:p>
            <a:pPr algn="ctr"/>
            <a:r>
              <a:rPr lang="en-US" sz="5400" dirty="0" smtClean="0">
                <a:cs typeface="+mj-cs"/>
              </a:rPr>
              <a:t>3</a:t>
            </a:r>
          </a:p>
          <a:p>
            <a:pPr algn="ctr"/>
            <a:endParaRPr lang="ar-SA" sz="5400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6232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0"/>
            <a:ext cx="807720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7" name="Picture 4" descr="ch14-8"/>
          <p:cNvPicPr>
            <a:picLocks noChangeAspect="1" noChangeArrowheads="1"/>
          </p:cNvPicPr>
          <p:nvPr/>
        </p:nvPicPr>
        <p:blipFill>
          <a:blip r:embed="rId2" cstate="print"/>
          <a:srcRect l="48246"/>
          <a:stretch>
            <a:fillRect/>
          </a:stretch>
        </p:blipFill>
        <p:spPr bwMode="auto">
          <a:xfrm>
            <a:off x="3886200" y="1600200"/>
            <a:ext cx="5257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h14-8"/>
          <p:cNvPicPr>
            <a:picLocks noChangeAspect="1" noChangeArrowheads="1"/>
          </p:cNvPicPr>
          <p:nvPr/>
        </p:nvPicPr>
        <p:blipFill>
          <a:blip r:embed="rId2" cstate="print"/>
          <a:srcRect r="60409" b="31532"/>
          <a:stretch>
            <a:fillRect/>
          </a:stretch>
        </p:blipFill>
        <p:spPr bwMode="auto">
          <a:xfrm>
            <a:off x="0" y="0"/>
            <a:ext cx="38862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BorderLayout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6718" y="2057400"/>
            <a:ext cx="8229600" cy="4800600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This layout manager divides the container into five regions: center, north, south, east, and west. 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If the window is enlarged, the center area gets as much of the available space as possible. </a:t>
            </a:r>
          </a:p>
          <a:p>
            <a:pPr algn="l" rtl="0"/>
            <a:r>
              <a:rPr lang="en-US" dirty="0" smtClean="0"/>
              <a:t>The other areas expand only as much as necessary to fill all available space.</a:t>
            </a:r>
          </a:p>
          <a:p>
            <a:pPr algn="l" rtl="0"/>
            <a:r>
              <a:rPr lang="en-US" dirty="0" smtClean="0"/>
              <a:t>Not all regions have to be occupied.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2632083"/>
            <a:ext cx="329565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0"/>
            <a:ext cx="8077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6" name="Picture 5" descr="ch14-7"/>
          <p:cNvPicPr>
            <a:picLocks noChangeAspect="1" noChangeArrowheads="1"/>
          </p:cNvPicPr>
          <p:nvPr/>
        </p:nvPicPr>
        <p:blipFill>
          <a:blip r:embed="rId2" cstate="print"/>
          <a:srcRect r="57320"/>
          <a:stretch>
            <a:fillRect/>
          </a:stretch>
        </p:blipFill>
        <p:spPr bwMode="auto">
          <a:xfrm>
            <a:off x="0" y="0"/>
            <a:ext cx="4219575" cy="5167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ch14-7"/>
          <p:cNvPicPr>
            <a:picLocks noChangeAspect="1" noChangeArrowheads="1"/>
          </p:cNvPicPr>
          <p:nvPr/>
        </p:nvPicPr>
        <p:blipFill>
          <a:blip r:embed="rId2" cstate="print"/>
          <a:srcRect l="47334"/>
          <a:stretch>
            <a:fillRect/>
          </a:stretch>
        </p:blipFill>
        <p:spPr bwMode="auto">
          <a:xfrm>
            <a:off x="3902336" y="4765"/>
            <a:ext cx="5206740" cy="5167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Absolute Positioning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4382" y="2489200"/>
            <a:ext cx="7746218" cy="3530600"/>
          </a:xfrm>
        </p:spPr>
        <p:txBody>
          <a:bodyPr/>
          <a:lstStyle/>
          <a:p>
            <a:pPr algn="l" rtl="0"/>
            <a:r>
              <a:rPr lang="en-US" dirty="0" smtClean="0"/>
              <a:t>Here we do not use any layout manager.</a:t>
            </a:r>
          </a:p>
          <a:p>
            <a:pPr algn="l" rtl="0"/>
            <a:r>
              <a:rPr lang="en-US" dirty="0" smtClean="0"/>
              <a:t>We place the GUI objects on the frame’s content pane by explicitly specifying their position and size.</a:t>
            </a:r>
          </a:p>
          <a:p>
            <a:pPr algn="l" rtl="0"/>
            <a:r>
              <a:rPr lang="en-US" dirty="0" smtClean="0"/>
              <a:t>This is called </a:t>
            </a:r>
            <a:r>
              <a:rPr lang="en-US" i="1" dirty="0" smtClean="0">
                <a:solidFill>
                  <a:srgbClr val="C00000"/>
                </a:solidFill>
              </a:rPr>
              <a:t>absolute positioning</a:t>
            </a:r>
          </a:p>
          <a:p>
            <a:pPr algn="l" rtl="0"/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8534400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3505200"/>
            <a:ext cx="3805024" cy="275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7439830" cy="70986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Other Common GUI Components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0324" y="1981200"/>
            <a:ext cx="8229600" cy="4221163"/>
          </a:xfrm>
        </p:spPr>
        <p:txBody>
          <a:bodyPr/>
          <a:lstStyle/>
          <a:p>
            <a:pPr algn="l" rtl="0">
              <a:buNone/>
            </a:pPr>
            <a:r>
              <a:rPr lang="en-US" dirty="0" err="1" smtClean="0">
                <a:solidFill>
                  <a:srgbClr val="C00000"/>
                </a:solidFill>
              </a:rPr>
              <a:t>JCheckBox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</a:p>
          <a:p>
            <a:pPr algn="l" rtl="0"/>
            <a:r>
              <a:rPr lang="en-US" dirty="0" smtClean="0"/>
              <a:t>Useful in representing a collection of binary (yes/no, true/false) options.</a:t>
            </a:r>
          </a:p>
          <a:p>
            <a:pPr algn="l" rtl="0"/>
            <a:r>
              <a:rPr lang="en-US" dirty="0" smtClean="0"/>
              <a:t>A </a:t>
            </a:r>
            <a:r>
              <a:rPr lang="en-US" dirty="0" err="1" smtClean="0"/>
              <a:t>JCheckBox</a:t>
            </a:r>
            <a:r>
              <a:rPr lang="en-US" dirty="0" smtClean="0"/>
              <a:t> object generates </a:t>
            </a:r>
            <a:r>
              <a:rPr lang="en-US" dirty="0" smtClean="0">
                <a:solidFill>
                  <a:srgbClr val="C00000"/>
                </a:solidFill>
              </a:rPr>
              <a:t>action events </a:t>
            </a:r>
            <a:r>
              <a:rPr lang="en-US" dirty="0" smtClean="0"/>
              <a:t>(like a </a:t>
            </a:r>
            <a:r>
              <a:rPr lang="en-US" dirty="0" err="1" smtClean="0"/>
              <a:t>JButton</a:t>
            </a:r>
            <a:r>
              <a:rPr lang="en-US" dirty="0" smtClean="0"/>
              <a:t>), but also generates </a:t>
            </a:r>
            <a:r>
              <a:rPr lang="en-US" dirty="0" smtClean="0">
                <a:solidFill>
                  <a:srgbClr val="C00000"/>
                </a:solidFill>
              </a:rPr>
              <a:t>item events</a:t>
            </a:r>
            <a:r>
              <a:rPr lang="en-US" dirty="0" smtClean="0"/>
              <a:t>, when the state of a check-box button changes (selected or deselected).</a:t>
            </a:r>
          </a:p>
          <a:p>
            <a:pPr algn="l" rtl="0"/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18866" y="4191000"/>
            <a:ext cx="3439157" cy="2323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JCheckBox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438400"/>
            <a:ext cx="8305800" cy="4114800"/>
          </a:xfrm>
        </p:spPr>
        <p:txBody>
          <a:bodyPr>
            <a:normAutofit fontScale="92500" lnSpcReduction="10000"/>
          </a:bodyPr>
          <a:lstStyle/>
          <a:p>
            <a:pPr algn="l" rtl="0">
              <a:buNone/>
            </a:pPr>
            <a:r>
              <a:rPr lang="en-GB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JCheckBox</a:t>
            </a: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box1= new </a:t>
            </a:r>
            <a:r>
              <a:rPr lang="en-GB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JCheckBox</a:t>
            </a: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(“BOX1");</a:t>
            </a:r>
          </a:p>
          <a:p>
            <a:pPr algn="l" rtl="0">
              <a:buNone/>
            </a:pP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box1.setSelected(true); </a:t>
            </a:r>
            <a:r>
              <a:rPr lang="en-GB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//for </a:t>
            </a:r>
            <a:r>
              <a:rPr lang="en-GB" dirty="0" err="1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defualt</a:t>
            </a:r>
            <a:r>
              <a:rPr lang="en-GB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selection</a:t>
            </a:r>
          </a:p>
          <a:p>
            <a:pPr algn="l" rtl="0">
              <a:buNone/>
            </a:pPr>
            <a:endParaRPr lang="en-GB" dirty="0" smtClean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 rtl="0"/>
            <a:r>
              <a:rPr lang="en-US" u="sng" dirty="0" smtClean="0">
                <a:solidFill>
                  <a:srgbClr val="FF0000"/>
                </a:solidFill>
              </a:rPr>
              <a:t>Handling the </a:t>
            </a:r>
            <a:r>
              <a:rPr lang="en-GB" u="sng" dirty="0" err="1" smtClean="0">
                <a:solidFill>
                  <a:srgbClr val="FF0000"/>
                </a:solidFill>
              </a:rPr>
              <a:t>CheckBox</a:t>
            </a:r>
            <a:r>
              <a:rPr lang="en-US" u="sng" dirty="0" smtClean="0">
                <a:solidFill>
                  <a:srgbClr val="FF0000"/>
                </a:solidFill>
              </a:rPr>
              <a:t> events: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GB" dirty="0" smtClean="0">
                <a:solidFill>
                  <a:srgbClr val="0070C0"/>
                </a:solidFill>
              </a:rPr>
              <a:t>implements</a:t>
            </a:r>
            <a:r>
              <a:rPr lang="en-GB" dirty="0" smtClean="0"/>
              <a:t> </a:t>
            </a:r>
            <a:r>
              <a:rPr lang="en-GB" dirty="0" err="1" smtClean="0"/>
              <a:t>ActionListener</a:t>
            </a:r>
            <a:r>
              <a:rPr lang="en-GB" dirty="0" smtClean="0"/>
              <a:t> , </a:t>
            </a:r>
            <a:r>
              <a:rPr lang="en-GB" b="1" dirty="0" err="1" smtClean="0"/>
              <a:t>ItemListener</a:t>
            </a:r>
            <a:r>
              <a:rPr lang="en-GB" b="1" dirty="0" smtClean="0"/>
              <a:t>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Redefine the function </a:t>
            </a:r>
            <a:r>
              <a:rPr lang="en-US" b="1" dirty="0" err="1" smtClean="0"/>
              <a:t>itemStateChanged</a:t>
            </a:r>
            <a:endParaRPr lang="en-US" b="1" dirty="0" smtClean="0"/>
          </a:p>
          <a:p>
            <a:pPr marL="514350" indent="-514350" algn="l" rtl="0">
              <a:buNone/>
            </a:pPr>
            <a:r>
              <a:rPr lang="en-GB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 void </a:t>
            </a:r>
            <a:r>
              <a:rPr lang="en-GB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itemStateChanged</a:t>
            </a: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GB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ItemEvent</a:t>
            </a: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e) {</a:t>
            </a:r>
          </a:p>
          <a:p>
            <a:pPr marL="514350" indent="-514350" algn="l" rtl="0">
              <a:buNone/>
            </a:pPr>
            <a:endParaRPr lang="en-GB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 algn="l" rtl="0">
              <a:buNone/>
            </a:pP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Object source = </a:t>
            </a:r>
            <a:r>
              <a:rPr lang="en-GB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e.getSource</a:t>
            </a: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pPr marL="514350" indent="-514350" algn="l" rtl="0">
              <a:buNone/>
            </a:pP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if (source == box1) {//do something  }</a:t>
            </a:r>
          </a:p>
          <a:p>
            <a:pPr marL="514350" indent="-514350" algn="l" rtl="0">
              <a:buNone/>
            </a:pP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else if (source == ......) {}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JRadioButton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982" y="2209800"/>
            <a:ext cx="8882418" cy="4221163"/>
          </a:xfrm>
        </p:spPr>
        <p:txBody>
          <a:bodyPr>
            <a:normAutofit/>
          </a:bodyPr>
          <a:lstStyle/>
          <a:p>
            <a:pPr algn="l" rtl="0">
              <a:buClr>
                <a:schemeClr val="accent2">
                  <a:lumMod val="75000"/>
                </a:schemeClr>
              </a:buClr>
            </a:pPr>
            <a:r>
              <a:rPr lang="en-US" sz="2000" dirty="0" smtClean="0"/>
              <a:t>The radio button is similar to the check-box, but only one button can be selected from the group.</a:t>
            </a:r>
          </a:p>
          <a:p>
            <a:pPr algn="l" rtl="0">
              <a:buClr>
                <a:schemeClr val="accent2">
                  <a:lumMod val="75000"/>
                </a:schemeClr>
              </a:buClr>
            </a:pPr>
            <a:r>
              <a:rPr lang="en-US" sz="2000" dirty="0" smtClean="0">
                <a:solidFill>
                  <a:srgbClr val="C00000"/>
                </a:solidFill>
              </a:rPr>
              <a:t> </a:t>
            </a:r>
            <a:r>
              <a:rPr lang="en-US" sz="2000" dirty="0" smtClean="0"/>
              <a:t>When you select a new item, the currently selected radio button will get deselected.</a:t>
            </a:r>
          </a:p>
          <a:p>
            <a:pPr algn="l" rtl="0">
              <a:buClr>
                <a:schemeClr val="accent2">
                  <a:lumMod val="75000"/>
                </a:schemeClr>
              </a:buClr>
            </a:pPr>
            <a:r>
              <a:rPr lang="en-US" sz="2000" dirty="0" smtClean="0"/>
              <a:t>Thus, the </a:t>
            </a:r>
            <a:r>
              <a:rPr lang="en-US" sz="2000" dirty="0" err="1" smtClean="0"/>
              <a:t>JRadioButton</a:t>
            </a:r>
            <a:r>
              <a:rPr lang="en-US" sz="2000" dirty="0" smtClean="0"/>
              <a:t> must be added to a group.</a:t>
            </a:r>
          </a:p>
          <a:p>
            <a:pPr algn="l" rtl="0">
              <a:buClr>
                <a:schemeClr val="accent2">
                  <a:lumMod val="75000"/>
                </a:schemeClr>
              </a:buClr>
            </a:pPr>
            <a:r>
              <a:rPr lang="en-US" sz="2000" dirty="0" smtClean="0"/>
              <a:t>A </a:t>
            </a:r>
            <a:r>
              <a:rPr lang="en-US" sz="2000" dirty="0" err="1" smtClean="0"/>
              <a:t>JRadioButton</a:t>
            </a:r>
            <a:r>
              <a:rPr lang="en-US" sz="2000" dirty="0" smtClean="0"/>
              <a:t> generates both </a:t>
            </a:r>
            <a:r>
              <a:rPr lang="en-US" sz="2000" dirty="0" smtClean="0">
                <a:solidFill>
                  <a:srgbClr val="C00000"/>
                </a:solidFill>
              </a:rPr>
              <a:t>action events </a:t>
            </a:r>
            <a:r>
              <a:rPr lang="en-US" sz="2000" dirty="0" smtClean="0"/>
              <a:t>and </a:t>
            </a:r>
            <a:r>
              <a:rPr lang="en-US" sz="2000" dirty="0" smtClean="0">
                <a:solidFill>
                  <a:srgbClr val="C00000"/>
                </a:solidFill>
              </a:rPr>
              <a:t>item events</a:t>
            </a:r>
            <a:r>
              <a:rPr lang="en-US" sz="2000" dirty="0" smtClean="0"/>
              <a:t>.</a:t>
            </a:r>
          </a:p>
          <a:p>
            <a:pPr marL="0" indent="0" algn="l" rtl="0">
              <a:buClr>
                <a:schemeClr val="accent2">
                  <a:lumMod val="75000"/>
                </a:schemeClr>
              </a:buClr>
              <a:buNone/>
            </a:pPr>
            <a:r>
              <a:rPr lang="en-GB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JRadioButton</a:t>
            </a:r>
            <a:r>
              <a:rPr lang="en-GB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radio1= new </a:t>
            </a:r>
            <a:r>
              <a:rPr lang="en-GB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JRadioButton</a:t>
            </a:r>
            <a:r>
              <a:rPr lang="en-GB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(“</a:t>
            </a:r>
            <a:r>
              <a:rPr lang="en-GB" sz="2000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r1</a:t>
            </a:r>
            <a:r>
              <a:rPr lang="en-GB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");</a:t>
            </a:r>
          </a:p>
          <a:p>
            <a:pPr algn="l" rtl="0">
              <a:buClr>
                <a:schemeClr val="accent2">
                  <a:lumMod val="75000"/>
                </a:schemeClr>
              </a:buClr>
              <a:buNone/>
            </a:pPr>
            <a:endParaRPr lang="en-US" sz="20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8274" y="4987636"/>
            <a:ext cx="3248526" cy="1870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0"/>
            <a:ext cx="2797681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 flipH="1">
            <a:off x="2971800" y="304800"/>
            <a:ext cx="3810000" cy="1103313"/>
            <a:chOff x="2304" y="2896"/>
            <a:chExt cx="2827" cy="599"/>
          </a:xfrm>
        </p:grpSpPr>
        <p:sp>
          <p:nvSpPr>
            <p:cNvPr id="13" name="AutoShape 6"/>
            <p:cNvSpPr>
              <a:spLocks noChangeArrowheads="1"/>
            </p:cNvSpPr>
            <p:nvPr/>
          </p:nvSpPr>
          <p:spPr bwMode="auto">
            <a:xfrm>
              <a:off x="3713" y="2896"/>
              <a:ext cx="1418" cy="599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>
                <a:defRPr/>
              </a:pPr>
              <a:r>
                <a:rPr lang="en-US" altLang="ja-JP" sz="1400" dirty="0">
                  <a:solidFill>
                    <a:srgbClr val="000000"/>
                  </a:solidFill>
                  <a:latin typeface="Arial" pitchFamily="34" charset="0"/>
                  <a:ea typeface="ＭＳ Ｐゴシック" pitchFamily="34" charset="-128"/>
                </a:rPr>
                <a:t>This gray area is the content pane of this frame.</a:t>
              </a:r>
            </a:p>
          </p:txBody>
        </p:sp>
        <p:sp>
          <p:nvSpPr>
            <p:cNvPr id="14" name="Line 7"/>
            <p:cNvSpPr>
              <a:spLocks noChangeShapeType="1"/>
            </p:cNvSpPr>
            <p:nvPr/>
          </p:nvSpPr>
          <p:spPr bwMode="auto">
            <a:xfrm>
              <a:off x="2304" y="3187"/>
              <a:ext cx="141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 type="triangle" w="med" len="med"/>
              <a:tailEnd/>
            </a:ln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304800" y="2057400"/>
            <a:ext cx="8077200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The content pane is where we put GUI objects such as buttons, labels, scroll bars, and others. </a:t>
            </a:r>
          </a:p>
          <a:p>
            <a:r>
              <a:rPr lang="en-US" sz="2400" dirty="0" smtClean="0"/>
              <a:t>We access the content pane by calling the frame’s </a:t>
            </a:r>
            <a:r>
              <a:rPr lang="en-US" sz="2400" b="1" dirty="0" err="1" smtClean="0"/>
              <a:t>getContentPane</a:t>
            </a:r>
            <a:r>
              <a:rPr lang="en-US" sz="2400" dirty="0" smtClean="0"/>
              <a:t> method in class </a:t>
            </a:r>
            <a:r>
              <a:rPr lang="en-US" sz="2400" b="1" dirty="0" smtClean="0"/>
              <a:t>Container</a:t>
            </a:r>
            <a:r>
              <a:rPr lang="en-US" sz="2400" dirty="0" smtClean="0"/>
              <a:t>. </a:t>
            </a:r>
          </a:p>
          <a:p>
            <a:endParaRPr lang="en-US" sz="2400" dirty="0" smtClean="0"/>
          </a:p>
          <a:p>
            <a:r>
              <a:rPr lang="en-GB" sz="2000" dirty="0" smtClean="0"/>
              <a:t>Container </a:t>
            </a:r>
            <a:r>
              <a:rPr lang="en-GB" sz="2000" dirty="0" err="1" smtClean="0">
                <a:solidFill>
                  <a:schemeClr val="accent1">
                    <a:lumMod val="75000"/>
                  </a:schemeClr>
                </a:solidFill>
              </a:rPr>
              <a:t>contentPane</a:t>
            </a:r>
            <a:r>
              <a:rPr lang="en-GB" sz="2000" dirty="0" smtClean="0"/>
              <a:t> = </a:t>
            </a:r>
            <a:r>
              <a:rPr lang="en-GB" sz="2000" b="1" dirty="0" err="1" smtClean="0"/>
              <a:t>getContentPane</a:t>
            </a:r>
            <a:r>
              <a:rPr lang="en-GB" sz="2000" b="1" dirty="0" smtClean="0"/>
              <a:t>();</a:t>
            </a:r>
          </a:p>
          <a:p>
            <a:endParaRPr lang="en-GB" sz="2000" b="1" dirty="0" smtClean="0"/>
          </a:p>
          <a:p>
            <a:r>
              <a:rPr lang="en-GB" sz="2400" dirty="0" err="1" smtClean="0">
                <a:solidFill>
                  <a:schemeClr val="accent1">
                    <a:lumMod val="75000"/>
                  </a:schemeClr>
                </a:solidFill>
              </a:rPr>
              <a:t>contentPane</a:t>
            </a:r>
            <a:r>
              <a:rPr lang="en-GB" sz="2400" dirty="0" smtClean="0"/>
              <a:t> </a:t>
            </a:r>
            <a:r>
              <a:rPr lang="en-US" sz="2400" b="1" dirty="0" smtClean="0"/>
              <a:t>methods:</a:t>
            </a:r>
            <a:endParaRPr lang="en-GB" sz="2400" b="1" dirty="0" smtClean="0"/>
          </a:p>
          <a:p>
            <a:r>
              <a:rPr lang="en-GB" sz="2400" dirty="0" err="1" smtClean="0"/>
              <a:t>setBackground</a:t>
            </a:r>
            <a:r>
              <a:rPr lang="en-GB" sz="2400" dirty="0" smtClean="0"/>
              <a:t>(</a:t>
            </a:r>
            <a:r>
              <a:rPr lang="en-GB" sz="2400" dirty="0" err="1" smtClean="0"/>
              <a:t>Color.BLUE</a:t>
            </a:r>
            <a:r>
              <a:rPr lang="en-GB" sz="2400" dirty="0" smtClean="0"/>
              <a:t>);</a:t>
            </a:r>
          </a:p>
          <a:p>
            <a:r>
              <a:rPr lang="en-US" sz="2400" dirty="0" smtClean="0">
                <a:solidFill>
                  <a:srgbClr val="000000"/>
                </a:solidFill>
                <a:latin typeface="Courier New"/>
              </a:rPr>
              <a:t>add(</a:t>
            </a:r>
            <a:r>
              <a:rPr lang="en-US" sz="2400" dirty="0" err="1" smtClean="0">
                <a:solidFill>
                  <a:srgbClr val="000000"/>
                </a:solidFill>
                <a:latin typeface="Courier New"/>
              </a:rPr>
              <a:t>Object_name</a:t>
            </a:r>
            <a:r>
              <a:rPr lang="en-US" sz="2400" dirty="0" smtClean="0">
                <a:solidFill>
                  <a:srgbClr val="000000"/>
                </a:solidFill>
                <a:latin typeface="Courier New"/>
              </a:rPr>
              <a:t>);</a:t>
            </a:r>
          </a:p>
          <a:p>
            <a:r>
              <a:rPr lang="en-US" sz="2400" dirty="0" err="1" smtClean="0">
                <a:solidFill>
                  <a:srgbClr val="000000"/>
                </a:solidFill>
                <a:latin typeface="Courier New"/>
              </a:rPr>
              <a:t>setLayout</a:t>
            </a:r>
            <a:r>
              <a:rPr lang="en-US" sz="2400" dirty="0" smtClean="0">
                <a:solidFill>
                  <a:srgbClr val="000000"/>
                </a:solidFill>
                <a:latin typeface="Courier New"/>
              </a:rPr>
              <a:t>( </a:t>
            </a:r>
            <a:r>
              <a:rPr lang="en-US" sz="2400" dirty="0" err="1" smtClean="0">
                <a:solidFill>
                  <a:srgbClr val="000000"/>
                </a:solidFill>
                <a:latin typeface="Courier New"/>
              </a:rPr>
              <a:t>layout_type</a:t>
            </a:r>
            <a:r>
              <a:rPr lang="en-US" sz="2400" dirty="0" smtClean="0">
                <a:solidFill>
                  <a:srgbClr val="000000"/>
                </a:solidFill>
                <a:latin typeface="Courier New"/>
              </a:rPr>
              <a:t>);</a:t>
            </a:r>
            <a:endParaRPr lang="en-GB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Other Common GUI Components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6394" y="2036762"/>
            <a:ext cx="8506318" cy="4221163"/>
          </a:xfrm>
        </p:spPr>
        <p:txBody>
          <a:bodyPr/>
          <a:lstStyle/>
          <a:p>
            <a:pPr lvl="0" algn="l" rtl="0"/>
            <a:r>
              <a:rPr lang="en-US" sz="2400" kern="0" dirty="0" err="1" smtClean="0">
                <a:solidFill>
                  <a:srgbClr val="C00000"/>
                </a:solidFill>
                <a:latin typeface="Arial"/>
              </a:rPr>
              <a:t>JComboBox</a:t>
            </a:r>
            <a:r>
              <a:rPr lang="en-US" sz="2400" kern="0" dirty="0" smtClean="0">
                <a:solidFill>
                  <a:srgbClr val="C00000"/>
                </a:solidFill>
                <a:latin typeface="Arial"/>
              </a:rPr>
              <a:t> (drop-down list)</a:t>
            </a:r>
          </a:p>
          <a:p>
            <a:pPr lvl="0" algn="l" rtl="0">
              <a:buFontTx/>
              <a:buChar char="•"/>
            </a:pPr>
            <a:r>
              <a:rPr lang="en-US" sz="2400" kern="0" dirty="0" smtClean="0">
                <a:solidFill>
                  <a:srgbClr val="003399"/>
                </a:solidFill>
                <a:latin typeface="Arial"/>
              </a:rPr>
              <a:t>Similar to </a:t>
            </a:r>
            <a:r>
              <a:rPr lang="en-US" sz="2400" kern="0" dirty="0" err="1" smtClean="0">
                <a:solidFill>
                  <a:srgbClr val="003399"/>
                </a:solidFill>
                <a:latin typeface="Arial"/>
              </a:rPr>
              <a:t>JRadioButton</a:t>
            </a:r>
            <a:r>
              <a:rPr lang="en-US" sz="2400" kern="0" dirty="0" smtClean="0">
                <a:solidFill>
                  <a:srgbClr val="003399"/>
                </a:solidFill>
                <a:latin typeface="Arial"/>
              </a:rPr>
              <a:t>,</a:t>
            </a:r>
          </a:p>
          <a:p>
            <a:pPr lvl="0" algn="l" rtl="0">
              <a:buNone/>
            </a:pPr>
            <a:r>
              <a:rPr lang="en-US" sz="2400" kern="0" dirty="0" smtClean="0">
                <a:solidFill>
                  <a:srgbClr val="003399"/>
                </a:solidFill>
                <a:latin typeface="Arial"/>
              </a:rPr>
              <a:t> but the choices are presented to the user</a:t>
            </a:r>
          </a:p>
          <a:p>
            <a:pPr lvl="0" algn="l" rtl="0">
              <a:buNone/>
            </a:pPr>
            <a:r>
              <a:rPr lang="en-US" sz="2400" kern="0" dirty="0" smtClean="0">
                <a:solidFill>
                  <a:srgbClr val="003399"/>
                </a:solidFill>
                <a:latin typeface="Arial"/>
              </a:rPr>
              <a:t> in a form of a drop-down list</a:t>
            </a:r>
          </a:p>
          <a:p>
            <a:pPr lvl="0" algn="l" rtl="0"/>
            <a:r>
              <a:rPr lang="en-US" sz="2400" kern="0" dirty="0" err="1" smtClean="0">
                <a:solidFill>
                  <a:srgbClr val="C00000"/>
                </a:solidFill>
                <a:latin typeface="Arial"/>
              </a:rPr>
              <a:t>Jlist</a:t>
            </a:r>
            <a:endParaRPr lang="en-US" sz="2400" kern="0" dirty="0" smtClean="0">
              <a:solidFill>
                <a:srgbClr val="C00000"/>
              </a:solidFill>
              <a:latin typeface="Arial"/>
            </a:endParaRPr>
          </a:p>
          <a:p>
            <a:pPr lvl="0" algn="l" rtl="0">
              <a:buFontTx/>
              <a:buChar char="•"/>
            </a:pPr>
            <a:r>
              <a:rPr lang="en-US" sz="2400" kern="0" dirty="0" smtClean="0">
                <a:solidFill>
                  <a:srgbClr val="003399"/>
                </a:solidFill>
                <a:latin typeface="Arial"/>
              </a:rPr>
              <a:t>Used to display a list of items</a:t>
            </a:r>
          </a:p>
          <a:p>
            <a:pPr lvl="0" algn="l" rtl="0">
              <a:buFontTx/>
              <a:buChar char="•"/>
            </a:pPr>
            <a:r>
              <a:rPr lang="en-US" sz="2400" kern="0" dirty="0" smtClean="0">
                <a:solidFill>
                  <a:srgbClr val="003399"/>
                </a:solidFill>
                <a:latin typeface="Arial"/>
              </a:rPr>
              <a:t>You can highlight one or more selection</a:t>
            </a:r>
          </a:p>
          <a:p>
            <a:pPr lvl="0" algn="l" rtl="0">
              <a:buFontTx/>
              <a:buChar char="•"/>
            </a:pPr>
            <a:endParaRPr lang="en-US" sz="2400" kern="0" dirty="0" smtClean="0">
              <a:solidFill>
                <a:srgbClr val="003399"/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15075" y="1447800"/>
            <a:ext cx="2828925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5550" y="3886200"/>
            <a:ext cx="2838450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Menus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438400"/>
            <a:ext cx="8610600" cy="4114800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The </a:t>
            </a:r>
            <a:r>
              <a:rPr lang="en-US" dirty="0" err="1" smtClean="0"/>
              <a:t>javax.swing</a:t>
            </a:r>
            <a:r>
              <a:rPr lang="en-US" dirty="0" smtClean="0"/>
              <a:t> package contains three menu-related classes: </a:t>
            </a:r>
            <a:r>
              <a:rPr lang="en-US" dirty="0" err="1" smtClean="0">
                <a:solidFill>
                  <a:srgbClr val="A50021"/>
                </a:solidFill>
              </a:rPr>
              <a:t>JMenuBar</a:t>
            </a:r>
            <a:r>
              <a:rPr lang="en-US" dirty="0" smtClean="0"/>
              <a:t>, </a:t>
            </a:r>
            <a:r>
              <a:rPr lang="en-US" dirty="0" err="1" smtClean="0">
                <a:solidFill>
                  <a:srgbClr val="A50021"/>
                </a:solidFill>
              </a:rPr>
              <a:t>JMenu</a:t>
            </a:r>
            <a:r>
              <a:rPr lang="en-US" dirty="0" smtClean="0"/>
              <a:t>, and </a:t>
            </a:r>
            <a:r>
              <a:rPr lang="en-US" dirty="0" err="1" smtClean="0">
                <a:solidFill>
                  <a:srgbClr val="A50021"/>
                </a:solidFill>
              </a:rPr>
              <a:t>JMenuItem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err="1" smtClean="0">
                <a:solidFill>
                  <a:srgbClr val="C00000"/>
                </a:solidFill>
              </a:rPr>
              <a:t>JMenuBar</a:t>
            </a:r>
            <a:r>
              <a:rPr lang="en-US" dirty="0" smtClean="0"/>
              <a:t> is a bar where the menus are placed. There is one menu bar per frame.</a:t>
            </a:r>
          </a:p>
          <a:p>
            <a:pPr algn="l" rtl="0"/>
            <a:r>
              <a:rPr lang="en-US" dirty="0" err="1" smtClean="0">
                <a:solidFill>
                  <a:srgbClr val="C00000"/>
                </a:solidFill>
              </a:rPr>
              <a:t>JMenu</a:t>
            </a:r>
            <a:r>
              <a:rPr lang="en-US" dirty="0" smtClean="0"/>
              <a:t> (such as File or Edit) is a group of menu choices. </a:t>
            </a:r>
            <a:r>
              <a:rPr lang="en-US" dirty="0" err="1" smtClean="0"/>
              <a:t>JMenuBar</a:t>
            </a:r>
            <a:r>
              <a:rPr lang="en-US" dirty="0" smtClean="0"/>
              <a:t> may include many </a:t>
            </a:r>
            <a:r>
              <a:rPr lang="en-US" dirty="0" err="1" smtClean="0"/>
              <a:t>JMenu</a:t>
            </a:r>
            <a:r>
              <a:rPr lang="en-US" dirty="0" smtClean="0"/>
              <a:t> objects.</a:t>
            </a:r>
          </a:p>
          <a:p>
            <a:pPr algn="l" rtl="0"/>
            <a:r>
              <a:rPr lang="en-US" dirty="0" err="1" smtClean="0">
                <a:solidFill>
                  <a:srgbClr val="C00000"/>
                </a:solidFill>
              </a:rPr>
              <a:t>JMenuItem</a:t>
            </a:r>
            <a:r>
              <a:rPr lang="en-US" dirty="0" smtClean="0"/>
              <a:t> (such as Copy, Cut, or Paste) is an individual menu choice in a </a:t>
            </a:r>
            <a:r>
              <a:rPr lang="en-US" dirty="0" err="1" smtClean="0"/>
              <a:t>JMenu</a:t>
            </a:r>
            <a:r>
              <a:rPr lang="en-US" dirty="0" smtClean="0"/>
              <a:t> object.</a:t>
            </a:r>
          </a:p>
          <a:p>
            <a:pPr algn="l" rtl="0"/>
            <a:r>
              <a:rPr lang="en-US" dirty="0" smtClean="0"/>
              <a:t>Only the </a:t>
            </a:r>
            <a:r>
              <a:rPr lang="en-US" dirty="0" err="1" smtClean="0">
                <a:solidFill>
                  <a:srgbClr val="C00000"/>
                </a:solidFill>
              </a:rPr>
              <a:t>JMenuItem</a:t>
            </a:r>
            <a:r>
              <a:rPr lang="en-US" dirty="0" smtClean="0"/>
              <a:t> objects generate events.</a:t>
            </a:r>
          </a:p>
          <a:p>
            <a:pPr algn="l" rtl="0"/>
            <a:endParaRPr lang="en-US" dirty="0" smtClean="0"/>
          </a:p>
          <a:p>
            <a:pPr algn="l" rtl="0"/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8391131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Sequence for Creating Menus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4382" y="2489200"/>
            <a:ext cx="7898618" cy="3530600"/>
          </a:xfrm>
        </p:spPr>
        <p:txBody>
          <a:bodyPr/>
          <a:lstStyle/>
          <a:p>
            <a:pPr marL="533400" indent="-533400" algn="l" rtl="0">
              <a:buFontTx/>
              <a:buAutoNum type="arabicPeriod"/>
            </a:pPr>
            <a:r>
              <a:rPr lang="en-US" dirty="0" smtClean="0"/>
              <a:t>Create a </a:t>
            </a:r>
            <a:r>
              <a:rPr lang="en-US" dirty="0" err="1" smtClean="0">
                <a:solidFill>
                  <a:srgbClr val="C00000"/>
                </a:solidFill>
              </a:rPr>
              <a:t>JMenuBar</a:t>
            </a:r>
            <a:r>
              <a:rPr lang="en-US" dirty="0" smtClean="0"/>
              <a:t> object and attach it to a frame.</a:t>
            </a:r>
          </a:p>
          <a:p>
            <a:pPr marL="533400" indent="-533400" algn="l" rtl="0">
              <a:buFontTx/>
              <a:buAutoNum type="arabicPeriod"/>
            </a:pPr>
            <a:r>
              <a:rPr lang="en-US" dirty="0" smtClean="0"/>
              <a:t>Create a </a:t>
            </a:r>
            <a:r>
              <a:rPr lang="en-US" dirty="0" err="1" smtClean="0">
                <a:solidFill>
                  <a:srgbClr val="C00000"/>
                </a:solidFill>
              </a:rPr>
              <a:t>JMenu</a:t>
            </a:r>
            <a:r>
              <a:rPr lang="en-US" dirty="0" smtClean="0"/>
              <a:t> object.</a:t>
            </a:r>
          </a:p>
          <a:p>
            <a:pPr marL="533400" indent="-533400" algn="l" rtl="0">
              <a:buFontTx/>
              <a:buAutoNum type="arabicPeriod"/>
            </a:pPr>
            <a:r>
              <a:rPr lang="en-US" dirty="0" smtClean="0"/>
              <a:t>Create </a:t>
            </a:r>
            <a:r>
              <a:rPr lang="en-US" dirty="0" err="1" smtClean="0">
                <a:solidFill>
                  <a:srgbClr val="C00000"/>
                </a:solidFill>
              </a:rPr>
              <a:t>JMenuItem</a:t>
            </a:r>
            <a:r>
              <a:rPr lang="en-US" dirty="0" smtClean="0"/>
              <a:t> objects and add them to the </a:t>
            </a:r>
            <a:r>
              <a:rPr lang="en-US" dirty="0" err="1" smtClean="0">
                <a:solidFill>
                  <a:srgbClr val="C00000"/>
                </a:solidFill>
              </a:rPr>
              <a:t>JMenu</a:t>
            </a:r>
            <a:r>
              <a:rPr lang="en-US" dirty="0" smtClean="0"/>
              <a:t> object.</a:t>
            </a:r>
          </a:p>
          <a:p>
            <a:pPr marL="533400" indent="-533400" algn="l" rtl="0">
              <a:buFontTx/>
              <a:buAutoNum type="arabicPeriod"/>
            </a:pPr>
            <a:r>
              <a:rPr lang="en-US" dirty="0" smtClean="0"/>
              <a:t>Attach the </a:t>
            </a:r>
            <a:r>
              <a:rPr lang="en-US" dirty="0" err="1" smtClean="0">
                <a:solidFill>
                  <a:srgbClr val="C00000"/>
                </a:solidFill>
              </a:rPr>
              <a:t>JMenu</a:t>
            </a:r>
            <a:r>
              <a:rPr lang="en-US" dirty="0" smtClean="0"/>
              <a:t> object to the </a:t>
            </a:r>
            <a:r>
              <a:rPr lang="en-US" dirty="0" err="1" smtClean="0">
                <a:solidFill>
                  <a:srgbClr val="C00000"/>
                </a:solidFill>
              </a:rPr>
              <a:t>JMenuBar</a:t>
            </a:r>
            <a:r>
              <a:rPr lang="en-US" dirty="0" smtClean="0"/>
              <a:t> object.</a:t>
            </a:r>
          </a:p>
          <a:p>
            <a:pPr algn="l" rtl="0"/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4191000"/>
            <a:ext cx="4695443" cy="24963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133600"/>
            <a:ext cx="8610600" cy="4419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public class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gui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implements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ActionListener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private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JFrame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frame;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private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JMenuBar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menuBar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private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JMenu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fileMenu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private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JMenu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editMenu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private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JMenuItem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openMenuItem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private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JMenuItem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cutMenuItem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private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JMenuItem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copyMenuItem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private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JMenuItem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pasteMenuItem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196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25</a:t>
            </a:fld>
            <a:endParaRPr lang="en-US"/>
          </a:p>
        </p:txBody>
      </p:sp>
      <p:sp useBgFill="1"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52400" y="295730"/>
            <a:ext cx="8704997" cy="587988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frame = new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JFrame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("Java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Menubar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Example");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menuBar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new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JMenuBar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// build the File menu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fileMenu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new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JMenu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("File");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openMenuItem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new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JMenuItem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("Open");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openMenuItem.addActionListener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(this);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fileMenu.add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openMenuItem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// build the Edit menu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editMenu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new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JMenu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("Edit");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cutMenuItem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new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JMenuItem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("Cut");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copyMenuItem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new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JMenuItem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("Copy");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pasteMenuItem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new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JMenuItem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("Paste");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editMenu.add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cutMenuItem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editMenu.add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copyMenuItem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editMenu.add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pasteMenuItem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buNone/>
            </a:pP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72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52400" y="2895600"/>
            <a:ext cx="7696200" cy="369331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en-US" dirty="0"/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// add menus to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menubar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menuBar.add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fileMenu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menuBar.add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editMenu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// put the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menubar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on the frame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frame.setJMenuBar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menuBar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frame.setDefaultCloseOperation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JFrame.EXIT_ON_CLOSE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frame.setPreferredSize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(new Dimension(400, 300));</a:t>
            </a: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frame.setVisible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(true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}</a:t>
            </a:r>
          </a:p>
        </p:txBody>
      </p:sp>
    </p:spTree>
    <p:extLst>
      <p:ext uri="{BB962C8B-B14F-4D97-AF65-F5344CB8AC3E}">
        <p14:creationId xmlns:p14="http://schemas.microsoft.com/office/powerpoint/2010/main" val="358208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Placing GUI Objects on a Frame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362200"/>
            <a:ext cx="7784124" cy="3733800"/>
          </a:xfrm>
        </p:spPr>
        <p:txBody>
          <a:bodyPr>
            <a:normAutofit/>
          </a:bodyPr>
          <a:lstStyle/>
          <a:p>
            <a:pPr marL="225425" indent="-225425" algn="l" rtl="0"/>
            <a:r>
              <a:rPr lang="en-US" dirty="0" smtClean="0"/>
              <a:t>There are two ways to put GUI objects on the content pane of a frame:</a:t>
            </a:r>
          </a:p>
          <a:p>
            <a:pPr marL="576263" lvl="1" indent="-236538" algn="l" rtl="0"/>
            <a:r>
              <a:rPr lang="en-US" dirty="0" smtClean="0"/>
              <a:t>Use a </a:t>
            </a:r>
            <a:r>
              <a:rPr lang="en-US" i="1" dirty="0" smtClean="0">
                <a:solidFill>
                  <a:srgbClr val="B2311C"/>
                </a:solidFill>
              </a:rPr>
              <a:t>layout manager (</a:t>
            </a:r>
            <a:r>
              <a:rPr lang="en-US" sz="2000" i="1" dirty="0" smtClean="0">
                <a:solidFill>
                  <a:srgbClr val="B2311C"/>
                </a:solidFill>
              </a:rPr>
              <a:t>using </a:t>
            </a:r>
            <a:r>
              <a:rPr lang="en-US" sz="2000" dirty="0" err="1" smtClean="0">
                <a:solidFill>
                  <a:srgbClr val="000000"/>
                </a:solidFill>
                <a:latin typeface="Courier New"/>
              </a:rPr>
              <a:t>setLayout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()</a:t>
            </a:r>
            <a:r>
              <a:rPr lang="en-US" sz="2000" i="1" dirty="0" smtClean="0">
                <a:solidFill>
                  <a:srgbClr val="B2311C"/>
                </a:solidFill>
              </a:rPr>
              <a:t>method</a:t>
            </a:r>
            <a:r>
              <a:rPr lang="en-US" i="1" dirty="0" smtClean="0">
                <a:solidFill>
                  <a:srgbClr val="B2311C"/>
                </a:solidFill>
              </a:rPr>
              <a:t>)</a:t>
            </a:r>
          </a:p>
          <a:p>
            <a:pPr marL="576263" lvl="1" indent="-236538" algn="l" rtl="0"/>
            <a:r>
              <a:rPr lang="en-US" dirty="0" smtClean="0"/>
              <a:t>Use </a:t>
            </a:r>
            <a:r>
              <a:rPr lang="en-US" i="1" dirty="0" smtClean="0">
                <a:solidFill>
                  <a:srgbClr val="B2311C"/>
                </a:solidFill>
              </a:rPr>
              <a:t>absolute positioning</a:t>
            </a:r>
          </a:p>
          <a:p>
            <a:pPr marL="1027113" lvl="2" indent="-225425" algn="l" rtl="0"/>
            <a:r>
              <a:rPr lang="en-US" dirty="0" smtClean="0"/>
              <a:t>null layout manager</a:t>
            </a:r>
          </a:p>
          <a:p>
            <a:pPr algn="l" rtl="0"/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Layout Managers</a:t>
            </a:r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4052" y="2362200"/>
            <a:ext cx="7898618" cy="3530600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The layout manager determines how the GUI components are added to the container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the common ones are</a:t>
            </a:r>
          </a:p>
          <a:p>
            <a:pPr lvl="1" algn="l" rtl="0"/>
            <a:r>
              <a:rPr lang="en-US" dirty="0" err="1" smtClean="0"/>
              <a:t>FlowLayout</a:t>
            </a:r>
            <a:r>
              <a:rPr lang="en-US" dirty="0" smtClean="0"/>
              <a:t> ()</a:t>
            </a:r>
          </a:p>
          <a:p>
            <a:pPr lvl="1" algn="l" rtl="0"/>
            <a:r>
              <a:rPr lang="en-US" dirty="0" err="1" smtClean="0"/>
              <a:t>GridLayout</a:t>
            </a:r>
            <a:r>
              <a:rPr lang="en-US" dirty="0" smtClean="0"/>
              <a:t> (rows, columns)</a:t>
            </a:r>
          </a:p>
          <a:p>
            <a:pPr lvl="1" algn="l" rtl="0"/>
            <a:r>
              <a:rPr lang="en-US" dirty="0" err="1" smtClean="0"/>
              <a:t>BorderLayout</a:t>
            </a:r>
            <a:endParaRPr lang="en-US" dirty="0" smtClean="0"/>
          </a:p>
          <a:p>
            <a:pPr lvl="1" algn="l" rtl="0">
              <a:buNone/>
            </a:pP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FlowLayout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4382" y="2489200"/>
            <a:ext cx="7605542" cy="3530600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In using this layout, GUI components are placed in the top-to-bottom, left-to right order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As a default, components on each line are centered, but you can change it to left or right alignment. 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When the frame containing the component is resized, the placement of components is adjusted accordingly. </a:t>
            </a:r>
          </a:p>
          <a:p>
            <a:pPr algn="l" rtl="0"/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02463"/>
            <a:ext cx="8229600" cy="731838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FlowLayout</a:t>
            </a:r>
            <a:r>
              <a:rPr lang="en-US" dirty="0" smtClean="0">
                <a:solidFill>
                  <a:schemeClr val="bg1"/>
                </a:solidFill>
              </a:rPr>
              <a:t> Sample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05185"/>
            <a:ext cx="9677400" cy="648832"/>
          </a:xfrm>
        </p:spPr>
        <p:txBody>
          <a:bodyPr>
            <a:normAutofit/>
          </a:bodyPr>
          <a:lstStyle/>
          <a:p>
            <a:pPr lvl="0" algn="l" rtl="0" fontAlgn="base">
              <a:spcAft>
                <a:spcPct val="0"/>
              </a:spcAft>
              <a:buNone/>
              <a:defRPr/>
            </a:pPr>
            <a:r>
              <a:rPr lang="en-US" kern="0" dirty="0" smtClean="0">
                <a:solidFill>
                  <a:schemeClr val="bg1"/>
                </a:solidFill>
              </a:rPr>
              <a:t>	This shows the placement of five </a:t>
            </a:r>
            <a:r>
              <a:rPr lang="en-US" kern="0" dirty="0" smtClean="0">
                <a:solidFill>
                  <a:schemeClr val="bg1"/>
                </a:solidFill>
              </a:rPr>
              <a:t>buttons </a:t>
            </a:r>
            <a:r>
              <a:rPr lang="en-US" kern="0" dirty="0" smtClean="0">
                <a:solidFill>
                  <a:schemeClr val="bg1"/>
                </a:solidFill>
              </a:rPr>
              <a:t>by using </a:t>
            </a:r>
            <a:r>
              <a:rPr lang="en-US" kern="0" dirty="0" err="1" smtClean="0">
                <a:solidFill>
                  <a:schemeClr val="bg1"/>
                </a:solidFill>
              </a:rPr>
              <a:t>FlowLayout</a:t>
            </a:r>
            <a:r>
              <a:rPr lang="en-US" kern="0" dirty="0" smtClean="0">
                <a:solidFill>
                  <a:schemeClr val="bg1"/>
                </a:solidFill>
              </a:rPr>
              <a:t>.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6" descr="ch14-6"/>
          <p:cNvPicPr>
            <a:picLocks noChangeAspect="1" noChangeArrowheads="1"/>
          </p:cNvPicPr>
          <p:nvPr/>
        </p:nvPicPr>
        <p:blipFill>
          <a:blip r:embed="rId2" cstate="print"/>
          <a:srcRect b="53145"/>
          <a:stretch>
            <a:fillRect/>
          </a:stretch>
        </p:blipFill>
        <p:spPr bwMode="auto">
          <a:xfrm>
            <a:off x="0" y="2057400"/>
            <a:ext cx="652967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h14-6"/>
          <p:cNvPicPr>
            <a:picLocks noChangeAspect="1" noChangeArrowheads="1"/>
          </p:cNvPicPr>
          <p:nvPr/>
        </p:nvPicPr>
        <p:blipFill>
          <a:blip r:embed="rId2" cstate="print"/>
          <a:srcRect t="54150"/>
          <a:stretch>
            <a:fillRect/>
          </a:stretch>
        </p:blipFill>
        <p:spPr bwMode="auto">
          <a:xfrm>
            <a:off x="3124200" y="3962400"/>
            <a:ext cx="6019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28600"/>
            <a:ext cx="7540932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GridLayout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106" y="2514600"/>
            <a:ext cx="7974818" cy="3530600"/>
          </a:xfrm>
        </p:spPr>
        <p:txBody>
          <a:bodyPr/>
          <a:lstStyle/>
          <a:p>
            <a:pPr algn="l" rtl="0"/>
            <a:r>
              <a:rPr lang="en-US" dirty="0" smtClean="0"/>
              <a:t>This layout manager </a:t>
            </a:r>
            <a:r>
              <a:rPr lang="en-US" dirty="0" smtClean="0"/>
              <a:t>places GUI </a:t>
            </a:r>
            <a:r>
              <a:rPr lang="en-US" dirty="0" smtClean="0"/>
              <a:t>components on equal-size N by M grids. </a:t>
            </a:r>
          </a:p>
          <a:p>
            <a:pPr algn="l" rtl="0"/>
            <a:r>
              <a:rPr lang="en-US" dirty="0" smtClean="0"/>
              <a:t>Components are placed in top-to-bottom, left-to-right order.</a:t>
            </a:r>
          </a:p>
          <a:p>
            <a:pPr algn="l" rtl="0"/>
            <a:r>
              <a:rPr lang="en-US" dirty="0" smtClean="0"/>
              <a:t>The number of rows and columns remains the same after the frame is resized, but the width and height of each region will change.</a:t>
            </a:r>
          </a:p>
          <a:p>
            <a:pPr algn="l" rtl="0"/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1177</TotalTime>
  <Words>892</Words>
  <Application>Microsoft Office PowerPoint</Application>
  <PresentationFormat>On-screen Show (4:3)</PresentationFormat>
  <Paragraphs>162</Paragraphs>
  <Slides>26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ＭＳ Ｐゴシック</vt:lpstr>
      <vt:lpstr>Arial</vt:lpstr>
      <vt:lpstr>Calibri</vt:lpstr>
      <vt:lpstr>Century Gothic</vt:lpstr>
      <vt:lpstr>Courier New</vt:lpstr>
      <vt:lpstr>Times New Roman</vt:lpstr>
      <vt:lpstr>Wingdings 3</vt:lpstr>
      <vt:lpstr>Ion Boardroom</vt:lpstr>
      <vt:lpstr>Introduction to GUI  </vt:lpstr>
      <vt:lpstr>PowerPoint Presentation</vt:lpstr>
      <vt:lpstr>Placing GUI Objects on a Frame</vt:lpstr>
      <vt:lpstr>Layout Managers</vt:lpstr>
      <vt:lpstr>FlowLayout</vt:lpstr>
      <vt:lpstr>FlowLayout Sample</vt:lpstr>
      <vt:lpstr>PowerPoint Presentation</vt:lpstr>
      <vt:lpstr>PowerPoint Presentation</vt:lpstr>
      <vt:lpstr>GridLayout</vt:lpstr>
      <vt:lpstr>PowerPoint Presentation</vt:lpstr>
      <vt:lpstr>PowerPoint Presentation</vt:lpstr>
      <vt:lpstr>BorderLayout</vt:lpstr>
      <vt:lpstr>PowerPoint Presentation</vt:lpstr>
      <vt:lpstr>PowerPoint Presentation</vt:lpstr>
      <vt:lpstr>Absolute Positioning</vt:lpstr>
      <vt:lpstr>PowerPoint Presentation</vt:lpstr>
      <vt:lpstr>Other Common GUI Components</vt:lpstr>
      <vt:lpstr>JCheckBox </vt:lpstr>
      <vt:lpstr>JRadioButton</vt:lpstr>
      <vt:lpstr>Other Common GUI Components</vt:lpstr>
      <vt:lpstr>Menus</vt:lpstr>
      <vt:lpstr>PowerPoint Presentation</vt:lpstr>
      <vt:lpstr>Sequence for Creating Menus</vt:lpstr>
      <vt:lpstr>Example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JAVA</dc:title>
  <dc:creator>NOUF</dc:creator>
  <cp:lastModifiedBy>Aseel</cp:lastModifiedBy>
  <cp:revision>110</cp:revision>
  <dcterms:created xsi:type="dcterms:W3CDTF">2013-09-09T16:42:03Z</dcterms:created>
  <dcterms:modified xsi:type="dcterms:W3CDTF">2014-11-23T15:39:00Z</dcterms:modified>
</cp:coreProperties>
</file>