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6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44C32E9-F00D-49C1-A9CD-AD5F2AE6FFFF}" type="datetimeFigureOut">
              <a:rPr lang="ar-SA" smtClean="0"/>
              <a:pPr/>
              <a:t>28/11/34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95297EE-C34E-426C-9321-B598D3444EA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Systems View of Project Management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Chapter#1 _Extended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Sixth Edition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525962"/>
          </a:xfrm>
        </p:spPr>
        <p:txBody>
          <a:bodyPr/>
          <a:lstStyle/>
          <a:p>
            <a:pPr algn="l" rtl="0" eaLnBrk="1" hangingPunct="1"/>
            <a:r>
              <a:rPr lang="en-US" sz="2400" dirty="0" smtClean="0"/>
              <a:t>Projects must operate in a broad organizational environment</a:t>
            </a:r>
          </a:p>
          <a:p>
            <a:pPr algn="l" rtl="0" eaLnBrk="1" hangingPunct="1"/>
            <a:r>
              <a:rPr lang="en-US" sz="2400" dirty="0" smtClean="0"/>
              <a:t>Project manager need to consider projects </a:t>
            </a:r>
            <a:r>
              <a:rPr lang="en-US" sz="2400" dirty="0" smtClean="0">
                <a:solidFill>
                  <a:srgbClr val="002060"/>
                </a:solidFill>
              </a:rPr>
              <a:t>within the organization context</a:t>
            </a:r>
          </a:p>
          <a:p>
            <a:pPr algn="l" rtl="0" eaLnBrk="1" hangingPunct="1"/>
            <a:r>
              <a:rPr lang="en-US" sz="2400" dirty="0" smtClean="0"/>
              <a:t>Project managers need to use </a:t>
            </a:r>
            <a:r>
              <a:rPr lang="en-US" sz="2400" b="1" dirty="0" smtClean="0"/>
              <a:t>systems thinking</a:t>
            </a:r>
            <a:r>
              <a:rPr lang="en-US" sz="2400" dirty="0" smtClean="0"/>
              <a:t>:</a:t>
            </a:r>
          </a:p>
          <a:p>
            <a:pPr lvl="1" algn="l" rtl="0" eaLnBrk="1" hangingPunct="1"/>
            <a:r>
              <a:rPr lang="en-US" sz="2000" dirty="0" smtClean="0"/>
              <a:t>A system is a set of </a:t>
            </a:r>
            <a:r>
              <a:rPr lang="en-US" sz="2000" dirty="0" smtClean="0">
                <a:solidFill>
                  <a:srgbClr val="002060"/>
                </a:solidFill>
              </a:rPr>
              <a:t>interacting components </a:t>
            </a:r>
            <a:r>
              <a:rPr lang="en-US" sz="2000" dirty="0" smtClean="0"/>
              <a:t>working with </a:t>
            </a:r>
            <a:r>
              <a:rPr lang="en-US" sz="2000" dirty="0" smtClean="0">
                <a:solidFill>
                  <a:srgbClr val="002060"/>
                </a:solidFill>
              </a:rPr>
              <a:t>an environment </a:t>
            </a:r>
            <a:r>
              <a:rPr lang="en-US" sz="2000" dirty="0" smtClean="0"/>
              <a:t>to fulfill some purpose</a:t>
            </a:r>
          </a:p>
          <a:p>
            <a:pPr lvl="1" algn="l" rtl="0" eaLnBrk="1" hangingPunct="1"/>
            <a:r>
              <a:rPr lang="en-US" sz="2000" dirty="0" smtClean="0"/>
              <a:t>Taking a holistic view of carrying out projects within the context of the organization</a:t>
            </a:r>
          </a:p>
          <a:p>
            <a:pPr algn="l" rtl="0" eaLnBrk="1" hangingPunct="1"/>
            <a:r>
              <a:rPr lang="en-US" sz="2400" dirty="0" smtClean="0"/>
              <a:t>Senior managers must make sure that projects continue to support current business needs</a:t>
            </a:r>
          </a:p>
          <a:p>
            <a:pPr algn="l" rtl="0" eaLnBrk="1" hangingPunct="1"/>
            <a:endParaRPr lang="en-US" dirty="0" smtClean="0"/>
          </a:p>
        </p:txBody>
      </p:sp>
      <p:sp>
        <p:nvSpPr>
          <p:cNvPr id="1229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9A69D-D1D3-4D87-A73F-E9C6430F293D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8392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000" dirty="0" smtClean="0"/>
              <a:t>Projects Cannot Be Run in Isolation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10600" cy="4953000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b="1" dirty="0" smtClean="0"/>
              <a:t>systems approach </a:t>
            </a:r>
            <a:r>
              <a:rPr lang="en-US" dirty="0" smtClean="0"/>
              <a:t>is</a:t>
            </a:r>
            <a:r>
              <a:rPr lang="en-US" b="1" dirty="0" smtClean="0"/>
              <a:t> </a:t>
            </a:r>
            <a:r>
              <a:rPr lang="en-US" dirty="0" smtClean="0"/>
              <a:t>an </a:t>
            </a:r>
            <a:r>
              <a:rPr lang="en-US" dirty="0" smtClean="0">
                <a:solidFill>
                  <a:srgbClr val="002060"/>
                </a:solidFill>
              </a:rPr>
              <a:t>analytical approach </a:t>
            </a:r>
            <a:r>
              <a:rPr lang="en-US" dirty="0" smtClean="0"/>
              <a:t>to management and problem solving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Three parts include: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b="1" dirty="0" smtClean="0"/>
              <a:t>Systems philosophy</a:t>
            </a:r>
            <a:r>
              <a:rPr lang="en-US" dirty="0" smtClean="0"/>
              <a:t>: an overall model for thinking about things as systems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b="1" dirty="0" smtClean="0"/>
              <a:t>Systems analysis</a:t>
            </a:r>
            <a:r>
              <a:rPr lang="en-US" dirty="0" smtClean="0"/>
              <a:t>: problem-solving approach that requires: 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defining the scope of the system, 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dividing it into components,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 identifying and evaluating its problems,  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examining alternative solutions, and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 identifying a satisfactory solution 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b="1" dirty="0" smtClean="0"/>
              <a:t>Systems management</a:t>
            </a:r>
            <a:r>
              <a:rPr lang="en-US" dirty="0" smtClean="0"/>
              <a:t>: address </a:t>
            </a:r>
            <a:r>
              <a:rPr lang="en-US" dirty="0" smtClean="0">
                <a:solidFill>
                  <a:srgbClr val="002060"/>
                </a:solidFill>
              </a:rPr>
              <a:t>business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2060"/>
                </a:solidFill>
              </a:rPr>
              <a:t>technological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002060"/>
                </a:solidFill>
              </a:rPr>
              <a:t>organizational</a:t>
            </a:r>
            <a:r>
              <a:rPr lang="en-US" dirty="0" smtClean="0"/>
              <a:t> issues before creating or making changes to systems</a:t>
            </a:r>
          </a:p>
        </p:txBody>
      </p:sp>
      <p:sp>
        <p:nvSpPr>
          <p:cNvPr id="1331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dirty="0"/>
              <a:t>Information Technology Project Management, Sixth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F4D923-4FA2-4991-B8A2-86BBE7EF6087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8392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/>
              <a:t>A Systems View of Project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Sixth Edition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0FC39-B435-433D-81FE-E66802BE1FA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 systems approach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1371600"/>
            <a:ext cx="2667000" cy="4302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Systems Approach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2438400"/>
            <a:ext cx="2590800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/>
              <a:t>Systems philosophy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4200" y="2438400"/>
            <a:ext cx="3200400" cy="4302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Systems management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29400" y="2438400"/>
            <a:ext cx="2362200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/>
              <a:t>Systems Analysis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3581400"/>
            <a:ext cx="2590800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/>
              <a:t>Business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24200" y="3581400"/>
            <a:ext cx="3200400" cy="4302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629400" y="3581400"/>
            <a:ext cx="2362200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/>
              <a:t>technology</a:t>
            </a:r>
          </a:p>
        </p:txBody>
      </p:sp>
      <p:cxnSp>
        <p:nvCxnSpPr>
          <p:cNvPr id="24" name="Straight Arrow Connector 23"/>
          <p:cNvCxnSpPr>
            <a:stCxn id="7" idx="2"/>
            <a:endCxn id="8" idx="0"/>
          </p:cNvCxnSpPr>
          <p:nvPr/>
        </p:nvCxnSpPr>
        <p:spPr>
          <a:xfrm rot="5400000">
            <a:off x="2786856" y="538957"/>
            <a:ext cx="636587" cy="3162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" idx="2"/>
            <a:endCxn id="10" idx="0"/>
          </p:cNvCxnSpPr>
          <p:nvPr/>
        </p:nvCxnSpPr>
        <p:spPr>
          <a:xfrm rot="16200000" flipH="1">
            <a:off x="5930106" y="558007"/>
            <a:ext cx="636587" cy="3124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2"/>
            <a:endCxn id="9" idx="0"/>
          </p:cNvCxnSpPr>
          <p:nvPr/>
        </p:nvCxnSpPr>
        <p:spPr>
          <a:xfrm rot="16200000" flipH="1">
            <a:off x="4387056" y="2101057"/>
            <a:ext cx="636587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9" idx="2"/>
            <a:endCxn id="13" idx="0"/>
          </p:cNvCxnSpPr>
          <p:nvPr/>
        </p:nvCxnSpPr>
        <p:spPr>
          <a:xfrm rot="5400000">
            <a:off x="4369594" y="3225006"/>
            <a:ext cx="711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9" idx="2"/>
            <a:endCxn id="11" idx="0"/>
          </p:cNvCxnSpPr>
          <p:nvPr/>
        </p:nvCxnSpPr>
        <p:spPr>
          <a:xfrm rot="5400000">
            <a:off x="2767806" y="1624807"/>
            <a:ext cx="712787" cy="3200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9" idx="2"/>
            <a:endCxn id="15" idx="0"/>
          </p:cNvCxnSpPr>
          <p:nvPr/>
        </p:nvCxnSpPr>
        <p:spPr>
          <a:xfrm rot="16200000" flipH="1">
            <a:off x="5911056" y="1681957"/>
            <a:ext cx="712787" cy="3086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91000" y="4724400"/>
            <a:ext cx="2286000" cy="4302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Structural frame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438400" y="4724400"/>
            <a:ext cx="1600200" cy="4302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HR frame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28600" y="4724400"/>
            <a:ext cx="2057400" cy="4302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Political frame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629400" y="4724400"/>
            <a:ext cx="2057400" cy="4302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Symbol frame</a:t>
            </a:r>
          </a:p>
        </p:txBody>
      </p:sp>
      <p:cxnSp>
        <p:nvCxnSpPr>
          <p:cNvPr id="47" name="Straight Arrow Connector 46"/>
          <p:cNvCxnSpPr>
            <a:stCxn id="13" idx="2"/>
            <a:endCxn id="42" idx="0"/>
          </p:cNvCxnSpPr>
          <p:nvPr/>
        </p:nvCxnSpPr>
        <p:spPr>
          <a:xfrm rot="16200000" flipH="1">
            <a:off x="4672806" y="4063207"/>
            <a:ext cx="712787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3" idx="2"/>
            <a:endCxn id="43" idx="0"/>
          </p:cNvCxnSpPr>
          <p:nvPr/>
        </p:nvCxnSpPr>
        <p:spPr>
          <a:xfrm rot="5400000">
            <a:off x="3625056" y="3625057"/>
            <a:ext cx="712787" cy="148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3" idx="2"/>
            <a:endCxn id="44" idx="0"/>
          </p:cNvCxnSpPr>
          <p:nvPr/>
        </p:nvCxnSpPr>
        <p:spPr>
          <a:xfrm rot="5400000">
            <a:off x="2634456" y="2634457"/>
            <a:ext cx="712787" cy="3467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3" idx="2"/>
            <a:endCxn id="45" idx="0"/>
          </p:cNvCxnSpPr>
          <p:nvPr/>
        </p:nvCxnSpPr>
        <p:spPr>
          <a:xfrm rot="16200000" flipH="1">
            <a:off x="5834856" y="2901157"/>
            <a:ext cx="712787" cy="2933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276600" y="5867400"/>
            <a:ext cx="1600200" cy="4302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functional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257800" y="5867400"/>
            <a:ext cx="1600200" cy="4302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project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162800" y="5867400"/>
            <a:ext cx="1600200" cy="4302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matrix</a:t>
            </a:r>
          </a:p>
        </p:txBody>
      </p:sp>
      <p:cxnSp>
        <p:nvCxnSpPr>
          <p:cNvPr id="60" name="Straight Arrow Connector 59"/>
          <p:cNvCxnSpPr>
            <a:stCxn id="42" idx="2"/>
            <a:endCxn id="57" idx="0"/>
          </p:cNvCxnSpPr>
          <p:nvPr/>
        </p:nvCxnSpPr>
        <p:spPr>
          <a:xfrm rot="16200000" flipH="1">
            <a:off x="5339556" y="5149057"/>
            <a:ext cx="712787" cy="723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2" idx="2"/>
            <a:endCxn id="56" idx="0"/>
          </p:cNvCxnSpPr>
          <p:nvPr/>
        </p:nvCxnSpPr>
        <p:spPr>
          <a:xfrm rot="5400000">
            <a:off x="4348956" y="4882357"/>
            <a:ext cx="712787" cy="1257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42" idx="2"/>
          </p:cNvCxnSpPr>
          <p:nvPr/>
        </p:nvCxnSpPr>
        <p:spPr>
          <a:xfrm rot="16200000" flipH="1">
            <a:off x="6349206" y="4139407"/>
            <a:ext cx="712787" cy="2743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21CE16-D57C-4BA8-B897-35000CCF84F1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Three Sphere Model for Systems Management</a:t>
            </a:r>
          </a:p>
        </p:txBody>
      </p:sp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096000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2D632-63B5-4CD6-BA35-420AB570C562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9154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Understanding Organizations</a:t>
            </a:r>
          </a:p>
        </p:txBody>
      </p:sp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990600" y="1025525"/>
            <a:ext cx="7391400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Line 4"/>
          <p:cNvSpPr>
            <a:spLocks noChangeShapeType="1"/>
          </p:cNvSpPr>
          <p:nvPr/>
        </p:nvSpPr>
        <p:spPr bwMode="auto">
          <a:xfrm>
            <a:off x="4572000" y="1025525"/>
            <a:ext cx="0" cy="495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Line 5"/>
          <p:cNvSpPr>
            <a:spLocks noChangeShapeType="1"/>
          </p:cNvSpPr>
          <p:nvPr/>
        </p:nvSpPr>
        <p:spPr bwMode="auto">
          <a:xfrm>
            <a:off x="990600" y="3540125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Text Box 6"/>
          <p:cNvSpPr txBox="1">
            <a:spLocks noChangeArrowheads="1"/>
          </p:cNvSpPr>
          <p:nvPr/>
        </p:nvSpPr>
        <p:spPr bwMode="auto">
          <a:xfrm>
            <a:off x="990600" y="1066800"/>
            <a:ext cx="35052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/>
            <a:r>
              <a:rPr lang="en-US" b="1" dirty="0"/>
              <a:t>Structural frame:</a:t>
            </a:r>
            <a:r>
              <a:rPr lang="en-US" dirty="0"/>
              <a:t>  Focuses on roles and responsibilities, coordination and control. Organization charts help define this frame.</a:t>
            </a:r>
          </a:p>
        </p:txBody>
      </p:sp>
      <p:sp>
        <p:nvSpPr>
          <p:cNvPr id="22537" name="Text Box 7"/>
          <p:cNvSpPr txBox="1">
            <a:spLocks noChangeArrowheads="1"/>
          </p:cNvSpPr>
          <p:nvPr/>
        </p:nvSpPr>
        <p:spPr bwMode="auto">
          <a:xfrm>
            <a:off x="4648200" y="1101725"/>
            <a:ext cx="3581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b="1" dirty="0"/>
              <a:t>Human resources frame:</a:t>
            </a:r>
            <a:r>
              <a:rPr lang="en-US" dirty="0"/>
              <a:t>  Focuses on providing harmony between needs of the organization and needs of people. </a:t>
            </a:r>
          </a:p>
        </p:txBody>
      </p:sp>
      <p:sp>
        <p:nvSpPr>
          <p:cNvPr id="22538" name="Text Box 8"/>
          <p:cNvSpPr txBox="1">
            <a:spLocks noChangeArrowheads="1"/>
          </p:cNvSpPr>
          <p:nvPr/>
        </p:nvSpPr>
        <p:spPr bwMode="auto">
          <a:xfrm>
            <a:off x="990600" y="3616325"/>
            <a:ext cx="3429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b="1" dirty="0"/>
              <a:t>Political frame:</a:t>
            </a:r>
            <a:r>
              <a:rPr lang="en-US" dirty="0"/>
              <a:t>  Assumes organizations are coalitions (alliance) composed of varied individuals and interest groups. Conflict and power are key issues.</a:t>
            </a:r>
          </a:p>
        </p:txBody>
      </p:sp>
      <p:sp>
        <p:nvSpPr>
          <p:cNvPr id="22539" name="Text Box 9"/>
          <p:cNvSpPr txBox="1">
            <a:spLocks noChangeArrowheads="1"/>
          </p:cNvSpPr>
          <p:nvPr/>
        </p:nvSpPr>
        <p:spPr bwMode="auto">
          <a:xfrm>
            <a:off x="4648200" y="3616325"/>
            <a:ext cx="358140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b="1" dirty="0"/>
              <a:t>Symbolic frame:</a:t>
            </a:r>
            <a:r>
              <a:rPr lang="en-US" dirty="0"/>
              <a:t> Focuses </a:t>
            </a:r>
            <a:r>
              <a:rPr lang="en-US" sz="2000" dirty="0"/>
              <a:t>on symbols and meanings related to events. </a:t>
            </a:r>
            <a:r>
              <a:rPr lang="en-US" sz="2000" dirty="0" smtClean="0"/>
              <a:t>how do people dress? how many hours do they work? how do they run meetings?</a:t>
            </a:r>
            <a:endParaRPr lang="en-US" dirty="0"/>
          </a:p>
        </p:txBody>
      </p:sp>
      <p:sp>
        <p:nvSpPr>
          <p:cNvPr id="22540" name="Rectangle 10"/>
          <p:cNvSpPr>
            <a:spLocks noChangeArrowheads="1"/>
          </p:cNvSpPr>
          <p:nvPr/>
        </p:nvSpPr>
        <p:spPr bwMode="auto">
          <a:xfrm>
            <a:off x="838200" y="873125"/>
            <a:ext cx="7696200" cy="525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3 basic organization structures</a:t>
            </a:r>
          </a:p>
          <a:p>
            <a:pPr lvl="1" algn="l" rtl="0" eaLnBrk="1" hangingPunct="1"/>
            <a:r>
              <a:rPr lang="en-US" sz="2400" b="1" dirty="0" smtClean="0"/>
              <a:t>Functional</a:t>
            </a:r>
            <a:r>
              <a:rPr lang="en-US" sz="2400" dirty="0" smtClean="0"/>
              <a:t>: functional managers (vice president) report to the CEO (Chief Executive Officer)</a:t>
            </a:r>
          </a:p>
          <a:p>
            <a:pPr lvl="1" algn="l" rtl="0" eaLnBrk="1" hangingPunct="1">
              <a:buNone/>
            </a:pPr>
            <a:endParaRPr lang="en-US" sz="2400" dirty="0" smtClean="0"/>
          </a:p>
          <a:p>
            <a:pPr lvl="1" algn="l" rtl="0" eaLnBrk="1" hangingPunct="1"/>
            <a:r>
              <a:rPr lang="en-US" sz="2400" b="1" dirty="0" smtClean="0"/>
              <a:t>Project</a:t>
            </a:r>
            <a:r>
              <a:rPr lang="en-US" sz="2400" dirty="0" smtClean="0"/>
              <a:t>: program managers report to the CEO</a:t>
            </a:r>
          </a:p>
          <a:p>
            <a:pPr lvl="1" algn="l" rtl="0" eaLnBrk="1" hangingPunct="1">
              <a:buNone/>
            </a:pPr>
            <a:endParaRPr lang="en-US" sz="2400" dirty="0" smtClean="0"/>
          </a:p>
          <a:p>
            <a:pPr lvl="1" algn="l" rtl="0" eaLnBrk="1" hangingPunct="1"/>
            <a:r>
              <a:rPr lang="en-US" sz="2400" b="1" dirty="0" smtClean="0"/>
              <a:t>Matrix</a:t>
            </a:r>
            <a:r>
              <a:rPr lang="en-US" sz="2400" dirty="0" smtClean="0"/>
              <a:t>: middle ground between functional and project structures; personnel often report to two or more bosses; structure can be weak, balanced, or strong matrix</a:t>
            </a:r>
          </a:p>
        </p:txBody>
      </p:sp>
      <p:sp>
        <p:nvSpPr>
          <p:cNvPr id="18434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00215F-6F61-4CDB-B17B-A907C998CD87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Organizational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659F5-031C-4BBC-AC21-A4964584146B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/>
              <a:t>Functional, Project, and Matrix Organizational Structures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 cstate="print"/>
          <a:srcRect b="4514"/>
          <a:stretch>
            <a:fillRect/>
          </a:stretch>
        </p:blipFill>
        <p:spPr bwMode="auto">
          <a:xfrm>
            <a:off x="838200" y="1447800"/>
            <a:ext cx="69342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ph idx="1"/>
          </p:nvPr>
        </p:nvGraphicFramePr>
        <p:xfrm>
          <a:off x="1143000" y="990600"/>
          <a:ext cx="7683500" cy="5384800"/>
        </p:xfrm>
        <a:graphic>
          <a:graphicData uri="http://schemas.openxmlformats.org/presentationml/2006/ole">
            <p:oleObj spid="_x0000_s1026" name="Document" r:id="rId3" imgW="6531380" imgH="4577289" progId="Word.Document.8">
              <p:embed/>
            </p:oleObj>
          </a:graphicData>
        </a:graphic>
      </p:graphicFrame>
      <p:sp>
        <p:nvSpPr>
          <p:cNvPr id="1027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19E91B-5D07-49E4-B8A8-680204735462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8820472" cy="1143000"/>
          </a:xfrm>
        </p:spPr>
        <p:txBody>
          <a:bodyPr>
            <a:normAutofit/>
          </a:bodyPr>
          <a:lstStyle/>
          <a:p>
            <a:pPr rtl="0" eaLnBrk="1" hangingPunct="1">
              <a:defRPr/>
            </a:pPr>
            <a:r>
              <a:rPr lang="en-US" sz="2800" dirty="0" smtClean="0"/>
              <a:t>Organizational Structure Influences on </a:t>
            </a:r>
            <a:r>
              <a:rPr lang="en-US" sz="2800" dirty="0" smtClean="0"/>
              <a:t>Project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</TotalTime>
  <Words>443</Words>
  <Application>Microsoft Office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Concourse</vt:lpstr>
      <vt:lpstr>Document</vt:lpstr>
      <vt:lpstr>A Systems View of Project Management</vt:lpstr>
      <vt:lpstr>Projects Cannot Be Run in Isolation</vt:lpstr>
      <vt:lpstr>A Systems View of Project Management</vt:lpstr>
      <vt:lpstr>A systems approach</vt:lpstr>
      <vt:lpstr>Three Sphere Model for Systems Management</vt:lpstr>
      <vt:lpstr>Understanding Organizations</vt:lpstr>
      <vt:lpstr>Organizational Structures</vt:lpstr>
      <vt:lpstr>Functional, Project, and Matrix Organizational Structures</vt:lpstr>
      <vt:lpstr>Organizational Structure Influences on Project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Systems View of Project Management</dc:title>
  <dc:creator>Asma</dc:creator>
  <cp:lastModifiedBy>Asma</cp:lastModifiedBy>
  <cp:revision>2</cp:revision>
  <dcterms:created xsi:type="dcterms:W3CDTF">2013-09-30T10:50:59Z</dcterms:created>
  <dcterms:modified xsi:type="dcterms:W3CDTF">2013-10-02T04:35:41Z</dcterms:modified>
</cp:coreProperties>
</file>