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8" r:id="rId2"/>
    <p:sldId id="277" r:id="rId3"/>
    <p:sldId id="259" r:id="rId4"/>
    <p:sldId id="261" r:id="rId5"/>
    <p:sldId id="262" r:id="rId6"/>
    <p:sldId id="263" r:id="rId7"/>
    <p:sldId id="264" r:id="rId8"/>
    <p:sldId id="265" r:id="rId9"/>
    <p:sldId id="279" r:id="rId10"/>
    <p:sldId id="280" r:id="rId11"/>
    <p:sldId id="281" r:id="rId12"/>
    <p:sldId id="282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3549C-F3D0-4261-84EC-BFABC1AA449C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36EA3-2245-472D-A8F9-3AC2C5EE5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07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06D1E-8A87-4DB5-A23B-BE0C7571355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435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F0CB4-37BE-4B66-AE24-E8D3A4A1180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072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F0CB4-37BE-4B66-AE24-E8D3A4A11801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415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F0CB4-37BE-4B66-AE24-E8D3A4A11801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05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38D3BE-6252-4D5A-B2B2-16E0BA52C9E6}" type="slidenum">
              <a:rPr lang="he-IL"/>
              <a:pPr/>
              <a:t>16</a:t>
            </a:fld>
            <a:endParaRPr lang="en-GB"/>
          </a:p>
        </p:txBody>
      </p:sp>
      <p:sp>
        <p:nvSpPr>
          <p:cNvPr id="48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67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BC9F64-97C8-4CB0-85EF-B1E8CD317B87}" type="slidenum">
              <a:rPr lang="he-IL"/>
              <a:pPr/>
              <a:t>18</a:t>
            </a:fld>
            <a:endParaRPr lang="en-GB"/>
          </a:p>
        </p:txBody>
      </p:sp>
      <p:sp>
        <p:nvSpPr>
          <p:cNvPr id="49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05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CA9F81-6BF4-4BBC-938C-056FBE003E84}" type="slidenum">
              <a:rPr lang="he-IL"/>
              <a:pPr/>
              <a:t>19</a:t>
            </a:fld>
            <a:endParaRPr lang="en-GB"/>
          </a:p>
        </p:txBody>
      </p:sp>
      <p:sp>
        <p:nvSpPr>
          <p:cNvPr id="44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DELETE</a:t>
            </a:r>
          </a:p>
        </p:txBody>
      </p:sp>
    </p:spTree>
    <p:extLst>
      <p:ext uri="{BB962C8B-B14F-4D97-AF65-F5344CB8AC3E}">
        <p14:creationId xmlns:p14="http://schemas.microsoft.com/office/powerpoint/2010/main" val="3338668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36EA3-2245-472D-A8F9-3AC2C5EE502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2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297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872A2-A977-4718-9C90-F3303CD5EC49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t>9/14/2015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3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4BEA-6207-48BF-B984-DE7723720287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t>9/14/2015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660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5B46C-FE2A-43B0-9340-E33D3B3B0990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t>9/14/2015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943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7647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16A46-47E3-48A0-960A-C40CB83CE215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t>9/14/2015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979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FD5D3-8BBD-41FB-836F-6D5F8CA2DA88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t>9/14/2015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818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A2C79-CCDB-4C3C-9565-0D55131A5B59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t>9/14/2015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424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D3EC2-AE2C-4CB4-96C0-A00A779DFC5E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t>9/14/2015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94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DB1A-FE61-4B20-AD6D-DFC3D62BA7AD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t>9/14/2015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670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808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5A4E71F-1840-4819-81EC-F8FBBA9BE3E7}" type="datetime1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t>9/14/2015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8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2160">
          <p15:clr>
            <a:srgbClr val="F26B43"/>
          </p15:clr>
        </p15:guide>
        <p15:guide id="429496729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 Case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Use case </a:t>
            </a:r>
            <a:r>
              <a:rPr lang="en-US" dirty="0" smtClean="0"/>
              <a:t>description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598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8725132-8ED6-43A3-97F6-ACD693CE9CFC}" type="slidenum">
              <a:rPr lang="en-US" altLang="en-US"/>
              <a:pPr eaLnBrk="1" hangingPunct="1"/>
              <a:t>10</a:t>
            </a:fld>
            <a:endParaRPr lang="en-US" alt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Cases Basics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900" dirty="0"/>
              <a:t>Optional elements in a Use case: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900" dirty="0"/>
          </a:p>
          <a:p>
            <a:pPr lvl="1" eaLnBrk="1" hangingPunct="1">
              <a:lnSpc>
                <a:spcPct val="120000"/>
              </a:lnSpc>
            </a:pPr>
            <a:r>
              <a:rPr lang="en-US" altLang="en-US" sz="1700" b="1" u="sng" dirty="0"/>
              <a:t>Pre-conditions</a:t>
            </a:r>
            <a:r>
              <a:rPr lang="en-US" altLang="en-US" sz="1700" dirty="0"/>
              <a:t>: Must be present in order for a use case to start. Represent some system state that must be present before the use case can be used.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700" dirty="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700" dirty="0"/>
              <a:t>      </a:t>
            </a:r>
            <a:r>
              <a:rPr lang="en-US" altLang="en-US" sz="1700" b="1" dirty="0"/>
              <a:t>EX</a:t>
            </a:r>
            <a:r>
              <a:rPr lang="en-US" altLang="en-US" sz="1700" dirty="0"/>
              <a:t>: A pre-condition of the "Print Author's Manuscript Draft" use case is that a document must be open.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700" dirty="0"/>
          </a:p>
          <a:p>
            <a:pPr lvl="1" eaLnBrk="1" hangingPunct="1">
              <a:lnSpc>
                <a:spcPct val="110000"/>
              </a:lnSpc>
            </a:pPr>
            <a:r>
              <a:rPr lang="en-US" altLang="en-US" sz="1700" b="1" u="sng" dirty="0"/>
              <a:t>Post-conditions</a:t>
            </a:r>
            <a:r>
              <a:rPr lang="en-US" altLang="en-US" sz="1700" dirty="0"/>
              <a:t>: Describe the state of the system after a use case has run. Represent persistent data that is saved by the system as a result of executing the use case.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7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900" dirty="0"/>
              <a:t>          </a:t>
            </a:r>
            <a:r>
              <a:rPr lang="en-US" altLang="en-US" sz="1600" b="1" dirty="0"/>
              <a:t>EX</a:t>
            </a:r>
            <a:r>
              <a:rPr lang="en-US" altLang="en-US" sz="1600" dirty="0"/>
              <a:t>: Post-condition of “Register" use case is that the new data is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/>
              <a:t>		added in the profile of the student.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396207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D3E808-2FF4-4000-9E17-16BEC395068C}" type="slidenum">
              <a:rPr lang="en-US" altLang="en-US"/>
              <a:pPr eaLnBrk="1" hangingPunct="1"/>
              <a:t>11</a:t>
            </a:fld>
            <a:endParaRPr lang="en-US" alt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Cases Basics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en-US" altLang="en-US" b="1" u="sng"/>
              <a:t>Other stakeholders</a:t>
            </a:r>
            <a:r>
              <a:rPr lang="en-US" altLang="en-US"/>
              <a:t>: Other key stakeholders who may be affected by the use case.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800"/>
              <a:t>		</a:t>
            </a:r>
            <a:r>
              <a:rPr lang="en-US" altLang="en-US" sz="1800" b="1"/>
              <a:t>EX</a:t>
            </a:r>
            <a:r>
              <a:rPr lang="en-US" altLang="en-US" sz="1800"/>
              <a:t>: A manager may use a report built by the system, and 	yet the manager may not personally interact with the 	system in any way and therefore would not appear as an 	actor on the system.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1671356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 Recommended Template: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117976" y="1752600"/>
          <a:ext cx="3948113" cy="4224340"/>
        </p:xfrm>
        <a:graphic>
          <a:graphicData uri="http://schemas.openxmlformats.org/drawingml/2006/table">
            <a:tbl>
              <a:tblPr/>
              <a:tblGrid>
                <a:gridCol w="2069200"/>
                <a:gridCol w="93541"/>
                <a:gridCol w="1785372"/>
              </a:tblGrid>
              <a:tr h="17528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Use Case Description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28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Arial"/>
                        </a:rPr>
                        <a:t>System: 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8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Arial"/>
                        </a:rPr>
                        <a:t>Use Case name: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76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Primary actor</a:t>
                      </a: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Arial"/>
                        </a:rPr>
                        <a:t>: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Arial"/>
                        </a:rPr>
                        <a:t>Other actors:</a:t>
                      </a:r>
                      <a:endParaRPr lang="en-US" sz="10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8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Stakeholders</a:t>
                      </a: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Arial"/>
                        </a:rPr>
                        <a:t>: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83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Arial"/>
                        </a:rPr>
                        <a:t>Description: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5848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Relationships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3429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Includes: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3429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Extends: 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616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Input: 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7141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Pre-conditions</a:t>
                      </a:r>
                      <a:r>
                        <a:rPr lang="en-US" sz="1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: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3429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  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143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Arial"/>
                        </a:rPr>
                        <a:t>Steps: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2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Arial"/>
                        </a:rPr>
                        <a:t>Actor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Arial"/>
                        </a:rPr>
                        <a:t>System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58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Arial"/>
                        </a:rPr>
                        <a:t>1. Actor does.…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Arial"/>
                        </a:rPr>
                        <a:t>3. 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Arial"/>
                        </a:rPr>
                        <a:t>4.</a:t>
                      </a:r>
                      <a:endParaRPr lang="en-US" sz="1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2. </a:t>
                      </a: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Arial"/>
                        </a:rPr>
                        <a:t>System </a:t>
                      </a: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does</a:t>
                      </a: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Arial"/>
                        </a:rPr>
                        <a:t>.…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15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Arial"/>
                        </a:rPr>
                        <a:t>Alternative</a:t>
                      </a:r>
                      <a:r>
                        <a:rPr lang="en-US" sz="1000" b="1" baseline="0" dirty="0" smtClean="0">
                          <a:latin typeface="Times New Roman"/>
                          <a:ea typeface="Times New Roman"/>
                          <a:cs typeface="Arial"/>
                        </a:rPr>
                        <a:t> and exceptional</a:t>
                      </a: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Arial"/>
                        </a:rPr>
                        <a:t>  </a:t>
                      </a: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flows: 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Times New Roman"/>
                          <a:ea typeface="Times New Roman"/>
                          <a:cs typeface="Arial"/>
                        </a:rPr>
                        <a:t>4.1</a:t>
                      </a: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000" i="1" dirty="0" smtClean="0">
                          <a:latin typeface="Times New Roman"/>
                          <a:ea typeface="Times New Roman"/>
                          <a:cs typeface="Arial"/>
                        </a:rPr>
                        <a:t>….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9136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Post-conditions</a:t>
                      </a:r>
                      <a:r>
                        <a:rPr lang="en-US" sz="1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: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3429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Arial"/>
                        </a:rPr>
                        <a:t>  </a:t>
                      </a:r>
                      <a:endParaRPr lang="en-US" sz="1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54935" marR="54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A8CBC94-1D22-47F7-905B-1DBC51B575C7}" type="slidenum">
              <a:rPr lang="en-US" altLang="en-US"/>
              <a:pPr eaLnBrk="1" hangingPunct="1"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217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D0AE4B1-7747-46FF-83C8-9CA950B2A943}" type="slidenum">
              <a:rPr lang="en-US" sz="1400">
                <a:solidFill>
                  <a:schemeClr val="bg1"/>
                </a:solidFill>
              </a:rPr>
              <a:pPr/>
              <a:t>13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266700" y="1327666"/>
            <a:ext cx="4343400" cy="6096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Telephone Order </a:t>
            </a:r>
            <a:r>
              <a:rPr lang="en-GB" dirty="0" smtClean="0"/>
              <a:t> Scenario  for  Create </a:t>
            </a:r>
            <a:r>
              <a:rPr lang="en-GB" dirty="0"/>
              <a:t>New Order </a:t>
            </a:r>
            <a:r>
              <a:rPr lang="en-GB" dirty="0" smtClean="0"/>
              <a:t> Use </a:t>
            </a:r>
            <a:r>
              <a:rPr lang="en-GB" dirty="0"/>
              <a:t>Case</a:t>
            </a:r>
          </a:p>
          <a:p>
            <a:endParaRPr lang="en-GB" dirty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1" y="365126"/>
            <a:ext cx="7521575" cy="549275"/>
          </a:xfrm>
        </p:spPr>
        <p:txBody>
          <a:bodyPr>
            <a:noAutofit/>
          </a:bodyPr>
          <a:lstStyle/>
          <a:p>
            <a:r>
              <a:rPr lang="en-US" dirty="0"/>
              <a:t>Full Use Case Description</a:t>
            </a:r>
            <a:endParaRPr lang="es-ES" dirty="0"/>
          </a:p>
        </p:txBody>
      </p:sp>
      <p:pic>
        <p:nvPicPr>
          <p:cNvPr id="126980" name="Picture 4" descr="Fi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" t="-145" r="8088" b="33388"/>
          <a:stretch/>
        </p:blipFill>
        <p:spPr bwMode="auto">
          <a:xfrm>
            <a:off x="4797857" y="868155"/>
            <a:ext cx="6866198" cy="5665996"/>
          </a:xfrm>
          <a:prstGeom prst="rect">
            <a:avLst/>
          </a:prstGeom>
          <a:noFill/>
        </p:spPr>
      </p:pic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1808394" y="1447800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4768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8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D0AE4B1-7747-46FF-83C8-9CA950B2A943}" type="slidenum">
              <a:rPr lang="en-US" sz="1400">
                <a:solidFill>
                  <a:schemeClr val="bg1"/>
                </a:solidFill>
              </a:rPr>
              <a:pPr/>
              <a:t>14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2057400" y="1143000"/>
            <a:ext cx="6934200" cy="762000"/>
          </a:xfrm>
        </p:spPr>
        <p:txBody>
          <a:bodyPr>
            <a:normAutofit/>
          </a:bodyPr>
          <a:lstStyle/>
          <a:p>
            <a:r>
              <a:rPr lang="en-GB" dirty="0"/>
              <a:t>Telephone Order </a:t>
            </a:r>
            <a:r>
              <a:rPr lang="en-GB" dirty="0" smtClean="0"/>
              <a:t> Scenario  for  Create </a:t>
            </a:r>
            <a:r>
              <a:rPr lang="en-GB" dirty="0"/>
              <a:t>New Order </a:t>
            </a:r>
            <a:r>
              <a:rPr lang="en-GB" dirty="0" smtClean="0"/>
              <a:t> Use </a:t>
            </a:r>
            <a:r>
              <a:rPr lang="en-GB" dirty="0"/>
              <a:t>Case</a:t>
            </a:r>
          </a:p>
          <a:p>
            <a:endParaRPr lang="en-GB" dirty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1" y="365126"/>
            <a:ext cx="7521575" cy="549275"/>
          </a:xfrm>
        </p:spPr>
        <p:txBody>
          <a:bodyPr>
            <a:noAutofit/>
          </a:bodyPr>
          <a:lstStyle/>
          <a:p>
            <a:r>
              <a:rPr lang="en-US" dirty="0"/>
              <a:t>Full Use Case Description</a:t>
            </a:r>
            <a:endParaRPr lang="es-ES" dirty="0"/>
          </a:p>
        </p:txBody>
      </p:sp>
      <p:pic>
        <p:nvPicPr>
          <p:cNvPr id="126980" name="Picture 4" descr="Fi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" t="2112" r="5987" b="81971"/>
          <a:stretch/>
        </p:blipFill>
        <p:spPr bwMode="auto">
          <a:xfrm>
            <a:off x="2311792" y="1880776"/>
            <a:ext cx="7057961" cy="1543202"/>
          </a:xfrm>
          <a:prstGeom prst="rect">
            <a:avLst/>
          </a:prstGeom>
          <a:noFill/>
        </p:spPr>
      </p:pic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1808394" y="1447800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3218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8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D0AE4B1-7747-46FF-83C8-9CA950B2A943}" type="slidenum">
              <a:rPr lang="en-US" sz="1400">
                <a:solidFill>
                  <a:schemeClr val="bg1"/>
                </a:solidFill>
              </a:rPr>
              <a:pPr/>
              <a:t>15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2057400" y="1143000"/>
            <a:ext cx="6934200" cy="762000"/>
          </a:xfrm>
        </p:spPr>
        <p:txBody>
          <a:bodyPr>
            <a:normAutofit/>
          </a:bodyPr>
          <a:lstStyle/>
          <a:p>
            <a:r>
              <a:rPr lang="en-GB" dirty="0"/>
              <a:t>Telephone Order </a:t>
            </a:r>
            <a:r>
              <a:rPr lang="en-GB" dirty="0" smtClean="0"/>
              <a:t> Scenario  for  Create </a:t>
            </a:r>
            <a:r>
              <a:rPr lang="en-GB" dirty="0"/>
              <a:t>New Order </a:t>
            </a:r>
            <a:r>
              <a:rPr lang="en-GB" dirty="0" smtClean="0"/>
              <a:t> Use </a:t>
            </a:r>
            <a:r>
              <a:rPr lang="en-GB" dirty="0"/>
              <a:t>Case</a:t>
            </a:r>
          </a:p>
          <a:p>
            <a:endParaRPr lang="en-GB" dirty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7401" y="365126"/>
            <a:ext cx="7521575" cy="549275"/>
          </a:xfrm>
        </p:spPr>
        <p:txBody>
          <a:bodyPr>
            <a:noAutofit/>
          </a:bodyPr>
          <a:lstStyle/>
          <a:p>
            <a:r>
              <a:rPr lang="en-US" dirty="0"/>
              <a:t>Full Use Case Description</a:t>
            </a:r>
            <a:endParaRPr lang="es-ES" dirty="0"/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1808394" y="1447800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s-ES" dirty="0"/>
          </a:p>
        </p:txBody>
      </p:sp>
      <p:pic>
        <p:nvPicPr>
          <p:cNvPr id="7" name="Picture 4" descr="Fi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" t="40441" r="4844" b="-344"/>
          <a:stretch/>
        </p:blipFill>
        <p:spPr bwMode="auto">
          <a:xfrm>
            <a:off x="1905001" y="1524000"/>
            <a:ext cx="7215889" cy="533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2849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Use-Cases – Common Mistakes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/>
              <a:buChar char="•"/>
            </a:pPr>
            <a:r>
              <a:rPr lang="en-US" dirty="0"/>
              <a:t>Complex diagram</a:t>
            </a:r>
          </a:p>
          <a:p>
            <a:pPr>
              <a:buFont typeface="Arial"/>
              <a:buChar char="•"/>
            </a:pPr>
            <a:r>
              <a:rPr lang="en-US" dirty="0"/>
              <a:t>No system</a:t>
            </a:r>
          </a:p>
          <a:p>
            <a:pPr>
              <a:buFont typeface="Arial"/>
              <a:buChar char="•"/>
            </a:pPr>
            <a:r>
              <a:rPr lang="en-US" dirty="0"/>
              <a:t>No actor</a:t>
            </a:r>
          </a:p>
          <a:p>
            <a:pPr>
              <a:buFont typeface="Arial"/>
              <a:buChar char="•"/>
            </a:pPr>
            <a:r>
              <a:rPr lang="en-US" dirty="0"/>
              <a:t>Too many user interface details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“User types ID and password, clicks OK or hits Enter”</a:t>
            </a:r>
          </a:p>
          <a:p>
            <a:pPr>
              <a:buFont typeface="Arial"/>
              <a:buChar char="•"/>
            </a:pPr>
            <a:r>
              <a:rPr lang="en-US" dirty="0"/>
              <a:t>Very low goal details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 provides name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 provides address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 provides telephone number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599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Use Case Descriptions</a:t>
            </a:r>
            <a:endParaRPr lang="es-ES" dirty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1432560" y="1878560"/>
            <a:ext cx="7520940" cy="3579849"/>
          </a:xfrm>
        </p:spPr>
        <p:txBody>
          <a:bodyPr>
            <a:normAutofit fontScale="85000" lnSpcReduction="20000"/>
          </a:bodyPr>
          <a:lstStyle/>
          <a:p>
            <a:pPr>
              <a:buFont typeface="+mj-lt"/>
              <a:buAutoNum type="arabicPeriod"/>
            </a:pPr>
            <a:r>
              <a:rPr lang="en-US" sz="1800" dirty="0"/>
              <a:t>Select a use case </a:t>
            </a:r>
          </a:p>
          <a:p>
            <a:pPr marL="225425" indent="-225425">
              <a:buFont typeface="Wingdings" pitchFamily="2" charset="2"/>
              <a:buAutoNum type="arabicPeriod"/>
            </a:pPr>
            <a:endParaRPr lang="en-US" sz="1800" dirty="0"/>
          </a:p>
          <a:p>
            <a:pPr marL="225425" indent="-225425">
              <a:buFont typeface="Wingdings" pitchFamily="2" charset="2"/>
              <a:buAutoNum type="arabicPeriod" startAt="2"/>
            </a:pPr>
            <a:r>
              <a:rPr lang="en-US" sz="1800" dirty="0"/>
              <a:t>Write abbreviated </a:t>
            </a:r>
            <a:r>
              <a:rPr lang="en-US" sz="1800" i="1" dirty="0"/>
              <a:t>full description </a:t>
            </a:r>
            <a:r>
              <a:rPr lang="en-US" sz="1800" dirty="0"/>
              <a:t>(Use case name, Scenario (if any), Business Event, Actors, Flow of steps, Exception conditions)</a:t>
            </a:r>
          </a:p>
          <a:p>
            <a:pPr marL="225425" indent="-225425">
              <a:buFont typeface="Wingdings" pitchFamily="2" charset="2"/>
              <a:buAutoNum type="arabicPeriod" startAt="2"/>
            </a:pPr>
            <a:endParaRPr lang="en-US" sz="1800" dirty="0"/>
          </a:p>
          <a:p>
            <a:pPr marL="225425" indent="-225425">
              <a:buFont typeface="Wingdings" pitchFamily="2" charset="2"/>
              <a:buAutoNum type="arabicPeriod" startAt="3"/>
            </a:pPr>
            <a:r>
              <a:rPr lang="en-US" sz="1800" dirty="0"/>
              <a:t>For figuring Flow of steps, </a:t>
            </a:r>
          </a:p>
          <a:p>
            <a:pPr marL="633413" lvl="1" indent="0">
              <a:buNone/>
            </a:pPr>
            <a:r>
              <a:rPr lang="en-US" dirty="0"/>
              <a:t>	- Keep in mind general system model: Input-Processing-Output</a:t>
            </a:r>
          </a:p>
          <a:p>
            <a:pPr marL="633413" lvl="1" indent="0">
              <a:buNone/>
            </a:pPr>
            <a:r>
              <a:rPr lang="en-US" dirty="0"/>
              <a:t>	- Steps should be at nearly the same level of abstraction (each    	  makes nearly same progress toward use case completion)</a:t>
            </a:r>
          </a:p>
          <a:p>
            <a:pPr marL="225425" indent="-225425">
              <a:buNone/>
            </a:pPr>
            <a:endParaRPr lang="en-US" sz="1800" dirty="0"/>
          </a:p>
          <a:p>
            <a:pPr marL="225425" indent="-225425">
              <a:buFont typeface="Wingdings" pitchFamily="2" charset="2"/>
              <a:buAutoNum type="arabicPeriod" startAt="4"/>
            </a:pPr>
            <a:r>
              <a:rPr lang="en-US" sz="1800" dirty="0"/>
              <a:t>For figuring exception conditions, focus on if-then logic.</a:t>
            </a:r>
          </a:p>
          <a:p>
            <a:pPr marL="225425" indent="-225425">
              <a:buFont typeface="Wingdings" pitchFamily="2" charset="2"/>
              <a:buAutoNum type="arabicPeriod" startAt="4"/>
            </a:pPr>
            <a:endParaRPr lang="es-ES" sz="1800" dirty="0"/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B1088EE4-D7DB-4D46-9C7E-75FD7C54049C}" type="slidenum">
              <a:rPr lang="en-US" sz="1400">
                <a:solidFill>
                  <a:schemeClr val="bg1"/>
                </a:solidFill>
              </a:rPr>
              <a:pPr/>
              <a:t>17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954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/>
      <p:bldP spid="1310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Combining Processes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Number Limit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The diagram should have between 3 to 10 </a:t>
            </a:r>
            <a:r>
              <a:rPr lang="en-US" b="1" dirty="0"/>
              <a:t>base</a:t>
            </a:r>
            <a:r>
              <a:rPr lang="en-US" dirty="0"/>
              <a:t> use-case. No more than 15 use cases (base + included + extending).</a:t>
            </a:r>
          </a:p>
          <a:p>
            <a:r>
              <a:rPr lang="en-US" b="1" dirty="0"/>
              <a:t>Abstraction:</a:t>
            </a:r>
          </a:p>
          <a:p>
            <a:pPr lvl="1"/>
            <a:r>
              <a:rPr lang="en-US" dirty="0"/>
              <a:t>All use-cases should be in similar abstraction levels.</a:t>
            </a:r>
          </a:p>
          <a:p>
            <a:r>
              <a:rPr lang="en-US" b="1" dirty="0"/>
              <a:t>Size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Use cases should be described in half a page or more. </a:t>
            </a:r>
          </a:p>
          <a:p>
            <a:r>
              <a:rPr lang="en-US" b="1" dirty="0"/>
              <a:t>Interaction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Use-cases which are carried out as part of the same interaction.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7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Guidelines</a:t>
            </a:r>
          </a:p>
        </p:txBody>
      </p:sp>
      <p:sp>
        <p:nvSpPr>
          <p:cNvPr id="28774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Factor out common usages that are required by multiple use cases</a:t>
            </a:r>
          </a:p>
          <a:p>
            <a:pPr lvl="1"/>
            <a:r>
              <a:rPr lang="en-US"/>
              <a:t>If the usage is required use &lt;&lt;include&gt;&gt;</a:t>
            </a:r>
          </a:p>
          <a:p>
            <a:pPr lvl="1"/>
            <a:r>
              <a:rPr lang="en-US"/>
              <a:t>If the base use case is complete and the usage may be optional, consider use &lt;&lt;extend&gt;&gt;</a:t>
            </a:r>
          </a:p>
          <a:p>
            <a:r>
              <a:rPr lang="en-US"/>
              <a:t>A use case diagram should:</a:t>
            </a:r>
          </a:p>
          <a:p>
            <a:pPr lvl="1"/>
            <a:r>
              <a:rPr lang="en-US"/>
              <a:t>contain only use cases at the same level of abstraction</a:t>
            </a:r>
          </a:p>
          <a:p>
            <a:pPr lvl="1"/>
            <a:r>
              <a:rPr lang="en-US"/>
              <a:t>include only actors who are required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507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857" y="0"/>
            <a:ext cx="8735105" cy="670575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2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81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50732" y="2677309"/>
            <a:ext cx="1013012" cy="751914"/>
          </a:xfrm>
          <a:custGeom>
            <a:avLst/>
            <a:gdLst/>
            <a:ahLst/>
            <a:cxnLst/>
            <a:rect l="l" t="t" r="r" b="b"/>
            <a:pathLst>
              <a:path w="1148080" h="852170">
                <a:moveTo>
                  <a:pt x="1147571" y="851915"/>
                </a:moveTo>
                <a:lnTo>
                  <a:pt x="1147571" y="0"/>
                </a:lnTo>
                <a:lnTo>
                  <a:pt x="0" y="0"/>
                </a:lnTo>
                <a:lnTo>
                  <a:pt x="0" y="851915"/>
                </a:lnTo>
                <a:lnTo>
                  <a:pt x="15239" y="851915"/>
                </a:lnTo>
                <a:lnTo>
                  <a:pt x="15239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1118615" y="28955"/>
                </a:lnTo>
                <a:lnTo>
                  <a:pt x="1118615" y="13715"/>
                </a:lnTo>
                <a:lnTo>
                  <a:pt x="1133855" y="28955"/>
                </a:lnTo>
                <a:lnTo>
                  <a:pt x="1133855" y="851915"/>
                </a:lnTo>
                <a:lnTo>
                  <a:pt x="1147571" y="851915"/>
                </a:lnTo>
                <a:close/>
              </a:path>
              <a:path w="1148080" h="852170">
                <a:moveTo>
                  <a:pt x="28955" y="28955"/>
                </a:moveTo>
                <a:lnTo>
                  <a:pt x="28955" y="13715"/>
                </a:lnTo>
                <a:lnTo>
                  <a:pt x="15239" y="28955"/>
                </a:lnTo>
                <a:lnTo>
                  <a:pt x="28955" y="28955"/>
                </a:lnTo>
                <a:close/>
              </a:path>
              <a:path w="1148080" h="852170">
                <a:moveTo>
                  <a:pt x="28955" y="851915"/>
                </a:moveTo>
                <a:lnTo>
                  <a:pt x="28955" y="28955"/>
                </a:lnTo>
                <a:lnTo>
                  <a:pt x="15239" y="28955"/>
                </a:lnTo>
                <a:lnTo>
                  <a:pt x="15239" y="851915"/>
                </a:lnTo>
                <a:lnTo>
                  <a:pt x="28955" y="851915"/>
                </a:lnTo>
                <a:close/>
              </a:path>
              <a:path w="1148080" h="852170">
                <a:moveTo>
                  <a:pt x="1133855" y="28955"/>
                </a:moveTo>
                <a:lnTo>
                  <a:pt x="1118615" y="13715"/>
                </a:lnTo>
                <a:lnTo>
                  <a:pt x="1118615" y="28955"/>
                </a:lnTo>
                <a:lnTo>
                  <a:pt x="1133855" y="28955"/>
                </a:lnTo>
                <a:close/>
              </a:path>
              <a:path w="1148080" h="852170">
                <a:moveTo>
                  <a:pt x="1133855" y="851915"/>
                </a:moveTo>
                <a:lnTo>
                  <a:pt x="1133855" y="28955"/>
                </a:lnTo>
                <a:lnTo>
                  <a:pt x="1118615" y="28955"/>
                </a:lnTo>
                <a:lnTo>
                  <a:pt x="1118615" y="851915"/>
                </a:lnTo>
                <a:lnTo>
                  <a:pt x="1133855" y="8519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" name="object 3"/>
          <p:cNvSpPr/>
          <p:nvPr/>
        </p:nvSpPr>
        <p:spPr>
          <a:xfrm>
            <a:off x="3613673" y="2679998"/>
            <a:ext cx="345701" cy="304240"/>
          </a:xfrm>
          <a:custGeom>
            <a:avLst/>
            <a:gdLst/>
            <a:ahLst/>
            <a:cxnLst/>
            <a:rect l="l" t="t" r="r" b="b"/>
            <a:pathLst>
              <a:path w="391794" h="344804">
                <a:moveTo>
                  <a:pt x="391667" y="323087"/>
                </a:moveTo>
                <a:lnTo>
                  <a:pt x="18287" y="0"/>
                </a:lnTo>
                <a:lnTo>
                  <a:pt x="0" y="22859"/>
                </a:lnTo>
                <a:lnTo>
                  <a:pt x="373379" y="344423"/>
                </a:lnTo>
                <a:lnTo>
                  <a:pt x="391667" y="3230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4" name="object 4"/>
          <p:cNvSpPr/>
          <p:nvPr/>
        </p:nvSpPr>
        <p:spPr>
          <a:xfrm>
            <a:off x="3622413" y="2689412"/>
            <a:ext cx="0" cy="285190"/>
          </a:xfrm>
          <a:custGeom>
            <a:avLst/>
            <a:gdLst/>
            <a:ahLst/>
            <a:cxnLst/>
            <a:rect l="l" t="t" r="r" b="b"/>
            <a:pathLst>
              <a:path h="323214">
                <a:moveTo>
                  <a:pt x="0" y="0"/>
                </a:moveTo>
                <a:lnTo>
                  <a:pt x="0" y="323087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5" name="object 5"/>
          <p:cNvSpPr/>
          <p:nvPr/>
        </p:nvSpPr>
        <p:spPr>
          <a:xfrm>
            <a:off x="3621740" y="2975162"/>
            <a:ext cx="329453" cy="0"/>
          </a:xfrm>
          <a:custGeom>
            <a:avLst/>
            <a:gdLst/>
            <a:ahLst/>
            <a:cxnLst/>
            <a:rect l="l" t="t" r="r" b="b"/>
            <a:pathLst>
              <a:path w="373380">
                <a:moveTo>
                  <a:pt x="0" y="0"/>
                </a:moveTo>
                <a:lnTo>
                  <a:pt x="37337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6" name="object 6"/>
          <p:cNvSpPr/>
          <p:nvPr/>
        </p:nvSpPr>
        <p:spPr>
          <a:xfrm>
            <a:off x="3073101" y="3164764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7" name="object 7"/>
          <p:cNvSpPr/>
          <p:nvPr/>
        </p:nvSpPr>
        <p:spPr>
          <a:xfrm>
            <a:off x="3073101" y="3259567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8" name="object 8"/>
          <p:cNvSpPr/>
          <p:nvPr/>
        </p:nvSpPr>
        <p:spPr>
          <a:xfrm>
            <a:off x="3073101" y="3354368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9" name="object 9"/>
          <p:cNvSpPr/>
          <p:nvPr/>
        </p:nvSpPr>
        <p:spPr>
          <a:xfrm>
            <a:off x="3073101" y="3069290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0" name="object 10"/>
          <p:cNvSpPr/>
          <p:nvPr/>
        </p:nvSpPr>
        <p:spPr>
          <a:xfrm>
            <a:off x="3073100" y="2879687"/>
            <a:ext cx="477371" cy="0"/>
          </a:xfrm>
          <a:custGeom>
            <a:avLst/>
            <a:gdLst/>
            <a:ahLst/>
            <a:cxnLst/>
            <a:rect l="l" t="t" r="r" b="b"/>
            <a:pathLst>
              <a:path w="541019">
                <a:moveTo>
                  <a:pt x="0" y="0"/>
                </a:moveTo>
                <a:lnTo>
                  <a:pt x="54101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1" name="object 11"/>
          <p:cNvSpPr/>
          <p:nvPr/>
        </p:nvSpPr>
        <p:spPr>
          <a:xfrm>
            <a:off x="3073100" y="2784885"/>
            <a:ext cx="477371" cy="0"/>
          </a:xfrm>
          <a:custGeom>
            <a:avLst/>
            <a:gdLst/>
            <a:ahLst/>
            <a:cxnLst/>
            <a:rect l="l" t="t" r="r" b="b"/>
            <a:pathLst>
              <a:path w="541019">
                <a:moveTo>
                  <a:pt x="0" y="0"/>
                </a:moveTo>
                <a:lnTo>
                  <a:pt x="541019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2" name="object 12"/>
          <p:cNvSpPr/>
          <p:nvPr/>
        </p:nvSpPr>
        <p:spPr>
          <a:xfrm>
            <a:off x="3073100" y="2975162"/>
            <a:ext cx="477371" cy="0"/>
          </a:xfrm>
          <a:custGeom>
            <a:avLst/>
            <a:gdLst/>
            <a:ahLst/>
            <a:cxnLst/>
            <a:rect l="l" t="t" r="r" b="b"/>
            <a:pathLst>
              <a:path w="541019">
                <a:moveTo>
                  <a:pt x="0" y="0"/>
                </a:moveTo>
                <a:lnTo>
                  <a:pt x="54101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801471" y="960122"/>
            <a:ext cx="8471647" cy="49244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287" dirty="0"/>
              <a:t>G</a:t>
            </a:r>
            <a:r>
              <a:rPr spc="-331" dirty="0"/>
              <a:t>l</a:t>
            </a:r>
            <a:r>
              <a:rPr spc="-265" dirty="0"/>
              <a:t>o</a:t>
            </a:r>
            <a:r>
              <a:rPr spc="-97" dirty="0"/>
              <a:t>ss</a:t>
            </a:r>
            <a:r>
              <a:rPr spc="-110" dirty="0"/>
              <a:t>a</a:t>
            </a:r>
            <a:r>
              <a:rPr spc="-437" dirty="0"/>
              <a:t>r</a:t>
            </a:r>
            <a:r>
              <a:rPr spc="-260" dirty="0"/>
              <a:t>y</a:t>
            </a:r>
          </a:p>
        </p:txBody>
      </p:sp>
      <p:sp>
        <p:nvSpPr>
          <p:cNvPr id="14" name="object 14"/>
          <p:cNvSpPr/>
          <p:nvPr/>
        </p:nvSpPr>
        <p:spPr>
          <a:xfrm>
            <a:off x="5082091" y="1608268"/>
            <a:ext cx="4584326" cy="1820956"/>
          </a:xfrm>
          <a:custGeom>
            <a:avLst/>
            <a:gdLst/>
            <a:ahLst/>
            <a:cxnLst/>
            <a:rect l="l" t="t" r="r" b="b"/>
            <a:pathLst>
              <a:path w="5195570" h="2063750">
                <a:moveTo>
                  <a:pt x="5195315" y="2063495"/>
                </a:moveTo>
                <a:lnTo>
                  <a:pt x="5195315" y="0"/>
                </a:lnTo>
                <a:lnTo>
                  <a:pt x="0" y="0"/>
                </a:lnTo>
                <a:lnTo>
                  <a:pt x="0" y="2063495"/>
                </a:lnTo>
                <a:lnTo>
                  <a:pt x="6095" y="2063495"/>
                </a:lnTo>
                <a:lnTo>
                  <a:pt x="6095" y="13715"/>
                </a:lnTo>
                <a:lnTo>
                  <a:pt x="13715" y="6095"/>
                </a:lnTo>
                <a:lnTo>
                  <a:pt x="13715" y="13715"/>
                </a:lnTo>
                <a:lnTo>
                  <a:pt x="5181599" y="13715"/>
                </a:lnTo>
                <a:lnTo>
                  <a:pt x="5181599" y="6095"/>
                </a:lnTo>
                <a:lnTo>
                  <a:pt x="5187695" y="13715"/>
                </a:lnTo>
                <a:lnTo>
                  <a:pt x="5187695" y="2063495"/>
                </a:lnTo>
                <a:lnTo>
                  <a:pt x="5195315" y="2063495"/>
                </a:lnTo>
                <a:close/>
              </a:path>
              <a:path w="5195570" h="2063750">
                <a:moveTo>
                  <a:pt x="13715" y="13715"/>
                </a:moveTo>
                <a:lnTo>
                  <a:pt x="13715" y="6095"/>
                </a:lnTo>
                <a:lnTo>
                  <a:pt x="6095" y="13715"/>
                </a:lnTo>
                <a:lnTo>
                  <a:pt x="13715" y="13715"/>
                </a:lnTo>
                <a:close/>
              </a:path>
              <a:path w="5195570" h="2063750">
                <a:moveTo>
                  <a:pt x="13715" y="2063495"/>
                </a:moveTo>
                <a:lnTo>
                  <a:pt x="13715" y="13715"/>
                </a:lnTo>
                <a:lnTo>
                  <a:pt x="6095" y="13715"/>
                </a:lnTo>
                <a:lnTo>
                  <a:pt x="6095" y="2063495"/>
                </a:lnTo>
                <a:lnTo>
                  <a:pt x="13715" y="2063495"/>
                </a:lnTo>
                <a:close/>
              </a:path>
              <a:path w="5195570" h="2063750">
                <a:moveTo>
                  <a:pt x="5187695" y="13715"/>
                </a:moveTo>
                <a:lnTo>
                  <a:pt x="5181599" y="6095"/>
                </a:lnTo>
                <a:lnTo>
                  <a:pt x="5181599" y="13715"/>
                </a:lnTo>
                <a:lnTo>
                  <a:pt x="5187695" y="13715"/>
                </a:lnTo>
                <a:close/>
              </a:path>
              <a:path w="5195570" h="2063750">
                <a:moveTo>
                  <a:pt x="5187695" y="2063495"/>
                </a:moveTo>
                <a:lnTo>
                  <a:pt x="5187695" y="13715"/>
                </a:lnTo>
                <a:lnTo>
                  <a:pt x="5181599" y="13715"/>
                </a:lnTo>
                <a:lnTo>
                  <a:pt x="5181599" y="2063495"/>
                </a:lnTo>
                <a:lnTo>
                  <a:pt x="5187695" y="20634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5" name="object 15"/>
          <p:cNvSpPr txBox="1"/>
          <p:nvPr/>
        </p:nvSpPr>
        <p:spPr>
          <a:xfrm>
            <a:off x="5171737" y="1898724"/>
            <a:ext cx="135591" cy="162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059" b="1" dirty="0">
                <a:latin typeface="Arial"/>
                <a:cs typeface="Arial"/>
              </a:rPr>
              <a:t>1.</a:t>
            </a:r>
            <a:endParaRPr sz="1059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50944" y="1575994"/>
            <a:ext cx="3042397" cy="488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 marR="4483" indent="606271">
              <a:lnSpc>
                <a:spcPct val="150000"/>
              </a:lnSpc>
            </a:pPr>
            <a:r>
              <a:rPr sz="1059" b="1" spc="-4" dirty="0">
                <a:latin typeface="Arial"/>
                <a:cs typeface="Arial"/>
              </a:rPr>
              <a:t>Cou</a:t>
            </a:r>
            <a:r>
              <a:rPr sz="1059" b="1" dirty="0">
                <a:latin typeface="Arial"/>
                <a:cs typeface="Arial"/>
              </a:rPr>
              <a:t>rse</a:t>
            </a:r>
            <a:r>
              <a:rPr sz="1059" b="1" spc="-18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R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g</a:t>
            </a:r>
            <a:r>
              <a:rPr sz="1059" b="1" dirty="0">
                <a:latin typeface="Arial"/>
                <a:cs typeface="Arial"/>
              </a:rPr>
              <a:t>is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ra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n</a:t>
            </a:r>
            <a:r>
              <a:rPr sz="1059" b="1" spc="-13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S</a:t>
            </a:r>
            <a:r>
              <a:rPr sz="1059" b="1" spc="-31" dirty="0">
                <a:latin typeface="Arial"/>
                <a:cs typeface="Arial"/>
              </a:rPr>
              <a:t>y</a:t>
            </a:r>
            <a:r>
              <a:rPr sz="1059" b="1" dirty="0">
                <a:latin typeface="Arial"/>
                <a:cs typeface="Arial"/>
              </a:rPr>
              <a:t>s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em</a:t>
            </a:r>
            <a:r>
              <a:rPr sz="1059" b="1" spc="13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Gl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ssary I</a:t>
            </a:r>
            <a:r>
              <a:rPr sz="1059" b="1" spc="-4" dirty="0">
                <a:latin typeface="Arial"/>
                <a:cs typeface="Arial"/>
              </a:rPr>
              <a:t>nt</a:t>
            </a:r>
            <a:r>
              <a:rPr sz="1059" b="1" dirty="0">
                <a:latin typeface="Arial"/>
                <a:cs typeface="Arial"/>
              </a:rPr>
              <a:t>r</a:t>
            </a:r>
            <a:r>
              <a:rPr sz="1059" b="1" spc="-4" dirty="0">
                <a:latin typeface="Arial"/>
                <a:cs typeface="Arial"/>
              </a:rPr>
              <a:t>odu</a:t>
            </a:r>
            <a:r>
              <a:rPr sz="1059" b="1" dirty="0">
                <a:latin typeface="Arial"/>
                <a:cs typeface="Arial"/>
              </a:rPr>
              <a:t>c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n</a:t>
            </a:r>
            <a:endParaRPr sz="1059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950732" y="3428999"/>
            <a:ext cx="1013012" cy="698126"/>
          </a:xfrm>
          <a:custGeom>
            <a:avLst/>
            <a:gdLst/>
            <a:ahLst/>
            <a:cxnLst/>
            <a:rect l="l" t="t" r="r" b="b"/>
            <a:pathLst>
              <a:path w="1148080" h="791210">
                <a:moveTo>
                  <a:pt x="28955" y="762000"/>
                </a:moveTo>
                <a:lnTo>
                  <a:pt x="28955" y="0"/>
                </a:lnTo>
                <a:lnTo>
                  <a:pt x="0" y="0"/>
                </a:lnTo>
                <a:lnTo>
                  <a:pt x="0" y="790956"/>
                </a:lnTo>
                <a:lnTo>
                  <a:pt x="15239" y="790956"/>
                </a:lnTo>
                <a:lnTo>
                  <a:pt x="15239" y="762000"/>
                </a:lnTo>
                <a:lnTo>
                  <a:pt x="28955" y="762000"/>
                </a:lnTo>
                <a:close/>
              </a:path>
              <a:path w="1148080" h="791210">
                <a:moveTo>
                  <a:pt x="1133855" y="762000"/>
                </a:moveTo>
                <a:lnTo>
                  <a:pt x="15239" y="762000"/>
                </a:lnTo>
                <a:lnTo>
                  <a:pt x="28955" y="775716"/>
                </a:lnTo>
                <a:lnTo>
                  <a:pt x="28955" y="790956"/>
                </a:lnTo>
                <a:lnTo>
                  <a:pt x="1118615" y="790956"/>
                </a:lnTo>
                <a:lnTo>
                  <a:pt x="1118615" y="775716"/>
                </a:lnTo>
                <a:lnTo>
                  <a:pt x="1133855" y="762000"/>
                </a:lnTo>
                <a:close/>
              </a:path>
              <a:path w="1148080" h="791210">
                <a:moveTo>
                  <a:pt x="28955" y="790956"/>
                </a:moveTo>
                <a:lnTo>
                  <a:pt x="28955" y="775716"/>
                </a:lnTo>
                <a:lnTo>
                  <a:pt x="15239" y="762000"/>
                </a:lnTo>
                <a:lnTo>
                  <a:pt x="15239" y="790956"/>
                </a:lnTo>
                <a:lnTo>
                  <a:pt x="28955" y="790956"/>
                </a:lnTo>
                <a:close/>
              </a:path>
              <a:path w="1148080" h="791210">
                <a:moveTo>
                  <a:pt x="1147571" y="790956"/>
                </a:moveTo>
                <a:lnTo>
                  <a:pt x="1147571" y="0"/>
                </a:lnTo>
                <a:lnTo>
                  <a:pt x="1118615" y="0"/>
                </a:lnTo>
                <a:lnTo>
                  <a:pt x="1118615" y="762000"/>
                </a:lnTo>
                <a:lnTo>
                  <a:pt x="1133855" y="762000"/>
                </a:lnTo>
                <a:lnTo>
                  <a:pt x="1133855" y="790956"/>
                </a:lnTo>
                <a:lnTo>
                  <a:pt x="1147571" y="790956"/>
                </a:lnTo>
                <a:close/>
              </a:path>
              <a:path w="1148080" h="791210">
                <a:moveTo>
                  <a:pt x="1133855" y="790956"/>
                </a:moveTo>
                <a:lnTo>
                  <a:pt x="1133855" y="762000"/>
                </a:lnTo>
                <a:lnTo>
                  <a:pt x="1118615" y="775716"/>
                </a:lnTo>
                <a:lnTo>
                  <a:pt x="1118615" y="790956"/>
                </a:lnTo>
                <a:lnTo>
                  <a:pt x="1133855" y="790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9" name="object 19"/>
          <p:cNvSpPr/>
          <p:nvPr/>
        </p:nvSpPr>
        <p:spPr>
          <a:xfrm>
            <a:off x="3073101" y="3543971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0" name="object 20"/>
          <p:cNvSpPr/>
          <p:nvPr/>
        </p:nvSpPr>
        <p:spPr>
          <a:xfrm>
            <a:off x="3073101" y="3449170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1" name="object 21"/>
          <p:cNvSpPr/>
          <p:nvPr/>
        </p:nvSpPr>
        <p:spPr>
          <a:xfrm>
            <a:off x="3073101" y="3639446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2" name="object 22"/>
          <p:cNvSpPr/>
          <p:nvPr/>
        </p:nvSpPr>
        <p:spPr>
          <a:xfrm>
            <a:off x="3073101" y="3733575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3" name="object 23"/>
          <p:cNvSpPr/>
          <p:nvPr/>
        </p:nvSpPr>
        <p:spPr>
          <a:xfrm>
            <a:off x="3073101" y="3829049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4" name="object 24"/>
          <p:cNvSpPr/>
          <p:nvPr/>
        </p:nvSpPr>
        <p:spPr>
          <a:xfrm>
            <a:off x="3073101" y="3923852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5" name="object 25"/>
          <p:cNvSpPr/>
          <p:nvPr/>
        </p:nvSpPr>
        <p:spPr>
          <a:xfrm>
            <a:off x="3073101" y="4018653"/>
            <a:ext cx="768163" cy="0"/>
          </a:xfrm>
          <a:custGeom>
            <a:avLst/>
            <a:gdLst/>
            <a:ahLst/>
            <a:cxnLst/>
            <a:rect l="l" t="t" r="r" b="b"/>
            <a:pathLst>
              <a:path w="870585">
                <a:moveTo>
                  <a:pt x="0" y="0"/>
                </a:moveTo>
                <a:lnTo>
                  <a:pt x="870203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6" name="object 26"/>
          <p:cNvSpPr txBox="1"/>
          <p:nvPr/>
        </p:nvSpPr>
        <p:spPr>
          <a:xfrm>
            <a:off x="3004072" y="4218789"/>
            <a:ext cx="911038" cy="271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765" dirty="0">
                <a:latin typeface="Arial"/>
                <a:cs typeface="Arial"/>
              </a:rPr>
              <a:t>G</a:t>
            </a:r>
            <a:r>
              <a:rPr sz="1765" spc="-4" dirty="0">
                <a:latin typeface="Arial"/>
                <a:cs typeface="Arial"/>
              </a:rPr>
              <a:t>l</a:t>
            </a:r>
            <a:r>
              <a:rPr sz="1765" dirty="0">
                <a:latin typeface="Arial"/>
                <a:cs typeface="Arial"/>
              </a:rPr>
              <a:t>o</a:t>
            </a:r>
            <a:r>
              <a:rPr sz="1765" spc="4" dirty="0">
                <a:latin typeface="Arial"/>
                <a:cs typeface="Arial"/>
              </a:rPr>
              <a:t>ss</a:t>
            </a:r>
            <a:r>
              <a:rPr sz="1765" dirty="0">
                <a:latin typeface="Arial"/>
                <a:cs typeface="Arial"/>
              </a:rPr>
              <a:t>ary</a:t>
            </a:r>
            <a:endParaRPr sz="1765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082091" y="3429000"/>
            <a:ext cx="4584326" cy="1843928"/>
          </a:xfrm>
          <a:custGeom>
            <a:avLst/>
            <a:gdLst/>
            <a:ahLst/>
            <a:cxnLst/>
            <a:rect l="l" t="t" r="r" b="b"/>
            <a:pathLst>
              <a:path w="5195570" h="2089785">
                <a:moveTo>
                  <a:pt x="13715" y="2077212"/>
                </a:moveTo>
                <a:lnTo>
                  <a:pt x="13715" y="0"/>
                </a:lnTo>
                <a:lnTo>
                  <a:pt x="0" y="0"/>
                </a:lnTo>
                <a:lnTo>
                  <a:pt x="0" y="2089404"/>
                </a:lnTo>
                <a:lnTo>
                  <a:pt x="6095" y="2089404"/>
                </a:lnTo>
                <a:lnTo>
                  <a:pt x="6095" y="2077212"/>
                </a:lnTo>
                <a:lnTo>
                  <a:pt x="13715" y="2077212"/>
                </a:lnTo>
                <a:close/>
              </a:path>
              <a:path w="5195570" h="2089785">
                <a:moveTo>
                  <a:pt x="5187695" y="2077212"/>
                </a:moveTo>
                <a:lnTo>
                  <a:pt x="6095" y="2077212"/>
                </a:lnTo>
                <a:lnTo>
                  <a:pt x="13715" y="2083308"/>
                </a:lnTo>
                <a:lnTo>
                  <a:pt x="13715" y="2089404"/>
                </a:lnTo>
                <a:lnTo>
                  <a:pt x="5181599" y="2089404"/>
                </a:lnTo>
                <a:lnTo>
                  <a:pt x="5181599" y="2083308"/>
                </a:lnTo>
                <a:lnTo>
                  <a:pt x="5187695" y="2077212"/>
                </a:lnTo>
                <a:close/>
              </a:path>
              <a:path w="5195570" h="2089785">
                <a:moveTo>
                  <a:pt x="13715" y="2089404"/>
                </a:moveTo>
                <a:lnTo>
                  <a:pt x="13715" y="2083308"/>
                </a:lnTo>
                <a:lnTo>
                  <a:pt x="6095" y="2077212"/>
                </a:lnTo>
                <a:lnTo>
                  <a:pt x="6095" y="2089404"/>
                </a:lnTo>
                <a:lnTo>
                  <a:pt x="13715" y="2089404"/>
                </a:lnTo>
                <a:close/>
              </a:path>
              <a:path w="5195570" h="2089785">
                <a:moveTo>
                  <a:pt x="5195315" y="2089404"/>
                </a:moveTo>
                <a:lnTo>
                  <a:pt x="5195315" y="0"/>
                </a:lnTo>
                <a:lnTo>
                  <a:pt x="5181599" y="0"/>
                </a:lnTo>
                <a:lnTo>
                  <a:pt x="5181599" y="2077212"/>
                </a:lnTo>
                <a:lnTo>
                  <a:pt x="5187695" y="2077212"/>
                </a:lnTo>
                <a:lnTo>
                  <a:pt x="5187695" y="2089404"/>
                </a:lnTo>
                <a:lnTo>
                  <a:pt x="5195315" y="2089404"/>
                </a:lnTo>
                <a:close/>
              </a:path>
              <a:path w="5195570" h="2089785">
                <a:moveTo>
                  <a:pt x="5187695" y="2089404"/>
                </a:moveTo>
                <a:lnTo>
                  <a:pt x="5187695" y="2077212"/>
                </a:lnTo>
                <a:lnTo>
                  <a:pt x="5181599" y="2083308"/>
                </a:lnTo>
                <a:lnTo>
                  <a:pt x="5181599" y="2089404"/>
                </a:lnTo>
                <a:lnTo>
                  <a:pt x="5187695" y="20894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28" name="object 28"/>
          <p:cNvSpPr txBox="1"/>
          <p:nvPr/>
        </p:nvSpPr>
        <p:spPr>
          <a:xfrm>
            <a:off x="5171738" y="2140771"/>
            <a:ext cx="4308101" cy="21007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 marR="4483"/>
            <a:r>
              <a:rPr sz="1059" spc="9" dirty="0">
                <a:latin typeface="Arial"/>
                <a:cs typeface="Arial"/>
              </a:rPr>
              <a:t>T</a:t>
            </a:r>
            <a:r>
              <a:rPr sz="1059" dirty="0">
                <a:latin typeface="Arial"/>
                <a:cs typeface="Arial"/>
              </a:rPr>
              <a:t>h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s</a:t>
            </a:r>
            <a:r>
              <a:rPr sz="1059" spc="-22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docu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9" dirty="0">
                <a:latin typeface="Arial"/>
                <a:cs typeface="Arial"/>
              </a:rPr>
              <a:t>n</a:t>
            </a:r>
            <a:r>
              <a:rPr sz="1059" dirty="0">
                <a:latin typeface="Arial"/>
                <a:cs typeface="Arial"/>
              </a:rPr>
              <a:t>t</a:t>
            </a:r>
            <a:r>
              <a:rPr sz="1059" spc="-40" dirty="0">
                <a:latin typeface="Arial"/>
                <a:cs typeface="Arial"/>
              </a:rPr>
              <a:t> 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s used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to</a:t>
            </a:r>
            <a:r>
              <a:rPr sz="1059" spc="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de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ne</a:t>
            </a:r>
            <a:r>
              <a:rPr sz="1059" spc="-4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te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no</a:t>
            </a:r>
            <a:r>
              <a:rPr sz="1059" spc="-4" dirty="0">
                <a:latin typeface="Arial"/>
                <a:cs typeface="Arial"/>
              </a:rPr>
              <a:t>l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9" dirty="0">
                <a:latin typeface="Arial"/>
                <a:cs typeface="Arial"/>
              </a:rPr>
              <a:t>g</a:t>
            </a:r>
            <a:r>
              <a:rPr sz="1059" dirty="0">
                <a:latin typeface="Arial"/>
                <a:cs typeface="Arial"/>
              </a:rPr>
              <a:t>y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spec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c</a:t>
            </a:r>
            <a:r>
              <a:rPr sz="1059" spc="-22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to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p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ob</a:t>
            </a:r>
            <a:r>
              <a:rPr sz="1059" spc="-4" dirty="0">
                <a:latin typeface="Arial"/>
                <a:cs typeface="Arial"/>
              </a:rPr>
              <a:t>l</a:t>
            </a:r>
            <a:r>
              <a:rPr sz="1059" dirty="0">
                <a:latin typeface="Arial"/>
                <a:cs typeface="Arial"/>
              </a:rPr>
              <a:t>em do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a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spc="-9" dirty="0">
                <a:latin typeface="Arial"/>
                <a:cs typeface="Arial"/>
              </a:rPr>
              <a:t>n</a:t>
            </a:r>
            <a:r>
              <a:rPr sz="1059" dirty="0">
                <a:latin typeface="Arial"/>
                <a:cs typeface="Arial"/>
              </a:rPr>
              <a:t>,</a:t>
            </a:r>
            <a:r>
              <a:rPr sz="1059" spc="-40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13" dirty="0">
                <a:latin typeface="Arial"/>
                <a:cs typeface="Arial"/>
              </a:rPr>
              <a:t>x</a:t>
            </a:r>
            <a:r>
              <a:rPr sz="1059" dirty="0">
                <a:latin typeface="Arial"/>
                <a:cs typeface="Arial"/>
              </a:rPr>
              <a:t>p</a:t>
            </a:r>
            <a:r>
              <a:rPr sz="1059" spc="-4" dirty="0">
                <a:latin typeface="Arial"/>
                <a:cs typeface="Arial"/>
              </a:rPr>
              <a:t>l</a:t>
            </a:r>
            <a:r>
              <a:rPr sz="1059" dirty="0">
                <a:latin typeface="Arial"/>
                <a:cs typeface="Arial"/>
              </a:rPr>
              <a:t>a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ng</a:t>
            </a:r>
            <a:r>
              <a:rPr sz="1059" spc="-40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te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s, </a:t>
            </a:r>
            <a:r>
              <a:rPr sz="1059" spc="-13" dirty="0">
                <a:latin typeface="Arial"/>
                <a:cs typeface="Arial"/>
              </a:rPr>
              <a:t>w</a:t>
            </a:r>
            <a:r>
              <a:rPr sz="1059" dirty="0">
                <a:latin typeface="Arial"/>
                <a:cs typeface="Arial"/>
              </a:rPr>
              <a:t>h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ch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ay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be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un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a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spc="-4" dirty="0">
                <a:latin typeface="Arial"/>
                <a:cs typeface="Arial"/>
              </a:rPr>
              <a:t>ili</a:t>
            </a:r>
            <a:r>
              <a:rPr sz="1059" spc="-9" dirty="0">
                <a:latin typeface="Arial"/>
                <a:cs typeface="Arial"/>
              </a:rPr>
              <a:t>a</a:t>
            </a:r>
            <a:r>
              <a:rPr sz="1059" dirty="0">
                <a:latin typeface="Arial"/>
                <a:cs typeface="Arial"/>
              </a:rPr>
              <a:t>r</a:t>
            </a:r>
            <a:r>
              <a:rPr sz="1059" spc="-4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to</a:t>
            </a:r>
            <a:r>
              <a:rPr sz="1059" spc="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4" dirty="0">
                <a:latin typeface="Arial"/>
                <a:cs typeface="Arial"/>
              </a:rPr>
              <a:t> r</a:t>
            </a:r>
            <a:r>
              <a:rPr sz="1059" dirty="0">
                <a:latin typeface="Arial"/>
                <a:cs typeface="Arial"/>
              </a:rPr>
              <a:t>eader</a:t>
            </a:r>
            <a:r>
              <a:rPr sz="1059" spc="-35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of the use</a:t>
            </a:r>
            <a:r>
              <a:rPr sz="1059" spc="-4" dirty="0">
                <a:latin typeface="Arial"/>
                <a:cs typeface="Arial"/>
              </a:rPr>
              <a:t>-</a:t>
            </a:r>
            <a:r>
              <a:rPr sz="1059" dirty="0">
                <a:latin typeface="Arial"/>
                <a:cs typeface="Arial"/>
              </a:rPr>
              <a:t>case</a:t>
            </a:r>
            <a:r>
              <a:rPr sz="1059" spc="-40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desc</a:t>
            </a:r>
            <a:r>
              <a:rPr sz="1059" spc="-4" dirty="0">
                <a:latin typeface="Arial"/>
                <a:cs typeface="Arial"/>
              </a:rPr>
              <a:t>ri</a:t>
            </a:r>
            <a:r>
              <a:rPr sz="1059" dirty="0">
                <a:latin typeface="Arial"/>
                <a:cs typeface="Arial"/>
              </a:rPr>
              <a:t>pt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ons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or</a:t>
            </a:r>
            <a:r>
              <a:rPr sz="1059" spc="-13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other</a:t>
            </a:r>
            <a:r>
              <a:rPr sz="1059" spc="-13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p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4" dirty="0">
                <a:latin typeface="Arial"/>
                <a:cs typeface="Arial"/>
              </a:rPr>
              <a:t>j</a:t>
            </a:r>
            <a:r>
              <a:rPr sz="1059" dirty="0">
                <a:latin typeface="Arial"/>
                <a:cs typeface="Arial"/>
              </a:rPr>
              <a:t>ect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docu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9" dirty="0">
                <a:latin typeface="Arial"/>
                <a:cs typeface="Arial"/>
              </a:rPr>
              <a:t>n</a:t>
            </a:r>
            <a:r>
              <a:rPr sz="1059" dirty="0">
                <a:latin typeface="Arial"/>
                <a:cs typeface="Arial"/>
              </a:rPr>
              <a:t>ts. </a:t>
            </a:r>
            <a:r>
              <a:rPr sz="1059" spc="-26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ten,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s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docu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9" dirty="0">
                <a:latin typeface="Arial"/>
                <a:cs typeface="Arial"/>
              </a:rPr>
              <a:t>n</a:t>
            </a:r>
            <a:r>
              <a:rPr sz="1059" dirty="0">
                <a:latin typeface="Arial"/>
                <a:cs typeface="Arial"/>
              </a:rPr>
              <a:t>t can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be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used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as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an</a:t>
            </a:r>
            <a:r>
              <a:rPr sz="1059" spc="-4" dirty="0">
                <a:latin typeface="Arial"/>
                <a:cs typeface="Arial"/>
              </a:rPr>
              <a:t> i</a:t>
            </a:r>
            <a:r>
              <a:rPr sz="1059" dirty="0">
                <a:latin typeface="Arial"/>
                <a:cs typeface="Arial"/>
              </a:rPr>
              <a:t>n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al</a:t>
            </a:r>
            <a:r>
              <a:rPr sz="1059" spc="-44" dirty="0">
                <a:latin typeface="Arial"/>
                <a:cs typeface="Arial"/>
              </a:rPr>
              <a:t> </a:t>
            </a:r>
            <a:r>
              <a:rPr sz="1059" i="1" dirty="0">
                <a:latin typeface="Arial"/>
                <a:cs typeface="Arial"/>
              </a:rPr>
              <a:t>data</a:t>
            </a:r>
            <a:r>
              <a:rPr sz="1059" i="1" spc="-18" dirty="0">
                <a:latin typeface="Arial"/>
                <a:cs typeface="Arial"/>
              </a:rPr>
              <a:t> </a:t>
            </a:r>
            <a:r>
              <a:rPr sz="1059" i="1" dirty="0">
                <a:latin typeface="Arial"/>
                <a:cs typeface="Arial"/>
              </a:rPr>
              <a:t>d</a:t>
            </a:r>
            <a:r>
              <a:rPr sz="1059" i="1" spc="-4" dirty="0">
                <a:latin typeface="Arial"/>
                <a:cs typeface="Arial"/>
              </a:rPr>
              <a:t>i</a:t>
            </a:r>
            <a:r>
              <a:rPr sz="1059" i="1" dirty="0">
                <a:latin typeface="Arial"/>
                <a:cs typeface="Arial"/>
              </a:rPr>
              <a:t>ct</a:t>
            </a:r>
            <a:r>
              <a:rPr sz="1059" i="1" spc="-4" dirty="0">
                <a:latin typeface="Arial"/>
                <a:cs typeface="Arial"/>
              </a:rPr>
              <a:t>i</a:t>
            </a:r>
            <a:r>
              <a:rPr sz="1059" i="1" dirty="0">
                <a:latin typeface="Arial"/>
                <a:cs typeface="Arial"/>
              </a:rPr>
              <a:t>ona</a:t>
            </a:r>
            <a:r>
              <a:rPr sz="1059" i="1" spc="-4" dirty="0">
                <a:latin typeface="Arial"/>
                <a:cs typeface="Arial"/>
              </a:rPr>
              <a:t>r</a:t>
            </a:r>
            <a:r>
              <a:rPr sz="1059" i="1" dirty="0">
                <a:latin typeface="Arial"/>
                <a:cs typeface="Arial"/>
              </a:rPr>
              <a:t>y</a:t>
            </a:r>
            <a:r>
              <a:rPr sz="1059" dirty="0">
                <a:latin typeface="Arial"/>
                <a:cs typeface="Arial"/>
              </a:rPr>
              <a:t>,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captu</a:t>
            </a:r>
            <a:r>
              <a:rPr sz="1059" spc="-4" dirty="0">
                <a:latin typeface="Arial"/>
                <a:cs typeface="Arial"/>
              </a:rPr>
              <a:t>ri</a:t>
            </a:r>
            <a:r>
              <a:rPr sz="1059" dirty="0">
                <a:latin typeface="Arial"/>
                <a:cs typeface="Arial"/>
              </a:rPr>
              <a:t>ng</a:t>
            </a:r>
            <a:r>
              <a:rPr sz="1059" spc="-26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data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de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t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spc="-9" dirty="0">
                <a:latin typeface="Arial"/>
                <a:cs typeface="Arial"/>
              </a:rPr>
              <a:t>on</a:t>
            </a:r>
            <a:r>
              <a:rPr sz="1059" dirty="0">
                <a:latin typeface="Arial"/>
                <a:cs typeface="Arial"/>
              </a:rPr>
              <a:t>s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so that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use</a:t>
            </a:r>
            <a:r>
              <a:rPr sz="1059" spc="-4" dirty="0">
                <a:latin typeface="Arial"/>
                <a:cs typeface="Arial"/>
              </a:rPr>
              <a:t>-</a:t>
            </a:r>
            <a:r>
              <a:rPr sz="1059" dirty="0">
                <a:latin typeface="Arial"/>
                <a:cs typeface="Arial"/>
              </a:rPr>
              <a:t>case</a:t>
            </a:r>
            <a:r>
              <a:rPr sz="1059" spc="-26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desc</a:t>
            </a:r>
            <a:r>
              <a:rPr sz="1059" spc="-4" dirty="0">
                <a:latin typeface="Arial"/>
                <a:cs typeface="Arial"/>
              </a:rPr>
              <a:t>ri</a:t>
            </a:r>
            <a:r>
              <a:rPr sz="1059" dirty="0">
                <a:latin typeface="Arial"/>
                <a:cs typeface="Arial"/>
              </a:rPr>
              <a:t>pt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ons</a:t>
            </a:r>
            <a:r>
              <a:rPr sz="1059" spc="-4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and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other</a:t>
            </a:r>
            <a:r>
              <a:rPr sz="1059" spc="-26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p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4" dirty="0">
                <a:latin typeface="Arial"/>
                <a:cs typeface="Arial"/>
              </a:rPr>
              <a:t>j</a:t>
            </a:r>
            <a:r>
              <a:rPr sz="1059" dirty="0">
                <a:latin typeface="Arial"/>
                <a:cs typeface="Arial"/>
              </a:rPr>
              <a:t>ect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docu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9" dirty="0">
                <a:latin typeface="Arial"/>
                <a:cs typeface="Arial"/>
              </a:rPr>
              <a:t>n</a:t>
            </a:r>
            <a:r>
              <a:rPr sz="1059" dirty="0">
                <a:latin typeface="Arial"/>
                <a:cs typeface="Arial"/>
              </a:rPr>
              <a:t>ts</a:t>
            </a:r>
            <a:r>
              <a:rPr sz="1059" spc="-4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can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ocus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on </a:t>
            </a:r>
            <a:r>
              <a:rPr sz="1059" spc="-13" dirty="0">
                <a:latin typeface="Arial"/>
                <a:cs typeface="Arial"/>
              </a:rPr>
              <a:t>w</a:t>
            </a:r>
            <a:r>
              <a:rPr sz="1059" dirty="0">
                <a:latin typeface="Arial"/>
                <a:cs typeface="Arial"/>
              </a:rPr>
              <a:t>hat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s</a:t>
            </a:r>
            <a:r>
              <a:rPr sz="1059" spc="-13" dirty="0">
                <a:latin typeface="Arial"/>
                <a:cs typeface="Arial"/>
              </a:rPr>
              <a:t>y</a:t>
            </a:r>
            <a:r>
              <a:rPr sz="1059" dirty="0">
                <a:latin typeface="Arial"/>
                <a:cs typeface="Arial"/>
              </a:rPr>
              <a:t>stem</a:t>
            </a:r>
            <a:r>
              <a:rPr sz="1059" spc="9" dirty="0">
                <a:latin typeface="Arial"/>
                <a:cs typeface="Arial"/>
              </a:rPr>
              <a:t> 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ust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do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spc="-13" dirty="0">
                <a:latin typeface="Arial"/>
                <a:cs typeface="Arial"/>
              </a:rPr>
              <a:t>w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th</a:t>
            </a:r>
            <a:r>
              <a:rPr sz="1059" spc="13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at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9" dirty="0">
                <a:latin typeface="Arial"/>
                <a:cs typeface="Arial"/>
              </a:rPr>
              <a:t>n</a:t>
            </a:r>
            <a:r>
              <a:rPr sz="1059" dirty="0">
                <a:latin typeface="Arial"/>
                <a:cs typeface="Arial"/>
              </a:rPr>
              <a:t>.</a:t>
            </a:r>
            <a:endParaRPr sz="1059">
              <a:latin typeface="Arial"/>
              <a:cs typeface="Arial"/>
            </a:endParaRPr>
          </a:p>
          <a:p>
            <a:pPr marL="423604" indent="-412398">
              <a:spcBef>
                <a:spcPts val="635"/>
              </a:spcBef>
              <a:buAutoNum type="arabicPeriod" startAt="2"/>
              <a:tabLst>
                <a:tab pos="424165" algn="l"/>
              </a:tabLst>
            </a:pPr>
            <a:r>
              <a:rPr sz="1059" b="1" spc="-4" dirty="0">
                <a:latin typeface="Arial"/>
                <a:cs typeface="Arial"/>
              </a:rPr>
              <a:t>D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f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n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on</a:t>
            </a:r>
            <a:r>
              <a:rPr sz="1059" b="1" dirty="0">
                <a:latin typeface="Arial"/>
                <a:cs typeface="Arial"/>
              </a:rPr>
              <a:t>s</a:t>
            </a:r>
            <a:endParaRPr sz="1059">
              <a:latin typeface="Arial"/>
              <a:cs typeface="Arial"/>
            </a:endParaRPr>
          </a:p>
          <a:p>
            <a:pPr marL="11206" marR="16810">
              <a:spcBef>
                <a:spcPts val="635"/>
              </a:spcBef>
            </a:pPr>
            <a:r>
              <a:rPr sz="1059" spc="9" dirty="0">
                <a:latin typeface="Arial"/>
                <a:cs typeface="Arial"/>
              </a:rPr>
              <a:t>T</a:t>
            </a:r>
            <a:r>
              <a:rPr sz="1059" dirty="0">
                <a:latin typeface="Arial"/>
                <a:cs typeface="Arial"/>
              </a:rPr>
              <a:t>he</a:t>
            </a:r>
            <a:r>
              <a:rPr sz="1059" spc="-26" dirty="0">
                <a:latin typeface="Arial"/>
                <a:cs typeface="Arial"/>
              </a:rPr>
              <a:t> </a:t>
            </a:r>
            <a:r>
              <a:rPr sz="1059" spc="-9" dirty="0">
                <a:latin typeface="Arial"/>
                <a:cs typeface="Arial"/>
              </a:rPr>
              <a:t>g</a:t>
            </a:r>
            <a:r>
              <a:rPr sz="1059" spc="-4" dirty="0">
                <a:latin typeface="Arial"/>
                <a:cs typeface="Arial"/>
              </a:rPr>
              <a:t>l</a:t>
            </a:r>
            <a:r>
              <a:rPr sz="1059" dirty="0">
                <a:latin typeface="Arial"/>
                <a:cs typeface="Arial"/>
              </a:rPr>
              <a:t>ossa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y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conta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ns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spc="-13" dirty="0">
                <a:latin typeface="Arial"/>
                <a:cs typeface="Arial"/>
              </a:rPr>
              <a:t>w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k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ng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de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t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9" dirty="0">
                <a:latin typeface="Arial"/>
                <a:cs typeface="Arial"/>
              </a:rPr>
              <a:t>n</a:t>
            </a:r>
            <a:r>
              <a:rPr sz="1059" dirty="0">
                <a:latin typeface="Arial"/>
                <a:cs typeface="Arial"/>
              </a:rPr>
              <a:t>s</a:t>
            </a:r>
            <a:r>
              <a:rPr sz="1059" spc="-44" dirty="0">
                <a:latin typeface="Arial"/>
                <a:cs typeface="Arial"/>
              </a:rPr>
              <a:t> 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or</a:t>
            </a:r>
            <a:r>
              <a:rPr sz="1059" spc="-13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key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concepts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</a:t>
            </a:r>
            <a:r>
              <a:rPr sz="1059" spc="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 </a:t>
            </a:r>
            <a:r>
              <a:rPr sz="1059" spc="-4" dirty="0">
                <a:latin typeface="Arial"/>
                <a:cs typeface="Arial"/>
              </a:rPr>
              <a:t>C</a:t>
            </a:r>
            <a:r>
              <a:rPr sz="1059" dirty="0">
                <a:latin typeface="Arial"/>
                <a:cs typeface="Arial"/>
              </a:rPr>
              <a:t>ou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se</a:t>
            </a:r>
            <a:r>
              <a:rPr sz="1059" spc="-26" dirty="0">
                <a:latin typeface="Arial"/>
                <a:cs typeface="Arial"/>
              </a:rPr>
              <a:t> 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9" dirty="0">
                <a:latin typeface="Arial"/>
                <a:cs typeface="Arial"/>
              </a:rPr>
              <a:t>g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st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at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on</a:t>
            </a:r>
            <a:r>
              <a:rPr sz="1059" spc="-26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S</a:t>
            </a:r>
            <a:r>
              <a:rPr sz="1059" spc="-13" dirty="0">
                <a:latin typeface="Arial"/>
                <a:cs typeface="Arial"/>
              </a:rPr>
              <a:t>y</a:t>
            </a:r>
            <a:r>
              <a:rPr sz="1059" dirty="0">
                <a:latin typeface="Arial"/>
                <a:cs typeface="Arial"/>
              </a:rPr>
              <a:t>ste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.</a:t>
            </a:r>
            <a:endParaRPr sz="1059">
              <a:latin typeface="Arial"/>
              <a:cs typeface="Arial"/>
            </a:endParaRPr>
          </a:p>
          <a:p>
            <a:pPr marL="432009" lvl="1" indent="-420802">
              <a:spcBef>
                <a:spcPts val="635"/>
              </a:spcBef>
              <a:buAutoNum type="arabicPeriod"/>
              <a:tabLst>
                <a:tab pos="432570" algn="l"/>
              </a:tabLst>
            </a:pPr>
            <a:r>
              <a:rPr sz="1059" b="1" spc="-4" dirty="0">
                <a:latin typeface="Arial"/>
                <a:cs typeface="Arial"/>
              </a:rPr>
              <a:t>Cou</a:t>
            </a:r>
            <a:r>
              <a:rPr sz="1059" b="1" dirty="0">
                <a:latin typeface="Arial"/>
                <a:cs typeface="Arial"/>
              </a:rPr>
              <a:t>rse:</a:t>
            </a:r>
            <a:r>
              <a:rPr sz="1059" b="1" spc="-57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A </a:t>
            </a:r>
            <a:r>
              <a:rPr sz="1059" dirty="0">
                <a:latin typeface="Arial"/>
                <a:cs typeface="Arial"/>
              </a:rPr>
              <a:t>c</a:t>
            </a:r>
            <a:r>
              <a:rPr sz="1059" spc="-4" dirty="0">
                <a:latin typeface="Arial"/>
                <a:cs typeface="Arial"/>
              </a:rPr>
              <a:t>l</a:t>
            </a:r>
            <a:r>
              <a:rPr sz="1059" dirty="0">
                <a:latin typeface="Arial"/>
                <a:cs typeface="Arial"/>
              </a:rPr>
              <a:t>ass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9" dirty="0">
                <a:latin typeface="Arial"/>
                <a:cs typeface="Arial"/>
              </a:rPr>
              <a:t>f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ed</a:t>
            </a:r>
            <a:r>
              <a:rPr sz="1059" spc="-40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by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un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spc="-13" dirty="0">
                <a:latin typeface="Arial"/>
                <a:cs typeface="Arial"/>
              </a:rPr>
              <a:t>v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s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t</a:t>
            </a:r>
            <a:r>
              <a:rPr sz="1059" spc="-88" dirty="0">
                <a:latin typeface="Arial"/>
                <a:cs typeface="Arial"/>
              </a:rPr>
              <a:t>y</a:t>
            </a:r>
            <a:r>
              <a:rPr sz="1059" dirty="0">
                <a:latin typeface="Arial"/>
                <a:cs typeface="Arial"/>
              </a:rPr>
              <a:t>.</a:t>
            </a:r>
            <a:endParaRPr sz="1059">
              <a:latin typeface="Arial"/>
              <a:cs typeface="Arial"/>
            </a:endParaRPr>
          </a:p>
          <a:p>
            <a:pPr marL="432009" lvl="1" indent="-420802">
              <a:spcBef>
                <a:spcPts val="635"/>
              </a:spcBef>
              <a:buAutoNum type="arabicPeriod"/>
              <a:tabLst>
                <a:tab pos="432570" algn="l"/>
              </a:tabLst>
            </a:pPr>
            <a:r>
              <a:rPr sz="1059" b="1" spc="-4" dirty="0">
                <a:latin typeface="Arial"/>
                <a:cs typeface="Arial"/>
              </a:rPr>
              <a:t>Cou</a:t>
            </a:r>
            <a:r>
              <a:rPr sz="1059" b="1" dirty="0">
                <a:latin typeface="Arial"/>
                <a:cs typeface="Arial"/>
              </a:rPr>
              <a:t>rse</a:t>
            </a:r>
            <a:r>
              <a:rPr sz="1059" b="1" spc="-18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O</a:t>
            </a:r>
            <a:r>
              <a:rPr sz="1059" b="1" spc="-4" dirty="0">
                <a:latin typeface="Arial"/>
                <a:cs typeface="Arial"/>
              </a:rPr>
              <a:t>ff</a:t>
            </a:r>
            <a:r>
              <a:rPr sz="1059" b="1" dirty="0">
                <a:latin typeface="Arial"/>
                <a:cs typeface="Arial"/>
              </a:rPr>
              <a:t>eri</a:t>
            </a:r>
            <a:r>
              <a:rPr sz="1059" b="1" spc="-4" dirty="0">
                <a:latin typeface="Arial"/>
                <a:cs typeface="Arial"/>
              </a:rPr>
              <a:t>ng</a:t>
            </a:r>
            <a:r>
              <a:rPr sz="1059" b="1" dirty="0">
                <a:latin typeface="Arial"/>
                <a:cs typeface="Arial"/>
              </a:rPr>
              <a:t>:</a:t>
            </a:r>
            <a:r>
              <a:rPr sz="1059" b="1" spc="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A</a:t>
            </a:r>
            <a:r>
              <a:rPr sz="1059" spc="-4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spec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c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de</a:t>
            </a:r>
            <a:r>
              <a:rPr sz="1059" spc="-4" dirty="0">
                <a:latin typeface="Arial"/>
                <a:cs typeface="Arial"/>
              </a:rPr>
              <a:t>li</a:t>
            </a:r>
            <a:r>
              <a:rPr sz="1059" spc="-13" dirty="0">
                <a:latin typeface="Arial"/>
                <a:cs typeface="Arial"/>
              </a:rPr>
              <a:t>v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y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of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cou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se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or</a:t>
            </a:r>
            <a:r>
              <a:rPr sz="1059" spc="-13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a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spec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c</a:t>
            </a:r>
            <a:endParaRPr sz="1059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171737" y="4238511"/>
            <a:ext cx="4092388" cy="325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 marR="4483"/>
            <a:r>
              <a:rPr sz="1059" dirty="0">
                <a:latin typeface="Arial"/>
                <a:cs typeface="Arial"/>
              </a:rPr>
              <a:t>se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ester</a:t>
            </a:r>
            <a:r>
              <a:rPr sz="1059" spc="-35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–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spc="-13" dirty="0">
                <a:latin typeface="Arial"/>
                <a:cs typeface="Arial"/>
              </a:rPr>
              <a:t>y</a:t>
            </a:r>
            <a:r>
              <a:rPr sz="1059" dirty="0">
                <a:latin typeface="Arial"/>
                <a:cs typeface="Arial"/>
              </a:rPr>
              <a:t>ou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cou</a:t>
            </a:r>
            <a:r>
              <a:rPr sz="1059" spc="-4" dirty="0">
                <a:latin typeface="Arial"/>
                <a:cs typeface="Arial"/>
              </a:rPr>
              <a:t>l</a:t>
            </a:r>
            <a:r>
              <a:rPr sz="1059" dirty="0">
                <a:latin typeface="Arial"/>
                <a:cs typeface="Arial"/>
              </a:rPr>
              <a:t>d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un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sa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26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cou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se</a:t>
            </a:r>
            <a:r>
              <a:rPr sz="1059" spc="-4" dirty="0">
                <a:latin typeface="Arial"/>
                <a:cs typeface="Arial"/>
              </a:rPr>
              <a:t> i</a:t>
            </a:r>
            <a:r>
              <a:rPr sz="1059" dirty="0">
                <a:latin typeface="Arial"/>
                <a:cs typeface="Arial"/>
              </a:rPr>
              <a:t>n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pa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a</a:t>
            </a:r>
            <a:r>
              <a:rPr sz="1059" spc="-4" dirty="0">
                <a:latin typeface="Arial"/>
                <a:cs typeface="Arial"/>
              </a:rPr>
              <a:t>ll</a:t>
            </a:r>
            <a:r>
              <a:rPr sz="1059" dirty="0">
                <a:latin typeface="Arial"/>
                <a:cs typeface="Arial"/>
              </a:rPr>
              <a:t>el</a:t>
            </a:r>
            <a:r>
              <a:rPr sz="1059" spc="-35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sess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ons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n</a:t>
            </a:r>
            <a:r>
              <a:rPr sz="1059" spc="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 se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este</a:t>
            </a:r>
            <a:r>
              <a:rPr sz="1059" spc="-57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.</a:t>
            </a:r>
            <a:r>
              <a:rPr sz="1059" spc="-40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Inc</a:t>
            </a:r>
            <a:r>
              <a:rPr sz="1059" spc="-4" dirty="0">
                <a:latin typeface="Arial"/>
                <a:cs typeface="Arial"/>
              </a:rPr>
              <a:t>l</a:t>
            </a:r>
            <a:r>
              <a:rPr sz="1059" dirty="0">
                <a:latin typeface="Arial"/>
                <a:cs typeface="Arial"/>
              </a:rPr>
              <a:t>udes</a:t>
            </a:r>
            <a:r>
              <a:rPr sz="1059" spc="-31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the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da</a:t>
            </a:r>
            <a:r>
              <a:rPr sz="1059" spc="-13" dirty="0">
                <a:latin typeface="Arial"/>
                <a:cs typeface="Arial"/>
              </a:rPr>
              <a:t>y</a:t>
            </a:r>
            <a:r>
              <a:rPr sz="1059" dirty="0">
                <a:latin typeface="Arial"/>
                <a:cs typeface="Arial"/>
              </a:rPr>
              <a:t>s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of the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spc="-13" dirty="0">
                <a:latin typeface="Arial"/>
                <a:cs typeface="Arial"/>
              </a:rPr>
              <a:t>w</a:t>
            </a:r>
            <a:r>
              <a:rPr sz="1059" dirty="0">
                <a:latin typeface="Arial"/>
                <a:cs typeface="Arial"/>
              </a:rPr>
              <a:t>eek and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t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spc="4" dirty="0">
                <a:latin typeface="Arial"/>
                <a:cs typeface="Arial"/>
              </a:rPr>
              <a:t>m</a:t>
            </a:r>
            <a:r>
              <a:rPr sz="1059" dirty="0">
                <a:latin typeface="Arial"/>
                <a:cs typeface="Arial"/>
              </a:rPr>
              <a:t>es</a:t>
            </a:r>
            <a:r>
              <a:rPr sz="1059" spc="-22" dirty="0">
                <a:latin typeface="Arial"/>
                <a:cs typeface="Arial"/>
              </a:rPr>
              <a:t> 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t 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s o</a:t>
            </a:r>
            <a:r>
              <a:rPr sz="1059" spc="-9" dirty="0">
                <a:latin typeface="Arial"/>
                <a:cs typeface="Arial"/>
              </a:rPr>
              <a:t>f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ed.</a:t>
            </a:r>
            <a:endParaRPr sz="1059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171737" y="4641922"/>
            <a:ext cx="4352365" cy="325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 marR="4483">
              <a:tabLst>
                <a:tab pos="398389" algn="l"/>
              </a:tabLst>
            </a:pPr>
            <a:r>
              <a:rPr sz="1059" b="1" dirty="0">
                <a:latin typeface="Arial"/>
                <a:cs typeface="Arial"/>
              </a:rPr>
              <a:t>2.3	</a:t>
            </a:r>
            <a:r>
              <a:rPr sz="1059" b="1" spc="-4" dirty="0">
                <a:latin typeface="Arial"/>
                <a:cs typeface="Arial"/>
              </a:rPr>
              <a:t>Cou</a:t>
            </a:r>
            <a:r>
              <a:rPr sz="1059" b="1" dirty="0">
                <a:latin typeface="Arial"/>
                <a:cs typeface="Arial"/>
              </a:rPr>
              <a:t>rse</a:t>
            </a:r>
            <a:r>
              <a:rPr sz="1059" b="1" spc="-18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C</a:t>
            </a:r>
            <a:r>
              <a:rPr sz="1059" b="1" dirty="0">
                <a:latin typeface="Arial"/>
                <a:cs typeface="Arial"/>
              </a:rPr>
              <a:t>a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al</a:t>
            </a:r>
            <a:r>
              <a:rPr sz="1059" b="1" spc="-4" dirty="0">
                <a:latin typeface="Arial"/>
                <a:cs typeface="Arial"/>
              </a:rPr>
              <a:t>og</a:t>
            </a:r>
            <a:r>
              <a:rPr sz="1059" b="1" dirty="0">
                <a:latin typeface="Arial"/>
                <a:cs typeface="Arial"/>
              </a:rPr>
              <a:t>:</a:t>
            </a:r>
            <a:r>
              <a:rPr sz="1059" b="1" spc="9" dirty="0">
                <a:latin typeface="Arial"/>
                <a:cs typeface="Arial"/>
              </a:rPr>
              <a:t> </a:t>
            </a:r>
            <a:r>
              <a:rPr sz="1059" spc="9" dirty="0">
                <a:latin typeface="Arial"/>
                <a:cs typeface="Arial"/>
              </a:rPr>
              <a:t>T</a:t>
            </a:r>
            <a:r>
              <a:rPr sz="1059" dirty="0">
                <a:latin typeface="Arial"/>
                <a:cs typeface="Arial"/>
              </a:rPr>
              <a:t>he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unab</a:t>
            </a:r>
            <a:r>
              <a:rPr sz="1059" spc="-4" dirty="0">
                <a:latin typeface="Arial"/>
                <a:cs typeface="Arial"/>
              </a:rPr>
              <a:t>ri</a:t>
            </a:r>
            <a:r>
              <a:rPr sz="1059" dirty="0">
                <a:latin typeface="Arial"/>
                <a:cs typeface="Arial"/>
              </a:rPr>
              <a:t>d</a:t>
            </a:r>
            <a:r>
              <a:rPr sz="1059" spc="-9" dirty="0">
                <a:latin typeface="Arial"/>
                <a:cs typeface="Arial"/>
              </a:rPr>
              <a:t>ge</a:t>
            </a:r>
            <a:r>
              <a:rPr sz="1059" dirty="0">
                <a:latin typeface="Arial"/>
                <a:cs typeface="Arial"/>
              </a:rPr>
              <a:t>d</a:t>
            </a:r>
            <a:r>
              <a:rPr sz="1059" spc="-4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cat</a:t>
            </a:r>
            <a:r>
              <a:rPr sz="1059" spc="-9" dirty="0">
                <a:latin typeface="Arial"/>
                <a:cs typeface="Arial"/>
              </a:rPr>
              <a:t>a</a:t>
            </a:r>
            <a:r>
              <a:rPr sz="1059" spc="-4" dirty="0">
                <a:latin typeface="Arial"/>
                <a:cs typeface="Arial"/>
              </a:rPr>
              <a:t>l</a:t>
            </a:r>
            <a:r>
              <a:rPr sz="1059" spc="-9" dirty="0">
                <a:latin typeface="Arial"/>
                <a:cs typeface="Arial"/>
              </a:rPr>
              <a:t>o</a:t>
            </a:r>
            <a:r>
              <a:rPr sz="1059" dirty="0">
                <a:latin typeface="Arial"/>
                <a:cs typeface="Arial"/>
              </a:rPr>
              <a:t>g</a:t>
            </a:r>
            <a:r>
              <a:rPr sz="1059" spc="-40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of</a:t>
            </a:r>
            <a:r>
              <a:rPr sz="1059" spc="-9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a</a:t>
            </a:r>
            <a:r>
              <a:rPr sz="1059" spc="-4" dirty="0">
                <a:latin typeface="Arial"/>
                <a:cs typeface="Arial"/>
              </a:rPr>
              <a:t>l</a:t>
            </a:r>
            <a:r>
              <a:rPr sz="1059" dirty="0">
                <a:latin typeface="Arial"/>
                <a:cs typeface="Arial"/>
              </a:rPr>
              <a:t>l</a:t>
            </a:r>
            <a:r>
              <a:rPr sz="1059" spc="-13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cou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ses</a:t>
            </a:r>
            <a:r>
              <a:rPr sz="1059" spc="-22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o</a:t>
            </a:r>
            <a:r>
              <a:rPr sz="1059" spc="-9" dirty="0">
                <a:latin typeface="Arial"/>
                <a:cs typeface="Arial"/>
              </a:rPr>
              <a:t>f</a:t>
            </a:r>
            <a:r>
              <a:rPr sz="1059" spc="9" dirty="0">
                <a:latin typeface="Arial"/>
                <a:cs typeface="Arial"/>
              </a:rPr>
              <a:t>f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ed</a:t>
            </a:r>
            <a:r>
              <a:rPr sz="1059" spc="-40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by the</a:t>
            </a:r>
            <a:r>
              <a:rPr sz="1059" spc="-18" dirty="0">
                <a:latin typeface="Arial"/>
                <a:cs typeface="Arial"/>
              </a:rPr>
              <a:t> </a:t>
            </a:r>
            <a:r>
              <a:rPr sz="1059" dirty="0">
                <a:latin typeface="Arial"/>
                <a:cs typeface="Arial"/>
              </a:rPr>
              <a:t>un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spc="-13" dirty="0">
                <a:latin typeface="Arial"/>
                <a:cs typeface="Arial"/>
              </a:rPr>
              <a:t>v</a:t>
            </a:r>
            <a:r>
              <a:rPr sz="1059" dirty="0">
                <a:latin typeface="Arial"/>
                <a:cs typeface="Arial"/>
              </a:rPr>
              <a:t>e</a:t>
            </a:r>
            <a:r>
              <a:rPr sz="1059" spc="-4" dirty="0">
                <a:latin typeface="Arial"/>
                <a:cs typeface="Arial"/>
              </a:rPr>
              <a:t>r</a:t>
            </a:r>
            <a:r>
              <a:rPr sz="1059" dirty="0">
                <a:latin typeface="Arial"/>
                <a:cs typeface="Arial"/>
              </a:rPr>
              <a:t>s</a:t>
            </a:r>
            <a:r>
              <a:rPr sz="1059" spc="-4" dirty="0">
                <a:latin typeface="Arial"/>
                <a:cs typeface="Arial"/>
              </a:rPr>
              <a:t>i</a:t>
            </a:r>
            <a:r>
              <a:rPr sz="1059" dirty="0">
                <a:latin typeface="Arial"/>
                <a:cs typeface="Arial"/>
              </a:rPr>
              <a:t>t</a:t>
            </a:r>
            <a:r>
              <a:rPr sz="1059" spc="-88" dirty="0">
                <a:latin typeface="Arial"/>
                <a:cs typeface="Arial"/>
              </a:rPr>
              <a:t>y</a:t>
            </a:r>
            <a:r>
              <a:rPr sz="1059" dirty="0">
                <a:latin typeface="Arial"/>
                <a:cs typeface="Arial"/>
              </a:rPr>
              <a:t>.</a:t>
            </a:r>
          </a:p>
        </p:txBody>
      </p:sp>
      <p:sp>
        <p:nvSpPr>
          <p:cNvPr id="31" name="object 31"/>
          <p:cNvSpPr/>
          <p:nvPr/>
        </p:nvSpPr>
        <p:spPr>
          <a:xfrm>
            <a:off x="4078941" y="3488166"/>
            <a:ext cx="878541" cy="152400"/>
          </a:xfrm>
          <a:custGeom>
            <a:avLst/>
            <a:gdLst/>
            <a:ahLst/>
            <a:cxnLst/>
            <a:rect l="l" t="t" r="r" b="b"/>
            <a:pathLst>
              <a:path w="995679" h="172720">
                <a:moveTo>
                  <a:pt x="851915" y="114299"/>
                </a:moveTo>
                <a:lnTo>
                  <a:pt x="851915" y="57911"/>
                </a:lnTo>
                <a:lnTo>
                  <a:pt x="0" y="57911"/>
                </a:lnTo>
                <a:lnTo>
                  <a:pt x="0" y="114299"/>
                </a:lnTo>
                <a:lnTo>
                  <a:pt x="851915" y="114299"/>
                </a:lnTo>
                <a:close/>
              </a:path>
              <a:path w="995679" h="172720">
                <a:moveTo>
                  <a:pt x="995171" y="85343"/>
                </a:moveTo>
                <a:lnTo>
                  <a:pt x="822959" y="0"/>
                </a:lnTo>
                <a:lnTo>
                  <a:pt x="822959" y="57911"/>
                </a:lnTo>
                <a:lnTo>
                  <a:pt x="851915" y="57911"/>
                </a:lnTo>
                <a:lnTo>
                  <a:pt x="851915" y="157605"/>
                </a:lnTo>
                <a:lnTo>
                  <a:pt x="995171" y="85343"/>
                </a:lnTo>
                <a:close/>
              </a:path>
              <a:path w="995679" h="172720">
                <a:moveTo>
                  <a:pt x="851915" y="157605"/>
                </a:moveTo>
                <a:lnTo>
                  <a:pt x="851915" y="114299"/>
                </a:lnTo>
                <a:lnTo>
                  <a:pt x="822959" y="114299"/>
                </a:lnTo>
                <a:lnTo>
                  <a:pt x="822959" y="172211"/>
                </a:lnTo>
                <a:lnTo>
                  <a:pt x="851915" y="1576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20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008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555382" y="617133"/>
            <a:ext cx="8874125" cy="73977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349" dirty="0"/>
              <a:t>R</a:t>
            </a:r>
            <a:r>
              <a:rPr spc="-88" dirty="0"/>
              <a:t>e</a:t>
            </a:r>
            <a:r>
              <a:rPr spc="-331" dirty="0"/>
              <a:t>l</a:t>
            </a:r>
            <a:r>
              <a:rPr spc="-88" dirty="0"/>
              <a:t>e</a:t>
            </a:r>
            <a:r>
              <a:rPr spc="-221" dirty="0"/>
              <a:t>v</a:t>
            </a:r>
            <a:r>
              <a:rPr spc="-216" dirty="0"/>
              <a:t>a</a:t>
            </a:r>
            <a:r>
              <a:rPr spc="-441" dirty="0"/>
              <a:t>n</a:t>
            </a:r>
            <a:r>
              <a:rPr spc="-375" dirty="0"/>
              <a:t>t</a:t>
            </a:r>
            <a:r>
              <a:rPr spc="-101" dirty="0">
                <a:latin typeface="Times New Roman"/>
                <a:cs typeface="Times New Roman"/>
              </a:rPr>
              <a:t> </a:t>
            </a:r>
            <a:r>
              <a:rPr spc="-349" dirty="0"/>
              <a:t>R</a:t>
            </a:r>
            <a:r>
              <a:rPr spc="-88" dirty="0"/>
              <a:t>e</a:t>
            </a:r>
            <a:r>
              <a:rPr spc="-331" dirty="0"/>
              <a:t>q</a:t>
            </a:r>
            <a:r>
              <a:rPr spc="-379" dirty="0"/>
              <a:t>u</a:t>
            </a:r>
            <a:r>
              <a:rPr spc="-353" dirty="0"/>
              <a:t>i</a:t>
            </a:r>
            <a:r>
              <a:rPr spc="-437" dirty="0"/>
              <a:t>r</a:t>
            </a:r>
            <a:r>
              <a:rPr spc="-88" dirty="0"/>
              <a:t>e</a:t>
            </a:r>
            <a:r>
              <a:rPr spc="-631" dirty="0"/>
              <a:t>m</a:t>
            </a:r>
            <a:r>
              <a:rPr spc="-88" dirty="0"/>
              <a:t>e</a:t>
            </a:r>
            <a:r>
              <a:rPr spc="-441" dirty="0"/>
              <a:t>n</a:t>
            </a:r>
            <a:r>
              <a:rPr spc="-379" dirty="0"/>
              <a:t>t</a:t>
            </a:r>
            <a:r>
              <a:rPr spc="-71" dirty="0"/>
              <a:t>s</a:t>
            </a:r>
            <a:r>
              <a:rPr spc="-110" dirty="0">
                <a:latin typeface="Times New Roman"/>
                <a:cs typeface="Times New Roman"/>
              </a:rPr>
              <a:t> </a:t>
            </a:r>
            <a:r>
              <a:rPr spc="-397" dirty="0"/>
              <a:t>A</a:t>
            </a:r>
            <a:r>
              <a:rPr spc="-437" dirty="0"/>
              <a:t>r</a:t>
            </a:r>
            <a:r>
              <a:rPr spc="-379" dirty="0"/>
              <a:t>t</a:t>
            </a:r>
            <a:r>
              <a:rPr spc="-353" dirty="0"/>
              <a:t>i</a:t>
            </a:r>
            <a:r>
              <a:rPr spc="-313" dirty="0"/>
              <a:t>f</a:t>
            </a:r>
            <a:r>
              <a:rPr spc="-154" dirty="0"/>
              <a:t>a</a:t>
            </a:r>
            <a:r>
              <a:rPr spc="-260" dirty="0"/>
              <a:t>ct</a:t>
            </a:r>
            <a:r>
              <a:rPr spc="-71" dirty="0"/>
              <a:t>s</a:t>
            </a:r>
          </a:p>
        </p:txBody>
      </p:sp>
      <p:sp>
        <p:nvSpPr>
          <p:cNvPr id="3" name="object 3"/>
          <p:cNvSpPr/>
          <p:nvPr/>
        </p:nvSpPr>
        <p:spPr>
          <a:xfrm>
            <a:off x="8277113" y="1736014"/>
            <a:ext cx="630891" cy="1034303"/>
          </a:xfrm>
          <a:custGeom>
            <a:avLst/>
            <a:gdLst/>
            <a:ahLst/>
            <a:cxnLst/>
            <a:rect l="l" t="t" r="r" b="b"/>
            <a:pathLst>
              <a:path w="715009" h="1172210">
                <a:moveTo>
                  <a:pt x="714755" y="1171955"/>
                </a:moveTo>
                <a:lnTo>
                  <a:pt x="714755" y="0"/>
                </a:lnTo>
                <a:lnTo>
                  <a:pt x="0" y="0"/>
                </a:lnTo>
                <a:lnTo>
                  <a:pt x="0" y="1171955"/>
                </a:lnTo>
                <a:lnTo>
                  <a:pt x="15239" y="1171955"/>
                </a:lnTo>
                <a:lnTo>
                  <a:pt x="15239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701039" y="28955"/>
                </a:lnTo>
                <a:lnTo>
                  <a:pt x="701039" y="1171955"/>
                </a:lnTo>
                <a:lnTo>
                  <a:pt x="714755" y="1171955"/>
                </a:lnTo>
                <a:close/>
              </a:path>
              <a:path w="715009" h="1172210">
                <a:moveTo>
                  <a:pt x="28955" y="28955"/>
                </a:moveTo>
                <a:lnTo>
                  <a:pt x="28955" y="13715"/>
                </a:lnTo>
                <a:lnTo>
                  <a:pt x="15239" y="28955"/>
                </a:lnTo>
                <a:lnTo>
                  <a:pt x="28955" y="28955"/>
                </a:lnTo>
                <a:close/>
              </a:path>
              <a:path w="715009" h="1172210">
                <a:moveTo>
                  <a:pt x="28955" y="1142999"/>
                </a:moveTo>
                <a:lnTo>
                  <a:pt x="28955" y="28955"/>
                </a:lnTo>
                <a:lnTo>
                  <a:pt x="15239" y="28955"/>
                </a:lnTo>
                <a:lnTo>
                  <a:pt x="15239" y="1142999"/>
                </a:lnTo>
                <a:lnTo>
                  <a:pt x="28955" y="1142999"/>
                </a:lnTo>
                <a:close/>
              </a:path>
              <a:path w="715009" h="1172210">
                <a:moveTo>
                  <a:pt x="701039" y="1142999"/>
                </a:moveTo>
                <a:lnTo>
                  <a:pt x="15239" y="1142999"/>
                </a:lnTo>
                <a:lnTo>
                  <a:pt x="28955" y="1156715"/>
                </a:lnTo>
                <a:lnTo>
                  <a:pt x="28955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701039" y="1142999"/>
                </a:lnTo>
                <a:close/>
              </a:path>
              <a:path w="715009" h="1172210">
                <a:moveTo>
                  <a:pt x="28955" y="1171955"/>
                </a:moveTo>
                <a:lnTo>
                  <a:pt x="28955" y="1156715"/>
                </a:lnTo>
                <a:lnTo>
                  <a:pt x="15239" y="1142999"/>
                </a:lnTo>
                <a:lnTo>
                  <a:pt x="15239" y="1171955"/>
                </a:lnTo>
                <a:lnTo>
                  <a:pt x="28955" y="1171955"/>
                </a:lnTo>
                <a:close/>
              </a:path>
              <a:path w="715009" h="1172210">
                <a:moveTo>
                  <a:pt x="701039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701039" y="28955"/>
                </a:lnTo>
                <a:close/>
              </a:path>
              <a:path w="715009" h="1172210">
                <a:moveTo>
                  <a:pt x="701039" y="1142999"/>
                </a:moveTo>
                <a:lnTo>
                  <a:pt x="701039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701039" y="1142999"/>
                </a:lnTo>
                <a:close/>
              </a:path>
              <a:path w="715009" h="1172210">
                <a:moveTo>
                  <a:pt x="701039" y="1171955"/>
                </a:moveTo>
                <a:lnTo>
                  <a:pt x="701039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701039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/>
          <p:nvPr/>
        </p:nvSpPr>
        <p:spPr>
          <a:xfrm>
            <a:off x="8684559" y="1740049"/>
            <a:ext cx="219635" cy="219635"/>
          </a:xfrm>
          <a:custGeom>
            <a:avLst/>
            <a:gdLst/>
            <a:ahLst/>
            <a:cxnLst/>
            <a:rect l="l" t="t" r="r" b="b"/>
            <a:pathLst>
              <a:path w="248920" h="248919">
                <a:moveTo>
                  <a:pt x="248411" y="228599"/>
                </a:moveTo>
                <a:lnTo>
                  <a:pt x="19811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8411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8693299" y="1748118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8693971" y="1950495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8357794" y="208496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8357794" y="215220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8357794" y="221943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8357794" y="2353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8357794" y="228667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8357794" y="2421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8357794" y="2488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8357794" y="2555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8357794" y="2622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8357794" y="2690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/>
          <p:nvPr/>
        </p:nvSpPr>
        <p:spPr>
          <a:xfrm>
            <a:off x="8357794" y="201773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8" name="object 18"/>
          <p:cNvSpPr/>
          <p:nvPr/>
        </p:nvSpPr>
        <p:spPr>
          <a:xfrm>
            <a:off x="8357795" y="1883260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9" name="object 19"/>
          <p:cNvSpPr/>
          <p:nvPr/>
        </p:nvSpPr>
        <p:spPr>
          <a:xfrm>
            <a:off x="8357795" y="1816024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0" name="object 20"/>
          <p:cNvSpPr/>
          <p:nvPr/>
        </p:nvSpPr>
        <p:spPr>
          <a:xfrm>
            <a:off x="8357795" y="1950495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/>
          <p:nvPr/>
        </p:nvSpPr>
        <p:spPr>
          <a:xfrm>
            <a:off x="3058309" y="1601544"/>
            <a:ext cx="4530538" cy="1827679"/>
          </a:xfrm>
          <a:custGeom>
            <a:avLst/>
            <a:gdLst/>
            <a:ahLst/>
            <a:cxnLst/>
            <a:rect l="l" t="t" r="r" b="b"/>
            <a:pathLst>
              <a:path w="5134609" h="2071370">
                <a:moveTo>
                  <a:pt x="5134355" y="2071115"/>
                </a:moveTo>
                <a:lnTo>
                  <a:pt x="5134355" y="0"/>
                </a:lnTo>
                <a:lnTo>
                  <a:pt x="0" y="0"/>
                </a:lnTo>
                <a:lnTo>
                  <a:pt x="0" y="2071115"/>
                </a:lnTo>
                <a:lnTo>
                  <a:pt x="13715" y="2071115"/>
                </a:lnTo>
                <a:lnTo>
                  <a:pt x="13715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5105399" y="28955"/>
                </a:lnTo>
                <a:lnTo>
                  <a:pt x="5105399" y="13715"/>
                </a:lnTo>
                <a:lnTo>
                  <a:pt x="5119115" y="28955"/>
                </a:lnTo>
                <a:lnTo>
                  <a:pt x="5119115" y="2071115"/>
                </a:lnTo>
                <a:lnTo>
                  <a:pt x="5134355" y="2071115"/>
                </a:lnTo>
                <a:close/>
              </a:path>
              <a:path w="5134609" h="2071370">
                <a:moveTo>
                  <a:pt x="28955" y="28955"/>
                </a:moveTo>
                <a:lnTo>
                  <a:pt x="28955" y="13715"/>
                </a:lnTo>
                <a:lnTo>
                  <a:pt x="13715" y="28955"/>
                </a:lnTo>
                <a:lnTo>
                  <a:pt x="28955" y="28955"/>
                </a:lnTo>
                <a:close/>
              </a:path>
              <a:path w="5134609" h="2071370">
                <a:moveTo>
                  <a:pt x="28955" y="2071115"/>
                </a:moveTo>
                <a:lnTo>
                  <a:pt x="28955" y="28955"/>
                </a:lnTo>
                <a:lnTo>
                  <a:pt x="13715" y="28955"/>
                </a:lnTo>
                <a:lnTo>
                  <a:pt x="13715" y="2071115"/>
                </a:lnTo>
                <a:lnTo>
                  <a:pt x="28955" y="2071115"/>
                </a:lnTo>
                <a:close/>
              </a:path>
              <a:path w="5134609" h="2071370">
                <a:moveTo>
                  <a:pt x="5119115" y="28955"/>
                </a:moveTo>
                <a:lnTo>
                  <a:pt x="5105399" y="13715"/>
                </a:lnTo>
                <a:lnTo>
                  <a:pt x="5105399" y="28955"/>
                </a:lnTo>
                <a:lnTo>
                  <a:pt x="5119115" y="28955"/>
                </a:lnTo>
                <a:close/>
              </a:path>
              <a:path w="5134609" h="2071370">
                <a:moveTo>
                  <a:pt x="5119115" y="2071115"/>
                </a:moveTo>
                <a:lnTo>
                  <a:pt x="5119115" y="28955"/>
                </a:lnTo>
                <a:lnTo>
                  <a:pt x="5105399" y="28955"/>
                </a:lnTo>
                <a:lnTo>
                  <a:pt x="5105399" y="2071115"/>
                </a:lnTo>
                <a:lnTo>
                  <a:pt x="5119115" y="20711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2" name="object 22"/>
          <p:cNvSpPr/>
          <p:nvPr/>
        </p:nvSpPr>
        <p:spPr>
          <a:xfrm>
            <a:off x="3698388" y="2273897"/>
            <a:ext cx="308162" cy="258296"/>
          </a:xfrm>
          <a:custGeom>
            <a:avLst/>
            <a:gdLst/>
            <a:ahLst/>
            <a:cxnLst/>
            <a:rect l="l" t="t" r="r" b="b"/>
            <a:pathLst>
              <a:path w="349250" h="292735">
                <a:moveTo>
                  <a:pt x="348995" y="144779"/>
                </a:moveTo>
                <a:lnTo>
                  <a:pt x="339851" y="100583"/>
                </a:lnTo>
                <a:lnTo>
                  <a:pt x="316991" y="62483"/>
                </a:lnTo>
                <a:lnTo>
                  <a:pt x="283463" y="32003"/>
                </a:lnTo>
                <a:lnTo>
                  <a:pt x="240791" y="10667"/>
                </a:lnTo>
                <a:lnTo>
                  <a:pt x="173735" y="0"/>
                </a:lnTo>
                <a:lnTo>
                  <a:pt x="155447" y="1523"/>
                </a:lnTo>
                <a:lnTo>
                  <a:pt x="76199" y="24383"/>
                </a:lnTo>
                <a:lnTo>
                  <a:pt x="39623" y="53339"/>
                </a:lnTo>
                <a:lnTo>
                  <a:pt x="13715" y="89915"/>
                </a:lnTo>
                <a:lnTo>
                  <a:pt x="0" y="132587"/>
                </a:lnTo>
                <a:lnTo>
                  <a:pt x="0" y="163067"/>
                </a:lnTo>
                <a:lnTo>
                  <a:pt x="13715" y="204215"/>
                </a:lnTo>
                <a:lnTo>
                  <a:pt x="27431" y="226059"/>
                </a:lnTo>
                <a:lnTo>
                  <a:pt x="27431" y="144779"/>
                </a:lnTo>
                <a:lnTo>
                  <a:pt x="28955" y="134111"/>
                </a:lnTo>
                <a:lnTo>
                  <a:pt x="30479" y="121919"/>
                </a:lnTo>
                <a:lnTo>
                  <a:pt x="39623" y="100583"/>
                </a:lnTo>
                <a:lnTo>
                  <a:pt x="45719" y="91439"/>
                </a:lnTo>
                <a:lnTo>
                  <a:pt x="51815" y="80771"/>
                </a:lnTo>
                <a:lnTo>
                  <a:pt x="91439" y="48767"/>
                </a:lnTo>
                <a:lnTo>
                  <a:pt x="131063" y="33527"/>
                </a:lnTo>
                <a:lnTo>
                  <a:pt x="160019" y="28955"/>
                </a:lnTo>
                <a:lnTo>
                  <a:pt x="188975" y="28955"/>
                </a:lnTo>
                <a:lnTo>
                  <a:pt x="231647" y="38099"/>
                </a:lnTo>
                <a:lnTo>
                  <a:pt x="268223" y="56387"/>
                </a:lnTo>
                <a:lnTo>
                  <a:pt x="303275" y="91439"/>
                </a:lnTo>
                <a:lnTo>
                  <a:pt x="320039" y="147827"/>
                </a:lnTo>
                <a:lnTo>
                  <a:pt x="320039" y="226567"/>
                </a:lnTo>
                <a:lnTo>
                  <a:pt x="327659" y="216407"/>
                </a:lnTo>
                <a:lnTo>
                  <a:pt x="335279" y="202691"/>
                </a:lnTo>
                <a:lnTo>
                  <a:pt x="339851" y="190499"/>
                </a:lnTo>
                <a:lnTo>
                  <a:pt x="344423" y="175259"/>
                </a:lnTo>
                <a:lnTo>
                  <a:pt x="347471" y="160019"/>
                </a:lnTo>
                <a:lnTo>
                  <a:pt x="348995" y="144779"/>
                </a:lnTo>
                <a:close/>
              </a:path>
              <a:path w="349250" h="292735">
                <a:moveTo>
                  <a:pt x="320039" y="226567"/>
                </a:moveTo>
                <a:lnTo>
                  <a:pt x="320039" y="147827"/>
                </a:lnTo>
                <a:lnTo>
                  <a:pt x="318515" y="158495"/>
                </a:lnTo>
                <a:lnTo>
                  <a:pt x="316991" y="170687"/>
                </a:lnTo>
                <a:lnTo>
                  <a:pt x="313943" y="181355"/>
                </a:lnTo>
                <a:lnTo>
                  <a:pt x="307847" y="192023"/>
                </a:lnTo>
                <a:lnTo>
                  <a:pt x="303275" y="202691"/>
                </a:lnTo>
                <a:lnTo>
                  <a:pt x="295655" y="211835"/>
                </a:lnTo>
                <a:lnTo>
                  <a:pt x="256031" y="243839"/>
                </a:lnTo>
                <a:lnTo>
                  <a:pt x="217931" y="259079"/>
                </a:lnTo>
                <a:lnTo>
                  <a:pt x="188975" y="263651"/>
                </a:lnTo>
                <a:lnTo>
                  <a:pt x="158495" y="263651"/>
                </a:lnTo>
                <a:lnTo>
                  <a:pt x="143255" y="260603"/>
                </a:lnTo>
                <a:lnTo>
                  <a:pt x="115823" y="254507"/>
                </a:lnTo>
                <a:lnTo>
                  <a:pt x="102107" y="248411"/>
                </a:lnTo>
                <a:lnTo>
                  <a:pt x="91439" y="242315"/>
                </a:lnTo>
                <a:lnTo>
                  <a:pt x="79247" y="236219"/>
                </a:lnTo>
                <a:lnTo>
                  <a:pt x="44195" y="201167"/>
                </a:lnTo>
                <a:lnTo>
                  <a:pt x="27431" y="144779"/>
                </a:lnTo>
                <a:lnTo>
                  <a:pt x="27431" y="226059"/>
                </a:lnTo>
                <a:lnTo>
                  <a:pt x="64007" y="260603"/>
                </a:lnTo>
                <a:lnTo>
                  <a:pt x="106679" y="281939"/>
                </a:lnTo>
                <a:lnTo>
                  <a:pt x="173735" y="292607"/>
                </a:lnTo>
                <a:lnTo>
                  <a:pt x="192023" y="291083"/>
                </a:lnTo>
                <a:lnTo>
                  <a:pt x="271271" y="268223"/>
                </a:lnTo>
                <a:lnTo>
                  <a:pt x="318515" y="228599"/>
                </a:lnTo>
                <a:lnTo>
                  <a:pt x="320039" y="2265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3" name="object 23"/>
          <p:cNvSpPr/>
          <p:nvPr/>
        </p:nvSpPr>
        <p:spPr>
          <a:xfrm>
            <a:off x="3838238" y="2521324"/>
            <a:ext cx="26894" cy="217954"/>
          </a:xfrm>
          <a:custGeom>
            <a:avLst/>
            <a:gdLst/>
            <a:ahLst/>
            <a:cxnLst/>
            <a:rect l="l" t="t" r="r" b="b"/>
            <a:pathLst>
              <a:path w="30480" h="247014">
                <a:moveTo>
                  <a:pt x="30479" y="246887"/>
                </a:moveTo>
                <a:lnTo>
                  <a:pt x="28955" y="0"/>
                </a:lnTo>
                <a:lnTo>
                  <a:pt x="0" y="0"/>
                </a:lnTo>
                <a:lnTo>
                  <a:pt x="1523" y="246887"/>
                </a:lnTo>
                <a:lnTo>
                  <a:pt x="30479" y="2468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4" name="object 24"/>
          <p:cNvSpPr/>
          <p:nvPr/>
        </p:nvSpPr>
        <p:spPr>
          <a:xfrm>
            <a:off x="3627119" y="2569732"/>
            <a:ext cx="449356" cy="25773"/>
          </a:xfrm>
          <a:custGeom>
            <a:avLst/>
            <a:gdLst/>
            <a:ahLst/>
            <a:cxnLst/>
            <a:rect l="l" t="t" r="r" b="b"/>
            <a:pathLst>
              <a:path w="509269" h="29210">
                <a:moveTo>
                  <a:pt x="509015" y="28955"/>
                </a:moveTo>
                <a:lnTo>
                  <a:pt x="509015" y="1523"/>
                </a:lnTo>
                <a:lnTo>
                  <a:pt x="0" y="0"/>
                </a:lnTo>
                <a:lnTo>
                  <a:pt x="0" y="28955"/>
                </a:lnTo>
                <a:lnTo>
                  <a:pt x="509015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5" name="object 25"/>
          <p:cNvSpPr/>
          <p:nvPr/>
        </p:nvSpPr>
        <p:spPr>
          <a:xfrm>
            <a:off x="3534335" y="2725718"/>
            <a:ext cx="634813" cy="278466"/>
          </a:xfrm>
          <a:custGeom>
            <a:avLst/>
            <a:gdLst/>
            <a:ahLst/>
            <a:cxnLst/>
            <a:rect l="l" t="t" r="r" b="b"/>
            <a:pathLst>
              <a:path w="719455" h="315595">
                <a:moveTo>
                  <a:pt x="719327" y="292607"/>
                </a:moveTo>
                <a:lnTo>
                  <a:pt x="368807" y="4571"/>
                </a:lnTo>
                <a:lnTo>
                  <a:pt x="362711" y="0"/>
                </a:lnTo>
                <a:lnTo>
                  <a:pt x="355091" y="0"/>
                </a:lnTo>
                <a:lnTo>
                  <a:pt x="350519" y="4571"/>
                </a:lnTo>
                <a:lnTo>
                  <a:pt x="0" y="292607"/>
                </a:lnTo>
                <a:lnTo>
                  <a:pt x="16763" y="315467"/>
                </a:lnTo>
                <a:lnTo>
                  <a:pt x="350519" y="40950"/>
                </a:lnTo>
                <a:lnTo>
                  <a:pt x="350519" y="25907"/>
                </a:lnTo>
                <a:lnTo>
                  <a:pt x="368807" y="25907"/>
                </a:lnTo>
                <a:lnTo>
                  <a:pt x="368807" y="41015"/>
                </a:lnTo>
                <a:lnTo>
                  <a:pt x="701039" y="315467"/>
                </a:lnTo>
                <a:lnTo>
                  <a:pt x="719327" y="292607"/>
                </a:lnTo>
                <a:close/>
              </a:path>
              <a:path w="719455" h="315595">
                <a:moveTo>
                  <a:pt x="368807" y="25907"/>
                </a:moveTo>
                <a:lnTo>
                  <a:pt x="350519" y="25907"/>
                </a:lnTo>
                <a:lnTo>
                  <a:pt x="359644" y="33445"/>
                </a:lnTo>
                <a:lnTo>
                  <a:pt x="368807" y="25907"/>
                </a:lnTo>
                <a:close/>
              </a:path>
              <a:path w="719455" h="315595">
                <a:moveTo>
                  <a:pt x="359644" y="33445"/>
                </a:moveTo>
                <a:lnTo>
                  <a:pt x="350519" y="25907"/>
                </a:lnTo>
                <a:lnTo>
                  <a:pt x="350519" y="40950"/>
                </a:lnTo>
                <a:lnTo>
                  <a:pt x="359644" y="33445"/>
                </a:lnTo>
                <a:close/>
              </a:path>
              <a:path w="719455" h="315595">
                <a:moveTo>
                  <a:pt x="368807" y="41015"/>
                </a:moveTo>
                <a:lnTo>
                  <a:pt x="368807" y="25907"/>
                </a:lnTo>
                <a:lnTo>
                  <a:pt x="359644" y="33445"/>
                </a:lnTo>
                <a:lnTo>
                  <a:pt x="368807" y="410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6" name="object 26"/>
          <p:cNvSpPr/>
          <p:nvPr/>
        </p:nvSpPr>
        <p:spPr>
          <a:xfrm>
            <a:off x="4873662" y="2139427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7" name="object 27"/>
          <p:cNvSpPr/>
          <p:nvPr/>
        </p:nvSpPr>
        <p:spPr>
          <a:xfrm>
            <a:off x="4403015" y="294625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8" name="object 28"/>
          <p:cNvSpPr/>
          <p:nvPr/>
        </p:nvSpPr>
        <p:spPr>
          <a:xfrm>
            <a:off x="4253752" y="2339787"/>
            <a:ext cx="610721" cy="294715"/>
          </a:xfrm>
          <a:custGeom>
            <a:avLst/>
            <a:gdLst/>
            <a:ahLst/>
            <a:cxnLst/>
            <a:rect l="l" t="t" r="r" b="b"/>
            <a:pathLst>
              <a:path w="692150" h="334010">
                <a:moveTo>
                  <a:pt x="638315" y="40363"/>
                </a:moveTo>
                <a:lnTo>
                  <a:pt x="608193" y="37539"/>
                </a:lnTo>
                <a:lnTo>
                  <a:pt x="0" y="307847"/>
                </a:lnTo>
                <a:lnTo>
                  <a:pt x="12191" y="333755"/>
                </a:lnTo>
                <a:lnTo>
                  <a:pt x="621200" y="63085"/>
                </a:lnTo>
                <a:lnTo>
                  <a:pt x="638315" y="40363"/>
                </a:lnTo>
                <a:close/>
              </a:path>
              <a:path w="692150" h="334010">
                <a:moveTo>
                  <a:pt x="691895" y="15239"/>
                </a:moveTo>
                <a:lnTo>
                  <a:pt x="519683" y="0"/>
                </a:lnTo>
                <a:lnTo>
                  <a:pt x="512063" y="0"/>
                </a:lnTo>
                <a:lnTo>
                  <a:pt x="504443" y="6095"/>
                </a:lnTo>
                <a:lnTo>
                  <a:pt x="504443" y="13715"/>
                </a:lnTo>
                <a:lnTo>
                  <a:pt x="502919" y="21335"/>
                </a:lnTo>
                <a:lnTo>
                  <a:pt x="509015" y="28955"/>
                </a:lnTo>
                <a:lnTo>
                  <a:pt x="516635" y="28955"/>
                </a:lnTo>
                <a:lnTo>
                  <a:pt x="608193" y="37539"/>
                </a:lnTo>
                <a:lnTo>
                  <a:pt x="658367" y="15239"/>
                </a:lnTo>
                <a:lnTo>
                  <a:pt x="670559" y="41147"/>
                </a:lnTo>
                <a:lnTo>
                  <a:pt x="670559" y="43792"/>
                </a:lnTo>
                <a:lnTo>
                  <a:pt x="691895" y="15239"/>
                </a:lnTo>
                <a:close/>
              </a:path>
              <a:path w="692150" h="334010">
                <a:moveTo>
                  <a:pt x="670559" y="43792"/>
                </a:moveTo>
                <a:lnTo>
                  <a:pt x="670559" y="41147"/>
                </a:lnTo>
                <a:lnTo>
                  <a:pt x="621200" y="63085"/>
                </a:lnTo>
                <a:lnTo>
                  <a:pt x="565403" y="137159"/>
                </a:lnTo>
                <a:lnTo>
                  <a:pt x="559307" y="143255"/>
                </a:lnTo>
                <a:lnTo>
                  <a:pt x="560831" y="152399"/>
                </a:lnTo>
                <a:lnTo>
                  <a:pt x="566927" y="156971"/>
                </a:lnTo>
                <a:lnTo>
                  <a:pt x="574547" y="161543"/>
                </a:lnTo>
                <a:lnTo>
                  <a:pt x="582167" y="160019"/>
                </a:lnTo>
                <a:lnTo>
                  <a:pt x="588263" y="153923"/>
                </a:lnTo>
                <a:lnTo>
                  <a:pt x="670559" y="43792"/>
                </a:lnTo>
                <a:close/>
              </a:path>
              <a:path w="692150" h="334010">
                <a:moveTo>
                  <a:pt x="670559" y="41147"/>
                </a:moveTo>
                <a:lnTo>
                  <a:pt x="658367" y="15239"/>
                </a:lnTo>
                <a:lnTo>
                  <a:pt x="608193" y="37539"/>
                </a:lnTo>
                <a:lnTo>
                  <a:pt x="638315" y="40363"/>
                </a:lnTo>
                <a:lnTo>
                  <a:pt x="653795" y="19811"/>
                </a:lnTo>
                <a:lnTo>
                  <a:pt x="662939" y="42671"/>
                </a:lnTo>
                <a:lnTo>
                  <a:pt x="662939" y="44534"/>
                </a:lnTo>
                <a:lnTo>
                  <a:pt x="670559" y="41147"/>
                </a:lnTo>
                <a:close/>
              </a:path>
              <a:path w="692150" h="334010">
                <a:moveTo>
                  <a:pt x="662939" y="44534"/>
                </a:moveTo>
                <a:lnTo>
                  <a:pt x="662939" y="42671"/>
                </a:lnTo>
                <a:lnTo>
                  <a:pt x="638315" y="40363"/>
                </a:lnTo>
                <a:lnTo>
                  <a:pt x="621200" y="63085"/>
                </a:lnTo>
                <a:lnTo>
                  <a:pt x="662939" y="44534"/>
                </a:lnTo>
                <a:close/>
              </a:path>
              <a:path w="692150" h="334010">
                <a:moveTo>
                  <a:pt x="662939" y="42671"/>
                </a:moveTo>
                <a:lnTo>
                  <a:pt x="653795" y="19811"/>
                </a:lnTo>
                <a:lnTo>
                  <a:pt x="638315" y="40363"/>
                </a:lnTo>
                <a:lnTo>
                  <a:pt x="662939" y="426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9" name="object 29"/>
          <p:cNvSpPr/>
          <p:nvPr/>
        </p:nvSpPr>
        <p:spPr>
          <a:xfrm>
            <a:off x="5336240" y="2954319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7639"/>
                </a:lnTo>
                <a:lnTo>
                  <a:pt x="986027" y="155447"/>
                </a:lnTo>
                <a:lnTo>
                  <a:pt x="954023" y="123443"/>
                </a:lnTo>
                <a:lnTo>
                  <a:pt x="882395" y="76199"/>
                </a:lnTo>
                <a:lnTo>
                  <a:pt x="829055" y="53339"/>
                </a:lnTo>
                <a:lnTo>
                  <a:pt x="810767" y="47243"/>
                </a:lnTo>
                <a:lnTo>
                  <a:pt x="790955" y="39623"/>
                </a:lnTo>
                <a:lnTo>
                  <a:pt x="769619" y="33527"/>
                </a:lnTo>
                <a:lnTo>
                  <a:pt x="748283" y="28955"/>
                </a:lnTo>
                <a:lnTo>
                  <a:pt x="726947" y="22859"/>
                </a:lnTo>
                <a:lnTo>
                  <a:pt x="704087" y="18287"/>
                </a:lnTo>
                <a:lnTo>
                  <a:pt x="658367" y="10667"/>
                </a:lnTo>
                <a:lnTo>
                  <a:pt x="609599" y="4571"/>
                </a:lnTo>
                <a:lnTo>
                  <a:pt x="560831" y="1523"/>
                </a:lnTo>
                <a:lnTo>
                  <a:pt x="534923" y="1523"/>
                </a:lnTo>
                <a:lnTo>
                  <a:pt x="509015" y="0"/>
                </a:lnTo>
                <a:lnTo>
                  <a:pt x="483107" y="1523"/>
                </a:lnTo>
                <a:lnTo>
                  <a:pt x="457199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28599" y="39623"/>
                </a:lnTo>
                <a:lnTo>
                  <a:pt x="208787" y="47243"/>
                </a:lnTo>
                <a:lnTo>
                  <a:pt x="188975" y="53339"/>
                </a:lnTo>
                <a:lnTo>
                  <a:pt x="152399" y="68579"/>
                </a:lnTo>
                <a:lnTo>
                  <a:pt x="135635" y="77723"/>
                </a:lnTo>
                <a:lnTo>
                  <a:pt x="120395" y="85343"/>
                </a:lnTo>
                <a:lnTo>
                  <a:pt x="89915" y="103631"/>
                </a:lnTo>
                <a:lnTo>
                  <a:pt x="76199" y="114299"/>
                </a:lnTo>
                <a:lnTo>
                  <a:pt x="64007" y="123443"/>
                </a:lnTo>
                <a:lnTo>
                  <a:pt x="32003" y="156971"/>
                </a:lnTo>
                <a:lnTo>
                  <a:pt x="10667" y="192023"/>
                </a:lnTo>
                <a:lnTo>
                  <a:pt x="3047" y="217931"/>
                </a:lnTo>
                <a:lnTo>
                  <a:pt x="0" y="230123"/>
                </a:lnTo>
                <a:lnTo>
                  <a:pt x="0" y="257555"/>
                </a:lnTo>
                <a:lnTo>
                  <a:pt x="3047" y="269747"/>
                </a:lnTo>
                <a:lnTo>
                  <a:pt x="6095" y="283463"/>
                </a:lnTo>
                <a:lnTo>
                  <a:pt x="10667" y="295655"/>
                </a:lnTo>
                <a:lnTo>
                  <a:pt x="16763" y="307847"/>
                </a:lnTo>
                <a:lnTo>
                  <a:pt x="24383" y="320039"/>
                </a:lnTo>
                <a:lnTo>
                  <a:pt x="28955" y="325373"/>
                </a:lnTo>
                <a:lnTo>
                  <a:pt x="28955" y="233171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48767" y="182879"/>
                </a:lnTo>
                <a:lnTo>
                  <a:pt x="56387" y="173735"/>
                </a:lnTo>
                <a:lnTo>
                  <a:pt x="64007" y="163067"/>
                </a:lnTo>
                <a:lnTo>
                  <a:pt x="73151" y="153923"/>
                </a:lnTo>
                <a:lnTo>
                  <a:pt x="94487" y="135635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64591" y="94487"/>
                </a:lnTo>
                <a:lnTo>
                  <a:pt x="181355" y="86867"/>
                </a:lnTo>
                <a:lnTo>
                  <a:pt x="199643" y="80771"/>
                </a:lnTo>
                <a:lnTo>
                  <a:pt x="217931" y="73151"/>
                </a:lnTo>
                <a:lnTo>
                  <a:pt x="256031" y="60959"/>
                </a:lnTo>
                <a:lnTo>
                  <a:pt x="320039" y="47243"/>
                </a:lnTo>
                <a:lnTo>
                  <a:pt x="364235" y="39623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42187" y="56387"/>
                </a:lnTo>
                <a:lnTo>
                  <a:pt x="761999" y="62483"/>
                </a:lnTo>
                <a:lnTo>
                  <a:pt x="781811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70203" y="102107"/>
                </a:lnTo>
                <a:lnTo>
                  <a:pt x="885443" y="111251"/>
                </a:lnTo>
                <a:lnTo>
                  <a:pt x="899159" y="118871"/>
                </a:lnTo>
                <a:lnTo>
                  <a:pt x="946403" y="155447"/>
                </a:lnTo>
                <a:lnTo>
                  <a:pt x="976883" y="193547"/>
                </a:lnTo>
                <a:lnTo>
                  <a:pt x="981455" y="204215"/>
                </a:lnTo>
                <a:lnTo>
                  <a:pt x="986027" y="213359"/>
                </a:lnTo>
                <a:lnTo>
                  <a:pt x="987551" y="224027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6507" y="269747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43839"/>
                </a:lnTo>
                <a:lnTo>
                  <a:pt x="987551" y="265175"/>
                </a:lnTo>
                <a:lnTo>
                  <a:pt x="984503" y="274319"/>
                </a:lnTo>
                <a:lnTo>
                  <a:pt x="963167" y="313943"/>
                </a:lnTo>
                <a:lnTo>
                  <a:pt x="944879" y="332231"/>
                </a:lnTo>
                <a:lnTo>
                  <a:pt x="935735" y="341375"/>
                </a:lnTo>
                <a:lnTo>
                  <a:pt x="899159" y="368807"/>
                </a:lnTo>
                <a:lnTo>
                  <a:pt x="853439" y="391667"/>
                </a:lnTo>
                <a:lnTo>
                  <a:pt x="818387" y="406907"/>
                </a:lnTo>
                <a:lnTo>
                  <a:pt x="781811" y="419099"/>
                </a:lnTo>
                <a:lnTo>
                  <a:pt x="742187" y="431291"/>
                </a:lnTo>
                <a:lnTo>
                  <a:pt x="699515" y="440435"/>
                </a:lnTo>
                <a:lnTo>
                  <a:pt x="653795" y="448055"/>
                </a:lnTo>
                <a:lnTo>
                  <a:pt x="608075" y="452627"/>
                </a:lnTo>
                <a:lnTo>
                  <a:pt x="559307" y="457199"/>
                </a:lnTo>
                <a:lnTo>
                  <a:pt x="458723" y="457199"/>
                </a:lnTo>
                <a:lnTo>
                  <a:pt x="409955" y="452627"/>
                </a:lnTo>
                <a:lnTo>
                  <a:pt x="364235" y="448055"/>
                </a:lnTo>
                <a:lnTo>
                  <a:pt x="318515" y="440435"/>
                </a:lnTo>
                <a:lnTo>
                  <a:pt x="277367" y="429767"/>
                </a:lnTo>
                <a:lnTo>
                  <a:pt x="256031" y="425195"/>
                </a:lnTo>
                <a:lnTo>
                  <a:pt x="199643" y="406907"/>
                </a:lnTo>
                <a:lnTo>
                  <a:pt x="164591" y="391667"/>
                </a:lnTo>
                <a:lnTo>
                  <a:pt x="120395" y="367283"/>
                </a:lnTo>
                <a:lnTo>
                  <a:pt x="106679" y="359663"/>
                </a:lnTo>
                <a:lnTo>
                  <a:pt x="64007" y="323087"/>
                </a:lnTo>
                <a:lnTo>
                  <a:pt x="36575" y="283463"/>
                </a:lnTo>
                <a:lnTo>
                  <a:pt x="33527" y="272795"/>
                </a:lnTo>
                <a:lnTo>
                  <a:pt x="30479" y="263651"/>
                </a:lnTo>
                <a:lnTo>
                  <a:pt x="28955" y="252983"/>
                </a:lnTo>
                <a:lnTo>
                  <a:pt x="28955" y="325373"/>
                </a:lnTo>
                <a:lnTo>
                  <a:pt x="33527" y="330707"/>
                </a:lnTo>
                <a:lnTo>
                  <a:pt x="42671" y="342899"/>
                </a:lnTo>
                <a:lnTo>
                  <a:pt x="53339" y="353567"/>
                </a:lnTo>
                <a:lnTo>
                  <a:pt x="65531" y="364235"/>
                </a:lnTo>
                <a:lnTo>
                  <a:pt x="77723" y="373379"/>
                </a:lnTo>
                <a:lnTo>
                  <a:pt x="91439" y="382523"/>
                </a:lnTo>
                <a:lnTo>
                  <a:pt x="105155" y="393191"/>
                </a:lnTo>
                <a:lnTo>
                  <a:pt x="120395" y="400811"/>
                </a:lnTo>
                <a:lnTo>
                  <a:pt x="137159" y="409955"/>
                </a:lnTo>
                <a:lnTo>
                  <a:pt x="170687" y="425195"/>
                </a:lnTo>
                <a:lnTo>
                  <a:pt x="208787" y="440435"/>
                </a:lnTo>
                <a:lnTo>
                  <a:pt x="248411" y="452627"/>
                </a:lnTo>
                <a:lnTo>
                  <a:pt x="291083" y="463295"/>
                </a:lnTo>
                <a:lnTo>
                  <a:pt x="359663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3107" y="486155"/>
                </a:lnTo>
                <a:lnTo>
                  <a:pt x="534923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8367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8723"/>
                </a:lnTo>
                <a:lnTo>
                  <a:pt x="769619" y="452627"/>
                </a:lnTo>
                <a:lnTo>
                  <a:pt x="790955" y="446531"/>
                </a:lnTo>
                <a:lnTo>
                  <a:pt x="810767" y="440435"/>
                </a:lnTo>
                <a:lnTo>
                  <a:pt x="829055" y="432815"/>
                </a:lnTo>
                <a:lnTo>
                  <a:pt x="848867" y="42519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0" name="object 30"/>
          <p:cNvSpPr/>
          <p:nvPr/>
        </p:nvSpPr>
        <p:spPr>
          <a:xfrm>
            <a:off x="4232237" y="2700169"/>
            <a:ext cx="542365" cy="238125"/>
          </a:xfrm>
          <a:custGeom>
            <a:avLst/>
            <a:gdLst/>
            <a:ahLst/>
            <a:cxnLst/>
            <a:rect l="l" t="t" r="r" b="b"/>
            <a:pathLst>
              <a:path w="614679" h="269875">
                <a:moveTo>
                  <a:pt x="559571" y="221671"/>
                </a:moveTo>
                <a:lnTo>
                  <a:pt x="541431" y="200652"/>
                </a:lnTo>
                <a:lnTo>
                  <a:pt x="9143" y="0"/>
                </a:lnTo>
                <a:lnTo>
                  <a:pt x="0" y="27431"/>
                </a:lnTo>
                <a:lnTo>
                  <a:pt x="530286" y="225942"/>
                </a:lnTo>
                <a:lnTo>
                  <a:pt x="559571" y="221671"/>
                </a:lnTo>
                <a:close/>
              </a:path>
              <a:path w="614679" h="269875">
                <a:moveTo>
                  <a:pt x="591311" y="245785"/>
                </a:moveTo>
                <a:lnTo>
                  <a:pt x="591311" y="219455"/>
                </a:lnTo>
                <a:lnTo>
                  <a:pt x="582167" y="245363"/>
                </a:lnTo>
                <a:lnTo>
                  <a:pt x="530286" y="225942"/>
                </a:lnTo>
                <a:lnTo>
                  <a:pt x="438911" y="239267"/>
                </a:lnTo>
                <a:lnTo>
                  <a:pt x="431291" y="240791"/>
                </a:lnTo>
                <a:lnTo>
                  <a:pt x="426719" y="248411"/>
                </a:lnTo>
                <a:lnTo>
                  <a:pt x="426719" y="256031"/>
                </a:lnTo>
                <a:lnTo>
                  <a:pt x="428243" y="263651"/>
                </a:lnTo>
                <a:lnTo>
                  <a:pt x="435863" y="269747"/>
                </a:lnTo>
                <a:lnTo>
                  <a:pt x="443483" y="268223"/>
                </a:lnTo>
                <a:lnTo>
                  <a:pt x="591311" y="245785"/>
                </a:lnTo>
                <a:close/>
              </a:path>
              <a:path w="614679" h="269875">
                <a:moveTo>
                  <a:pt x="614171" y="242315"/>
                </a:moveTo>
                <a:lnTo>
                  <a:pt x="502919" y="111251"/>
                </a:lnTo>
                <a:lnTo>
                  <a:pt x="496823" y="105155"/>
                </a:lnTo>
                <a:lnTo>
                  <a:pt x="487679" y="103631"/>
                </a:lnTo>
                <a:lnTo>
                  <a:pt x="481583" y="109727"/>
                </a:lnTo>
                <a:lnTo>
                  <a:pt x="475487" y="114299"/>
                </a:lnTo>
                <a:lnTo>
                  <a:pt x="475487" y="123443"/>
                </a:lnTo>
                <a:lnTo>
                  <a:pt x="480059" y="129539"/>
                </a:lnTo>
                <a:lnTo>
                  <a:pt x="541431" y="200652"/>
                </a:lnTo>
                <a:lnTo>
                  <a:pt x="591311" y="219455"/>
                </a:lnTo>
                <a:lnTo>
                  <a:pt x="591311" y="245785"/>
                </a:lnTo>
                <a:lnTo>
                  <a:pt x="614171" y="242315"/>
                </a:lnTo>
                <a:close/>
              </a:path>
              <a:path w="614679" h="269875">
                <a:moveTo>
                  <a:pt x="585215" y="236727"/>
                </a:moveTo>
                <a:lnTo>
                  <a:pt x="585215" y="217931"/>
                </a:lnTo>
                <a:lnTo>
                  <a:pt x="576071" y="240791"/>
                </a:lnTo>
                <a:lnTo>
                  <a:pt x="559571" y="221671"/>
                </a:lnTo>
                <a:lnTo>
                  <a:pt x="530286" y="225942"/>
                </a:lnTo>
                <a:lnTo>
                  <a:pt x="582167" y="245363"/>
                </a:lnTo>
                <a:lnTo>
                  <a:pt x="585215" y="236727"/>
                </a:lnTo>
                <a:close/>
              </a:path>
              <a:path w="614679" h="269875">
                <a:moveTo>
                  <a:pt x="591311" y="219455"/>
                </a:moveTo>
                <a:lnTo>
                  <a:pt x="541431" y="200652"/>
                </a:lnTo>
                <a:lnTo>
                  <a:pt x="559571" y="221671"/>
                </a:lnTo>
                <a:lnTo>
                  <a:pt x="585215" y="217931"/>
                </a:lnTo>
                <a:lnTo>
                  <a:pt x="585215" y="236727"/>
                </a:lnTo>
                <a:lnTo>
                  <a:pt x="591311" y="219455"/>
                </a:lnTo>
                <a:close/>
              </a:path>
              <a:path w="614679" h="269875">
                <a:moveTo>
                  <a:pt x="585215" y="217931"/>
                </a:moveTo>
                <a:lnTo>
                  <a:pt x="559571" y="221671"/>
                </a:lnTo>
                <a:lnTo>
                  <a:pt x="576071" y="240791"/>
                </a:lnTo>
                <a:lnTo>
                  <a:pt x="585215" y="2179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1" name="object 31"/>
          <p:cNvSpPr/>
          <p:nvPr/>
        </p:nvSpPr>
        <p:spPr>
          <a:xfrm>
            <a:off x="6656741" y="2341132"/>
            <a:ext cx="308162" cy="258296"/>
          </a:xfrm>
          <a:custGeom>
            <a:avLst/>
            <a:gdLst/>
            <a:ahLst/>
            <a:cxnLst/>
            <a:rect l="l" t="t" r="r" b="b"/>
            <a:pathLst>
              <a:path w="349250" h="292735">
                <a:moveTo>
                  <a:pt x="348995" y="144779"/>
                </a:moveTo>
                <a:lnTo>
                  <a:pt x="339851" y="100583"/>
                </a:lnTo>
                <a:lnTo>
                  <a:pt x="316991" y="62483"/>
                </a:lnTo>
                <a:lnTo>
                  <a:pt x="283463" y="32003"/>
                </a:lnTo>
                <a:lnTo>
                  <a:pt x="240791" y="10667"/>
                </a:lnTo>
                <a:lnTo>
                  <a:pt x="173735" y="0"/>
                </a:lnTo>
                <a:lnTo>
                  <a:pt x="155447" y="1523"/>
                </a:lnTo>
                <a:lnTo>
                  <a:pt x="76199" y="24383"/>
                </a:lnTo>
                <a:lnTo>
                  <a:pt x="39623" y="53339"/>
                </a:lnTo>
                <a:lnTo>
                  <a:pt x="13715" y="89915"/>
                </a:lnTo>
                <a:lnTo>
                  <a:pt x="0" y="132587"/>
                </a:lnTo>
                <a:lnTo>
                  <a:pt x="0" y="163067"/>
                </a:lnTo>
                <a:lnTo>
                  <a:pt x="13715" y="204215"/>
                </a:lnTo>
                <a:lnTo>
                  <a:pt x="27431" y="226059"/>
                </a:lnTo>
                <a:lnTo>
                  <a:pt x="27431" y="144779"/>
                </a:lnTo>
                <a:lnTo>
                  <a:pt x="28955" y="134111"/>
                </a:lnTo>
                <a:lnTo>
                  <a:pt x="30479" y="121919"/>
                </a:lnTo>
                <a:lnTo>
                  <a:pt x="39623" y="100583"/>
                </a:lnTo>
                <a:lnTo>
                  <a:pt x="45719" y="91439"/>
                </a:lnTo>
                <a:lnTo>
                  <a:pt x="51815" y="80771"/>
                </a:lnTo>
                <a:lnTo>
                  <a:pt x="91439" y="48767"/>
                </a:lnTo>
                <a:lnTo>
                  <a:pt x="131063" y="33527"/>
                </a:lnTo>
                <a:lnTo>
                  <a:pt x="160019" y="28955"/>
                </a:lnTo>
                <a:lnTo>
                  <a:pt x="188975" y="28955"/>
                </a:lnTo>
                <a:lnTo>
                  <a:pt x="231647" y="38099"/>
                </a:lnTo>
                <a:lnTo>
                  <a:pt x="268223" y="56387"/>
                </a:lnTo>
                <a:lnTo>
                  <a:pt x="303275" y="91439"/>
                </a:lnTo>
                <a:lnTo>
                  <a:pt x="320039" y="147827"/>
                </a:lnTo>
                <a:lnTo>
                  <a:pt x="320039" y="226567"/>
                </a:lnTo>
                <a:lnTo>
                  <a:pt x="327659" y="216407"/>
                </a:lnTo>
                <a:lnTo>
                  <a:pt x="335279" y="202691"/>
                </a:lnTo>
                <a:lnTo>
                  <a:pt x="339851" y="190499"/>
                </a:lnTo>
                <a:lnTo>
                  <a:pt x="344423" y="175259"/>
                </a:lnTo>
                <a:lnTo>
                  <a:pt x="347471" y="160019"/>
                </a:lnTo>
                <a:lnTo>
                  <a:pt x="348995" y="144779"/>
                </a:lnTo>
                <a:close/>
              </a:path>
              <a:path w="349250" h="292735">
                <a:moveTo>
                  <a:pt x="320039" y="226567"/>
                </a:moveTo>
                <a:lnTo>
                  <a:pt x="320039" y="147827"/>
                </a:lnTo>
                <a:lnTo>
                  <a:pt x="318515" y="158495"/>
                </a:lnTo>
                <a:lnTo>
                  <a:pt x="316991" y="170687"/>
                </a:lnTo>
                <a:lnTo>
                  <a:pt x="313943" y="181355"/>
                </a:lnTo>
                <a:lnTo>
                  <a:pt x="307847" y="192023"/>
                </a:lnTo>
                <a:lnTo>
                  <a:pt x="303275" y="202691"/>
                </a:lnTo>
                <a:lnTo>
                  <a:pt x="295655" y="211835"/>
                </a:lnTo>
                <a:lnTo>
                  <a:pt x="256031" y="243839"/>
                </a:lnTo>
                <a:lnTo>
                  <a:pt x="217931" y="259079"/>
                </a:lnTo>
                <a:lnTo>
                  <a:pt x="188975" y="263651"/>
                </a:lnTo>
                <a:lnTo>
                  <a:pt x="158495" y="263651"/>
                </a:lnTo>
                <a:lnTo>
                  <a:pt x="143255" y="260603"/>
                </a:lnTo>
                <a:lnTo>
                  <a:pt x="115823" y="254507"/>
                </a:lnTo>
                <a:lnTo>
                  <a:pt x="102107" y="248411"/>
                </a:lnTo>
                <a:lnTo>
                  <a:pt x="91439" y="242315"/>
                </a:lnTo>
                <a:lnTo>
                  <a:pt x="79247" y="236219"/>
                </a:lnTo>
                <a:lnTo>
                  <a:pt x="44195" y="201167"/>
                </a:lnTo>
                <a:lnTo>
                  <a:pt x="27431" y="144779"/>
                </a:lnTo>
                <a:lnTo>
                  <a:pt x="27431" y="226059"/>
                </a:lnTo>
                <a:lnTo>
                  <a:pt x="64007" y="260603"/>
                </a:lnTo>
                <a:lnTo>
                  <a:pt x="106679" y="281939"/>
                </a:lnTo>
                <a:lnTo>
                  <a:pt x="173735" y="292607"/>
                </a:lnTo>
                <a:lnTo>
                  <a:pt x="192023" y="291083"/>
                </a:lnTo>
                <a:lnTo>
                  <a:pt x="271271" y="268223"/>
                </a:lnTo>
                <a:lnTo>
                  <a:pt x="318515" y="228599"/>
                </a:lnTo>
                <a:lnTo>
                  <a:pt x="320039" y="2265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2" name="object 32"/>
          <p:cNvSpPr/>
          <p:nvPr/>
        </p:nvSpPr>
        <p:spPr>
          <a:xfrm>
            <a:off x="6796591" y="2588559"/>
            <a:ext cx="26894" cy="217954"/>
          </a:xfrm>
          <a:custGeom>
            <a:avLst/>
            <a:gdLst/>
            <a:ahLst/>
            <a:cxnLst/>
            <a:rect l="l" t="t" r="r" b="b"/>
            <a:pathLst>
              <a:path w="30479" h="247014">
                <a:moveTo>
                  <a:pt x="30479" y="246887"/>
                </a:moveTo>
                <a:lnTo>
                  <a:pt x="28955" y="0"/>
                </a:lnTo>
                <a:lnTo>
                  <a:pt x="0" y="0"/>
                </a:lnTo>
                <a:lnTo>
                  <a:pt x="1523" y="246887"/>
                </a:lnTo>
                <a:lnTo>
                  <a:pt x="30479" y="2468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3" name="object 33"/>
          <p:cNvSpPr/>
          <p:nvPr/>
        </p:nvSpPr>
        <p:spPr>
          <a:xfrm>
            <a:off x="6585472" y="2636968"/>
            <a:ext cx="449356" cy="25773"/>
          </a:xfrm>
          <a:custGeom>
            <a:avLst/>
            <a:gdLst/>
            <a:ahLst/>
            <a:cxnLst/>
            <a:rect l="l" t="t" r="r" b="b"/>
            <a:pathLst>
              <a:path w="509270" h="29210">
                <a:moveTo>
                  <a:pt x="509015" y="28955"/>
                </a:moveTo>
                <a:lnTo>
                  <a:pt x="509015" y="1523"/>
                </a:lnTo>
                <a:lnTo>
                  <a:pt x="0" y="0"/>
                </a:lnTo>
                <a:lnTo>
                  <a:pt x="0" y="28955"/>
                </a:lnTo>
                <a:lnTo>
                  <a:pt x="509015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4" name="object 34"/>
          <p:cNvSpPr/>
          <p:nvPr/>
        </p:nvSpPr>
        <p:spPr>
          <a:xfrm>
            <a:off x="6492688" y="2792954"/>
            <a:ext cx="634813" cy="278466"/>
          </a:xfrm>
          <a:custGeom>
            <a:avLst/>
            <a:gdLst/>
            <a:ahLst/>
            <a:cxnLst/>
            <a:rect l="l" t="t" r="r" b="b"/>
            <a:pathLst>
              <a:path w="719454" h="315595">
                <a:moveTo>
                  <a:pt x="719327" y="292607"/>
                </a:moveTo>
                <a:lnTo>
                  <a:pt x="368807" y="4571"/>
                </a:lnTo>
                <a:lnTo>
                  <a:pt x="362711" y="0"/>
                </a:lnTo>
                <a:lnTo>
                  <a:pt x="355091" y="0"/>
                </a:lnTo>
                <a:lnTo>
                  <a:pt x="350519" y="4571"/>
                </a:lnTo>
                <a:lnTo>
                  <a:pt x="0" y="292607"/>
                </a:lnTo>
                <a:lnTo>
                  <a:pt x="16763" y="315467"/>
                </a:lnTo>
                <a:lnTo>
                  <a:pt x="350519" y="40950"/>
                </a:lnTo>
                <a:lnTo>
                  <a:pt x="350519" y="25907"/>
                </a:lnTo>
                <a:lnTo>
                  <a:pt x="368807" y="25907"/>
                </a:lnTo>
                <a:lnTo>
                  <a:pt x="368807" y="41015"/>
                </a:lnTo>
                <a:lnTo>
                  <a:pt x="701039" y="315467"/>
                </a:lnTo>
                <a:lnTo>
                  <a:pt x="719327" y="292607"/>
                </a:lnTo>
                <a:close/>
              </a:path>
              <a:path w="719454" h="315595">
                <a:moveTo>
                  <a:pt x="368807" y="25907"/>
                </a:moveTo>
                <a:lnTo>
                  <a:pt x="350519" y="25907"/>
                </a:lnTo>
                <a:lnTo>
                  <a:pt x="359644" y="33445"/>
                </a:lnTo>
                <a:lnTo>
                  <a:pt x="368807" y="25907"/>
                </a:lnTo>
                <a:close/>
              </a:path>
              <a:path w="719454" h="315595">
                <a:moveTo>
                  <a:pt x="359644" y="33445"/>
                </a:moveTo>
                <a:lnTo>
                  <a:pt x="350519" y="25907"/>
                </a:lnTo>
                <a:lnTo>
                  <a:pt x="350519" y="40950"/>
                </a:lnTo>
                <a:lnTo>
                  <a:pt x="359644" y="33445"/>
                </a:lnTo>
                <a:close/>
              </a:path>
              <a:path w="719454" h="315595">
                <a:moveTo>
                  <a:pt x="368807" y="41015"/>
                </a:moveTo>
                <a:lnTo>
                  <a:pt x="368807" y="25907"/>
                </a:lnTo>
                <a:lnTo>
                  <a:pt x="359644" y="33445"/>
                </a:lnTo>
                <a:lnTo>
                  <a:pt x="368807" y="410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5" name="object 35"/>
          <p:cNvSpPr/>
          <p:nvPr/>
        </p:nvSpPr>
        <p:spPr>
          <a:xfrm>
            <a:off x="6091965" y="2813124"/>
            <a:ext cx="480172" cy="224678"/>
          </a:xfrm>
          <a:custGeom>
            <a:avLst/>
            <a:gdLst/>
            <a:ahLst/>
            <a:cxnLst/>
            <a:rect l="l" t="t" r="r" b="b"/>
            <a:pathLst>
              <a:path w="544195" h="254635">
                <a:moveTo>
                  <a:pt x="544067" y="25907"/>
                </a:moveTo>
                <a:lnTo>
                  <a:pt x="533399" y="0"/>
                </a:lnTo>
                <a:lnTo>
                  <a:pt x="0" y="228599"/>
                </a:lnTo>
                <a:lnTo>
                  <a:pt x="10667" y="254507"/>
                </a:lnTo>
                <a:lnTo>
                  <a:pt x="544067" y="25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6" name="object 36"/>
          <p:cNvSpPr txBox="1"/>
          <p:nvPr/>
        </p:nvSpPr>
        <p:spPr>
          <a:xfrm>
            <a:off x="3207122" y="1647712"/>
            <a:ext cx="1753721" cy="271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765" b="1" spc="4" dirty="0">
                <a:latin typeface="Arial"/>
                <a:cs typeface="Arial"/>
              </a:rPr>
              <a:t>U</a:t>
            </a:r>
            <a:r>
              <a:rPr sz="1765" b="1" dirty="0">
                <a:latin typeface="Arial"/>
                <a:cs typeface="Arial"/>
              </a:rPr>
              <a:t>se-</a:t>
            </a:r>
            <a:r>
              <a:rPr sz="1765" b="1" spc="4" dirty="0">
                <a:latin typeface="Arial"/>
                <a:cs typeface="Arial"/>
              </a:rPr>
              <a:t>C</a:t>
            </a:r>
            <a:r>
              <a:rPr sz="1765" b="1" dirty="0">
                <a:latin typeface="Arial"/>
                <a:cs typeface="Arial"/>
              </a:rPr>
              <a:t>ase</a:t>
            </a:r>
            <a:r>
              <a:rPr sz="1765" b="1" spc="-49" dirty="0">
                <a:latin typeface="Arial"/>
                <a:cs typeface="Arial"/>
              </a:rPr>
              <a:t> </a:t>
            </a:r>
            <a:r>
              <a:rPr sz="1765" b="1" spc="-4" dirty="0">
                <a:latin typeface="Arial"/>
                <a:cs typeface="Arial"/>
              </a:rPr>
              <a:t>Mod</a:t>
            </a:r>
            <a:r>
              <a:rPr sz="1765" b="1" dirty="0">
                <a:latin typeface="Arial"/>
                <a:cs typeface="Arial"/>
              </a:rPr>
              <a:t>el</a:t>
            </a:r>
            <a:endParaRPr sz="1765" dirty="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333975" y="3154679"/>
            <a:ext cx="886384" cy="274544"/>
          </a:xfrm>
          <a:custGeom>
            <a:avLst/>
            <a:gdLst/>
            <a:ahLst/>
            <a:cxnLst/>
            <a:rect l="l" t="t" r="r" b="b"/>
            <a:pathLst>
              <a:path w="1004569" h="311150">
                <a:moveTo>
                  <a:pt x="1004315" y="310895"/>
                </a:moveTo>
                <a:lnTo>
                  <a:pt x="1004315" y="0"/>
                </a:lnTo>
                <a:lnTo>
                  <a:pt x="0" y="0"/>
                </a:lnTo>
                <a:lnTo>
                  <a:pt x="0" y="310895"/>
                </a:lnTo>
                <a:lnTo>
                  <a:pt x="6095" y="310895"/>
                </a:lnTo>
                <a:lnTo>
                  <a:pt x="6095" y="13715"/>
                </a:lnTo>
                <a:lnTo>
                  <a:pt x="13715" y="6095"/>
                </a:lnTo>
                <a:lnTo>
                  <a:pt x="13715" y="13715"/>
                </a:lnTo>
                <a:lnTo>
                  <a:pt x="990599" y="13715"/>
                </a:lnTo>
                <a:lnTo>
                  <a:pt x="990599" y="6095"/>
                </a:lnTo>
                <a:lnTo>
                  <a:pt x="996695" y="13715"/>
                </a:lnTo>
                <a:lnTo>
                  <a:pt x="996695" y="310895"/>
                </a:lnTo>
                <a:lnTo>
                  <a:pt x="1004315" y="310895"/>
                </a:lnTo>
                <a:close/>
              </a:path>
              <a:path w="1004569" h="311150">
                <a:moveTo>
                  <a:pt x="13715" y="13715"/>
                </a:moveTo>
                <a:lnTo>
                  <a:pt x="13715" y="6095"/>
                </a:lnTo>
                <a:lnTo>
                  <a:pt x="6095" y="13715"/>
                </a:lnTo>
                <a:lnTo>
                  <a:pt x="13715" y="13715"/>
                </a:lnTo>
                <a:close/>
              </a:path>
              <a:path w="1004569" h="311150">
                <a:moveTo>
                  <a:pt x="13715" y="310895"/>
                </a:moveTo>
                <a:lnTo>
                  <a:pt x="13715" y="13715"/>
                </a:lnTo>
                <a:lnTo>
                  <a:pt x="6095" y="13715"/>
                </a:lnTo>
                <a:lnTo>
                  <a:pt x="6095" y="310895"/>
                </a:lnTo>
                <a:lnTo>
                  <a:pt x="13715" y="310895"/>
                </a:lnTo>
                <a:close/>
              </a:path>
              <a:path w="1004569" h="311150">
                <a:moveTo>
                  <a:pt x="996695" y="13715"/>
                </a:moveTo>
                <a:lnTo>
                  <a:pt x="990599" y="6095"/>
                </a:lnTo>
                <a:lnTo>
                  <a:pt x="990599" y="13715"/>
                </a:lnTo>
                <a:lnTo>
                  <a:pt x="996695" y="13715"/>
                </a:lnTo>
                <a:close/>
              </a:path>
              <a:path w="1004569" h="311150">
                <a:moveTo>
                  <a:pt x="996695" y="310895"/>
                </a:moveTo>
                <a:lnTo>
                  <a:pt x="996695" y="13715"/>
                </a:lnTo>
                <a:lnTo>
                  <a:pt x="990599" y="13715"/>
                </a:lnTo>
                <a:lnTo>
                  <a:pt x="990599" y="310895"/>
                </a:lnTo>
                <a:lnTo>
                  <a:pt x="996695" y="3108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9" name="object 39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0" name="object 40"/>
          <p:cNvSpPr/>
          <p:nvPr/>
        </p:nvSpPr>
        <p:spPr>
          <a:xfrm>
            <a:off x="8289214" y="3954779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40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40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40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40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40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40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40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40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1" name="object 41"/>
          <p:cNvSpPr/>
          <p:nvPr/>
        </p:nvSpPr>
        <p:spPr>
          <a:xfrm>
            <a:off x="8695316" y="3958813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90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2" name="object 42"/>
          <p:cNvSpPr/>
          <p:nvPr/>
        </p:nvSpPr>
        <p:spPr>
          <a:xfrm>
            <a:off x="8704729" y="3966882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3" name="object 43"/>
          <p:cNvSpPr/>
          <p:nvPr/>
        </p:nvSpPr>
        <p:spPr>
          <a:xfrm>
            <a:off x="8704728" y="4169260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4" name="object 44"/>
          <p:cNvSpPr/>
          <p:nvPr/>
        </p:nvSpPr>
        <p:spPr>
          <a:xfrm>
            <a:off x="8368552" y="430373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5" name="object 45"/>
          <p:cNvSpPr/>
          <p:nvPr/>
        </p:nvSpPr>
        <p:spPr>
          <a:xfrm>
            <a:off x="8368552" y="437096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6" name="object 46"/>
          <p:cNvSpPr/>
          <p:nvPr/>
        </p:nvSpPr>
        <p:spPr>
          <a:xfrm>
            <a:off x="8368552" y="443820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7" name="object 47"/>
          <p:cNvSpPr/>
          <p:nvPr/>
        </p:nvSpPr>
        <p:spPr>
          <a:xfrm>
            <a:off x="8368552" y="457267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8" name="object 48"/>
          <p:cNvSpPr/>
          <p:nvPr/>
        </p:nvSpPr>
        <p:spPr>
          <a:xfrm>
            <a:off x="8368552" y="450543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9" name="object 49"/>
          <p:cNvSpPr/>
          <p:nvPr/>
        </p:nvSpPr>
        <p:spPr>
          <a:xfrm>
            <a:off x="8368552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0" name="object 50"/>
          <p:cNvSpPr/>
          <p:nvPr/>
        </p:nvSpPr>
        <p:spPr>
          <a:xfrm>
            <a:off x="8368552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1" name="object 51"/>
          <p:cNvSpPr/>
          <p:nvPr/>
        </p:nvSpPr>
        <p:spPr>
          <a:xfrm>
            <a:off x="8368552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2" name="object 52"/>
          <p:cNvSpPr/>
          <p:nvPr/>
        </p:nvSpPr>
        <p:spPr>
          <a:xfrm>
            <a:off x="8368552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3" name="object 53"/>
          <p:cNvSpPr/>
          <p:nvPr/>
        </p:nvSpPr>
        <p:spPr>
          <a:xfrm>
            <a:off x="8368552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4" name="object 54"/>
          <p:cNvSpPr/>
          <p:nvPr/>
        </p:nvSpPr>
        <p:spPr>
          <a:xfrm>
            <a:off x="8368552" y="4236495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5" name="object 55"/>
          <p:cNvSpPr/>
          <p:nvPr/>
        </p:nvSpPr>
        <p:spPr>
          <a:xfrm>
            <a:off x="8368552" y="4102024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6" name="object 56"/>
          <p:cNvSpPr/>
          <p:nvPr/>
        </p:nvSpPr>
        <p:spPr>
          <a:xfrm>
            <a:off x="8368552" y="4034789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7" name="object 57"/>
          <p:cNvSpPr/>
          <p:nvPr/>
        </p:nvSpPr>
        <p:spPr>
          <a:xfrm>
            <a:off x="8368552" y="4169260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8" name="object 58"/>
          <p:cNvSpPr txBox="1"/>
          <p:nvPr/>
        </p:nvSpPr>
        <p:spPr>
          <a:xfrm>
            <a:off x="7863838" y="5077607"/>
            <a:ext cx="1479737" cy="4887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384" marR="4483" indent="-99738"/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uppl</a:t>
            </a:r>
            <a:r>
              <a:rPr sz="1588" b="1" spc="-4" dirty="0">
                <a:latin typeface="Arial"/>
                <a:cs typeface="Arial"/>
              </a:rPr>
              <a:t>eme</a:t>
            </a:r>
            <a:r>
              <a:rPr sz="1588" b="1" dirty="0">
                <a:latin typeface="Arial"/>
                <a:cs typeface="Arial"/>
              </a:rPr>
              <a:t>nt</a:t>
            </a:r>
            <a:r>
              <a:rPr sz="1588" b="1" spc="-4" dirty="0">
                <a:latin typeface="Arial"/>
                <a:cs typeface="Arial"/>
              </a:rPr>
              <a:t>ar</a:t>
            </a:r>
            <a:r>
              <a:rPr sz="1588" b="1" dirty="0">
                <a:latin typeface="Arial"/>
                <a:cs typeface="Arial"/>
              </a:rPr>
              <a:t>y </a:t>
            </a:r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p</a:t>
            </a:r>
            <a:r>
              <a:rPr sz="1588" b="1" spc="-4" dirty="0">
                <a:latin typeface="Arial"/>
                <a:cs typeface="Arial"/>
              </a:rPr>
              <a:t>ec</a:t>
            </a:r>
            <a:r>
              <a:rPr sz="1588" b="1" dirty="0">
                <a:latin typeface="Arial"/>
                <a:cs typeface="Arial"/>
              </a:rPr>
              <a:t>ifi</a:t>
            </a:r>
            <a:r>
              <a:rPr sz="1588" b="1" spc="-4" dirty="0">
                <a:latin typeface="Arial"/>
                <a:cs typeface="Arial"/>
              </a:rPr>
              <a:t>ca</a:t>
            </a:r>
            <a:r>
              <a:rPr sz="1588" b="1" dirty="0">
                <a:latin typeface="Arial"/>
                <a:cs typeface="Arial"/>
              </a:rPr>
              <a:t>tion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3058309" y="3428999"/>
            <a:ext cx="4530538" cy="2568388"/>
          </a:xfrm>
          <a:custGeom>
            <a:avLst/>
            <a:gdLst/>
            <a:ahLst/>
            <a:cxnLst/>
            <a:rect l="l" t="t" r="r" b="b"/>
            <a:pathLst>
              <a:path w="5134609" h="2910840">
                <a:moveTo>
                  <a:pt x="28955" y="2881884"/>
                </a:moveTo>
                <a:lnTo>
                  <a:pt x="28955" y="0"/>
                </a:lnTo>
                <a:lnTo>
                  <a:pt x="0" y="0"/>
                </a:lnTo>
                <a:lnTo>
                  <a:pt x="0" y="2910840"/>
                </a:lnTo>
                <a:lnTo>
                  <a:pt x="13715" y="2910840"/>
                </a:lnTo>
                <a:lnTo>
                  <a:pt x="13715" y="2881884"/>
                </a:lnTo>
                <a:lnTo>
                  <a:pt x="28955" y="2881884"/>
                </a:lnTo>
                <a:close/>
              </a:path>
              <a:path w="5134609" h="2910840">
                <a:moveTo>
                  <a:pt x="5119115" y="2881884"/>
                </a:moveTo>
                <a:lnTo>
                  <a:pt x="13715" y="2881884"/>
                </a:lnTo>
                <a:lnTo>
                  <a:pt x="28955" y="2895600"/>
                </a:lnTo>
                <a:lnTo>
                  <a:pt x="28955" y="2910840"/>
                </a:lnTo>
                <a:lnTo>
                  <a:pt x="5105399" y="2910840"/>
                </a:lnTo>
                <a:lnTo>
                  <a:pt x="5105399" y="2895600"/>
                </a:lnTo>
                <a:lnTo>
                  <a:pt x="5119115" y="2881884"/>
                </a:lnTo>
                <a:close/>
              </a:path>
              <a:path w="5134609" h="2910840">
                <a:moveTo>
                  <a:pt x="28955" y="2910840"/>
                </a:moveTo>
                <a:lnTo>
                  <a:pt x="28955" y="2895600"/>
                </a:lnTo>
                <a:lnTo>
                  <a:pt x="13715" y="2881884"/>
                </a:lnTo>
                <a:lnTo>
                  <a:pt x="13715" y="2910840"/>
                </a:lnTo>
                <a:lnTo>
                  <a:pt x="28955" y="2910840"/>
                </a:lnTo>
                <a:close/>
              </a:path>
              <a:path w="5134609" h="2910840">
                <a:moveTo>
                  <a:pt x="5134355" y="2910840"/>
                </a:moveTo>
                <a:lnTo>
                  <a:pt x="5134355" y="0"/>
                </a:lnTo>
                <a:lnTo>
                  <a:pt x="5105399" y="0"/>
                </a:lnTo>
                <a:lnTo>
                  <a:pt x="5105399" y="2881884"/>
                </a:lnTo>
                <a:lnTo>
                  <a:pt x="5119115" y="2881884"/>
                </a:lnTo>
                <a:lnTo>
                  <a:pt x="5119115" y="2910840"/>
                </a:lnTo>
                <a:lnTo>
                  <a:pt x="5134355" y="2910840"/>
                </a:lnTo>
                <a:close/>
              </a:path>
              <a:path w="5134609" h="2910840">
                <a:moveTo>
                  <a:pt x="5119115" y="2910840"/>
                </a:moveTo>
                <a:lnTo>
                  <a:pt x="5119115" y="2881884"/>
                </a:lnTo>
                <a:lnTo>
                  <a:pt x="5105399" y="2895600"/>
                </a:lnTo>
                <a:lnTo>
                  <a:pt x="5105399" y="2910840"/>
                </a:lnTo>
                <a:lnTo>
                  <a:pt x="5119115" y="29108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0" name="object 60"/>
          <p:cNvSpPr/>
          <p:nvPr/>
        </p:nvSpPr>
        <p:spPr>
          <a:xfrm>
            <a:off x="4167691" y="395478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1" name="object 61"/>
          <p:cNvSpPr/>
          <p:nvPr/>
        </p:nvSpPr>
        <p:spPr>
          <a:xfrm>
            <a:off x="4619512" y="4358191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39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39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39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39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2" name="object 62"/>
          <p:cNvSpPr/>
          <p:nvPr/>
        </p:nvSpPr>
        <p:spPr>
          <a:xfrm>
            <a:off x="5025613" y="4362225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89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3" name="object 63"/>
          <p:cNvSpPr/>
          <p:nvPr/>
        </p:nvSpPr>
        <p:spPr>
          <a:xfrm>
            <a:off x="5035027" y="4370294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4" name="object 64"/>
          <p:cNvSpPr/>
          <p:nvPr/>
        </p:nvSpPr>
        <p:spPr>
          <a:xfrm>
            <a:off x="5035027" y="4572671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5" name="object 65"/>
          <p:cNvSpPr/>
          <p:nvPr/>
        </p:nvSpPr>
        <p:spPr>
          <a:xfrm>
            <a:off x="4698851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6" name="object 66"/>
          <p:cNvSpPr/>
          <p:nvPr/>
        </p:nvSpPr>
        <p:spPr>
          <a:xfrm>
            <a:off x="4698851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7" name="object 67"/>
          <p:cNvSpPr/>
          <p:nvPr/>
        </p:nvSpPr>
        <p:spPr>
          <a:xfrm>
            <a:off x="4698851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8" name="object 68"/>
          <p:cNvSpPr/>
          <p:nvPr/>
        </p:nvSpPr>
        <p:spPr>
          <a:xfrm>
            <a:off x="4698851" y="4976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9" name="object 69"/>
          <p:cNvSpPr/>
          <p:nvPr/>
        </p:nvSpPr>
        <p:spPr>
          <a:xfrm>
            <a:off x="4698851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0" name="object 70"/>
          <p:cNvSpPr/>
          <p:nvPr/>
        </p:nvSpPr>
        <p:spPr>
          <a:xfrm>
            <a:off x="4698851" y="504331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1" name="object 71"/>
          <p:cNvSpPr/>
          <p:nvPr/>
        </p:nvSpPr>
        <p:spPr>
          <a:xfrm>
            <a:off x="4698851" y="511055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2" name="object 72"/>
          <p:cNvSpPr/>
          <p:nvPr/>
        </p:nvSpPr>
        <p:spPr>
          <a:xfrm>
            <a:off x="4698851" y="517778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3" name="object 73"/>
          <p:cNvSpPr/>
          <p:nvPr/>
        </p:nvSpPr>
        <p:spPr>
          <a:xfrm>
            <a:off x="4698851" y="524502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4" name="object 74"/>
          <p:cNvSpPr/>
          <p:nvPr/>
        </p:nvSpPr>
        <p:spPr>
          <a:xfrm>
            <a:off x="4698851" y="531226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5" name="object 75"/>
          <p:cNvSpPr/>
          <p:nvPr/>
        </p:nvSpPr>
        <p:spPr>
          <a:xfrm>
            <a:off x="4698851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6" name="object 76"/>
          <p:cNvSpPr/>
          <p:nvPr/>
        </p:nvSpPr>
        <p:spPr>
          <a:xfrm>
            <a:off x="4698851" y="4505436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7" name="object 77"/>
          <p:cNvSpPr/>
          <p:nvPr/>
        </p:nvSpPr>
        <p:spPr>
          <a:xfrm>
            <a:off x="4698851" y="443820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8" name="object 78"/>
          <p:cNvSpPr/>
          <p:nvPr/>
        </p:nvSpPr>
        <p:spPr>
          <a:xfrm>
            <a:off x="4698851" y="457267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9" name="object 79"/>
          <p:cNvSpPr txBox="1"/>
          <p:nvPr/>
        </p:nvSpPr>
        <p:spPr>
          <a:xfrm>
            <a:off x="4350122" y="5548254"/>
            <a:ext cx="2364441" cy="2443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588" b="1" spc="-4" dirty="0">
                <a:latin typeface="Arial"/>
                <a:cs typeface="Arial"/>
              </a:rPr>
              <a:t>Use</a:t>
            </a:r>
            <a:r>
              <a:rPr sz="1588" b="1" dirty="0">
                <a:latin typeface="Arial"/>
                <a:cs typeface="Arial"/>
              </a:rPr>
              <a:t>-</a:t>
            </a:r>
            <a:r>
              <a:rPr sz="1588" b="1" spc="-4" dirty="0">
                <a:latin typeface="Arial"/>
                <a:cs typeface="Arial"/>
              </a:rPr>
              <a:t>Cas</a:t>
            </a:r>
            <a:r>
              <a:rPr sz="1588" b="1" dirty="0">
                <a:latin typeface="Arial"/>
                <a:cs typeface="Arial"/>
              </a:rPr>
              <a:t>e</a:t>
            </a:r>
            <a:r>
              <a:rPr sz="1588" b="1" spc="9" dirty="0">
                <a:latin typeface="Arial"/>
                <a:cs typeface="Arial"/>
              </a:rPr>
              <a:t> </a:t>
            </a:r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p</a:t>
            </a:r>
            <a:r>
              <a:rPr sz="1588" b="1" spc="-4" dirty="0">
                <a:latin typeface="Arial"/>
                <a:cs typeface="Arial"/>
              </a:rPr>
              <a:t>ec</a:t>
            </a:r>
            <a:r>
              <a:rPr sz="1588" b="1" dirty="0">
                <a:latin typeface="Arial"/>
                <a:cs typeface="Arial"/>
              </a:rPr>
              <a:t>ifi</a:t>
            </a:r>
            <a:r>
              <a:rPr sz="1588" b="1" spc="-4" dirty="0">
                <a:latin typeface="Arial"/>
                <a:cs typeface="Arial"/>
              </a:rPr>
              <a:t>ca</a:t>
            </a:r>
            <a:r>
              <a:rPr sz="1588" b="1" dirty="0">
                <a:latin typeface="Arial"/>
                <a:cs typeface="Arial"/>
              </a:rPr>
              <a:t>tions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5310691" y="395478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1" name="object 81"/>
          <p:cNvSpPr/>
          <p:nvPr/>
        </p:nvSpPr>
        <p:spPr>
          <a:xfrm>
            <a:off x="5762512" y="4358191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39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39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39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39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2" name="object 82"/>
          <p:cNvSpPr/>
          <p:nvPr/>
        </p:nvSpPr>
        <p:spPr>
          <a:xfrm>
            <a:off x="6168613" y="4362225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89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3" name="object 83"/>
          <p:cNvSpPr/>
          <p:nvPr/>
        </p:nvSpPr>
        <p:spPr>
          <a:xfrm>
            <a:off x="6178026" y="4370294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4" name="object 84"/>
          <p:cNvSpPr/>
          <p:nvPr/>
        </p:nvSpPr>
        <p:spPr>
          <a:xfrm>
            <a:off x="6178026" y="4572671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5" name="object 85"/>
          <p:cNvSpPr/>
          <p:nvPr/>
        </p:nvSpPr>
        <p:spPr>
          <a:xfrm>
            <a:off x="5841850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6" name="object 86"/>
          <p:cNvSpPr/>
          <p:nvPr/>
        </p:nvSpPr>
        <p:spPr>
          <a:xfrm>
            <a:off x="5841850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7" name="object 87"/>
          <p:cNvSpPr/>
          <p:nvPr/>
        </p:nvSpPr>
        <p:spPr>
          <a:xfrm>
            <a:off x="5841850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8" name="object 88"/>
          <p:cNvSpPr/>
          <p:nvPr/>
        </p:nvSpPr>
        <p:spPr>
          <a:xfrm>
            <a:off x="5841850" y="4976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9" name="object 89"/>
          <p:cNvSpPr/>
          <p:nvPr/>
        </p:nvSpPr>
        <p:spPr>
          <a:xfrm>
            <a:off x="5841850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0" name="object 90"/>
          <p:cNvSpPr/>
          <p:nvPr/>
        </p:nvSpPr>
        <p:spPr>
          <a:xfrm>
            <a:off x="5841850" y="504331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1" name="object 91"/>
          <p:cNvSpPr/>
          <p:nvPr/>
        </p:nvSpPr>
        <p:spPr>
          <a:xfrm>
            <a:off x="5841850" y="511055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2" name="object 92"/>
          <p:cNvSpPr/>
          <p:nvPr/>
        </p:nvSpPr>
        <p:spPr>
          <a:xfrm>
            <a:off x="5841850" y="517778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3" name="object 93"/>
          <p:cNvSpPr/>
          <p:nvPr/>
        </p:nvSpPr>
        <p:spPr>
          <a:xfrm>
            <a:off x="5841850" y="524502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4" name="object 94"/>
          <p:cNvSpPr/>
          <p:nvPr/>
        </p:nvSpPr>
        <p:spPr>
          <a:xfrm>
            <a:off x="5841850" y="531226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5" name="object 95"/>
          <p:cNvSpPr/>
          <p:nvPr/>
        </p:nvSpPr>
        <p:spPr>
          <a:xfrm>
            <a:off x="5841850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6" name="object 96"/>
          <p:cNvSpPr/>
          <p:nvPr/>
        </p:nvSpPr>
        <p:spPr>
          <a:xfrm>
            <a:off x="5841850" y="4505436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7" name="object 97"/>
          <p:cNvSpPr/>
          <p:nvPr/>
        </p:nvSpPr>
        <p:spPr>
          <a:xfrm>
            <a:off x="5841850" y="443820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8" name="object 98"/>
          <p:cNvSpPr/>
          <p:nvPr/>
        </p:nvSpPr>
        <p:spPr>
          <a:xfrm>
            <a:off x="5841850" y="457267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9" name="object 99"/>
          <p:cNvSpPr txBox="1"/>
          <p:nvPr/>
        </p:nvSpPr>
        <p:spPr>
          <a:xfrm>
            <a:off x="5398993" y="4807321"/>
            <a:ext cx="248210" cy="32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2118" b="1" dirty="0">
                <a:latin typeface="Arial"/>
                <a:cs typeface="Arial"/>
              </a:rPr>
              <a:t>...</a:t>
            </a:r>
            <a:endParaRPr sz="2118" dirty="0">
              <a:latin typeface="Arial"/>
              <a:cs typeface="Arial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3333975" y="3428999"/>
            <a:ext cx="886384" cy="70037"/>
          </a:xfrm>
          <a:custGeom>
            <a:avLst/>
            <a:gdLst/>
            <a:ahLst/>
            <a:cxnLst/>
            <a:rect l="l" t="t" r="r" b="b"/>
            <a:pathLst>
              <a:path w="1004569" h="79375">
                <a:moveTo>
                  <a:pt x="13715" y="65532"/>
                </a:moveTo>
                <a:lnTo>
                  <a:pt x="13715" y="0"/>
                </a:lnTo>
                <a:lnTo>
                  <a:pt x="0" y="0"/>
                </a:lnTo>
                <a:lnTo>
                  <a:pt x="0" y="79248"/>
                </a:lnTo>
                <a:lnTo>
                  <a:pt x="6095" y="79248"/>
                </a:lnTo>
                <a:lnTo>
                  <a:pt x="6095" y="65532"/>
                </a:lnTo>
                <a:lnTo>
                  <a:pt x="13715" y="65532"/>
                </a:lnTo>
                <a:close/>
              </a:path>
              <a:path w="1004569" h="79375">
                <a:moveTo>
                  <a:pt x="996695" y="65532"/>
                </a:moveTo>
                <a:lnTo>
                  <a:pt x="6095" y="65532"/>
                </a:lnTo>
                <a:lnTo>
                  <a:pt x="13715" y="71628"/>
                </a:lnTo>
                <a:lnTo>
                  <a:pt x="13715" y="79248"/>
                </a:lnTo>
                <a:lnTo>
                  <a:pt x="990599" y="79248"/>
                </a:lnTo>
                <a:lnTo>
                  <a:pt x="990599" y="71628"/>
                </a:lnTo>
                <a:lnTo>
                  <a:pt x="996695" y="65532"/>
                </a:lnTo>
                <a:close/>
              </a:path>
              <a:path w="1004569" h="79375">
                <a:moveTo>
                  <a:pt x="13715" y="79248"/>
                </a:moveTo>
                <a:lnTo>
                  <a:pt x="13715" y="71628"/>
                </a:lnTo>
                <a:lnTo>
                  <a:pt x="6095" y="65532"/>
                </a:lnTo>
                <a:lnTo>
                  <a:pt x="6095" y="79248"/>
                </a:lnTo>
                <a:lnTo>
                  <a:pt x="13715" y="79248"/>
                </a:lnTo>
                <a:close/>
              </a:path>
              <a:path w="1004569" h="79375">
                <a:moveTo>
                  <a:pt x="1004315" y="79248"/>
                </a:moveTo>
                <a:lnTo>
                  <a:pt x="1004315" y="0"/>
                </a:lnTo>
                <a:lnTo>
                  <a:pt x="990599" y="0"/>
                </a:lnTo>
                <a:lnTo>
                  <a:pt x="990599" y="65532"/>
                </a:lnTo>
                <a:lnTo>
                  <a:pt x="996695" y="65532"/>
                </a:lnTo>
                <a:lnTo>
                  <a:pt x="996695" y="79248"/>
                </a:lnTo>
                <a:lnTo>
                  <a:pt x="1004315" y="79248"/>
                </a:lnTo>
                <a:close/>
              </a:path>
              <a:path w="1004569" h="79375">
                <a:moveTo>
                  <a:pt x="996695" y="79248"/>
                </a:moveTo>
                <a:lnTo>
                  <a:pt x="996695" y="65532"/>
                </a:lnTo>
                <a:lnTo>
                  <a:pt x="990599" y="71628"/>
                </a:lnTo>
                <a:lnTo>
                  <a:pt x="990599" y="79248"/>
                </a:lnTo>
                <a:lnTo>
                  <a:pt x="996695" y="792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1" name="object 101"/>
          <p:cNvSpPr txBox="1"/>
          <p:nvPr/>
        </p:nvSpPr>
        <p:spPr>
          <a:xfrm>
            <a:off x="3447826" y="2858843"/>
            <a:ext cx="5587813" cy="9126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713445"/>
            <a:r>
              <a:rPr sz="1588" b="1" dirty="0">
                <a:latin typeface="Arial"/>
                <a:cs typeface="Arial"/>
              </a:rPr>
              <a:t>Glo</a:t>
            </a:r>
            <a:r>
              <a:rPr sz="1588" b="1" spc="-4" dirty="0">
                <a:latin typeface="Arial"/>
                <a:cs typeface="Arial"/>
              </a:rPr>
              <a:t>ssar</a:t>
            </a:r>
            <a:r>
              <a:rPr sz="1588" b="1" dirty="0">
                <a:latin typeface="Arial"/>
                <a:cs typeface="Arial"/>
              </a:rPr>
              <a:t>y</a:t>
            </a:r>
            <a:endParaRPr sz="1588" dirty="0">
              <a:latin typeface="Arial"/>
              <a:cs typeface="Arial"/>
            </a:endParaRPr>
          </a:p>
          <a:p>
            <a:pPr marL="11206">
              <a:spcBef>
                <a:spcPts val="741"/>
              </a:spcBef>
            </a:pPr>
            <a:r>
              <a:rPr sz="1588" b="1" spc="-49" dirty="0">
                <a:latin typeface="Arial"/>
                <a:cs typeface="Arial"/>
              </a:rPr>
              <a:t>A</a:t>
            </a:r>
            <a:r>
              <a:rPr sz="1588" b="1" spc="-4" dirty="0">
                <a:latin typeface="Arial"/>
                <a:cs typeface="Arial"/>
              </a:rPr>
              <a:t>c</a:t>
            </a:r>
            <a:r>
              <a:rPr sz="1588" b="1" dirty="0">
                <a:latin typeface="Arial"/>
                <a:cs typeface="Arial"/>
              </a:rPr>
              <a:t>to</a:t>
            </a:r>
            <a:r>
              <a:rPr sz="1588" b="1" spc="-4" dirty="0">
                <a:latin typeface="Arial"/>
                <a:cs typeface="Arial"/>
              </a:rPr>
              <a:t>r</a:t>
            </a:r>
            <a:r>
              <a:rPr sz="1588" b="1" dirty="0">
                <a:latin typeface="Arial"/>
                <a:cs typeface="Arial"/>
              </a:rPr>
              <a:t>s</a:t>
            </a:r>
            <a:endParaRPr sz="1588" dirty="0">
              <a:latin typeface="Arial"/>
              <a:cs typeface="Arial"/>
            </a:endParaRPr>
          </a:p>
          <a:p>
            <a:pPr marL="1499427">
              <a:spcBef>
                <a:spcPts val="741"/>
              </a:spcBef>
            </a:pPr>
            <a:r>
              <a:rPr sz="1588" b="1" spc="-4" dirty="0">
                <a:latin typeface="Arial"/>
                <a:cs typeface="Arial"/>
              </a:rPr>
              <a:t>Us</a:t>
            </a:r>
            <a:r>
              <a:rPr sz="1588" b="1" dirty="0">
                <a:latin typeface="Arial"/>
                <a:cs typeface="Arial"/>
              </a:rPr>
              <a:t>e</a:t>
            </a:r>
            <a:r>
              <a:rPr sz="1588" b="1" spc="-4" dirty="0">
                <a:latin typeface="Arial"/>
                <a:cs typeface="Arial"/>
              </a:rPr>
              <a:t> Case</a:t>
            </a:r>
            <a:r>
              <a:rPr sz="1588" b="1" dirty="0">
                <a:latin typeface="Arial"/>
                <a:cs typeface="Arial"/>
              </a:rPr>
              <a:t>s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٥</a:t>
            </a: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3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794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Case Description</a:t>
            </a:r>
            <a:endParaRPr lang="es-ES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r>
              <a:rPr lang="en-US" sz="2200" dirty="0">
                <a:cs typeface="Times New Roman" pitchFamily="18" charset="0"/>
              </a:rPr>
              <a:t>Complements Use Case Diagram</a:t>
            </a:r>
          </a:p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endParaRPr lang="en-US" sz="22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r>
              <a:rPr lang="en-US" sz="2200" dirty="0">
                <a:cs typeface="Times New Roman" pitchFamily="18" charset="0"/>
              </a:rPr>
              <a:t>A breakdown of a single use case (e.g., sequence of steps included in the function “Look up item availability”); process logic included</a:t>
            </a:r>
          </a:p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endParaRPr lang="en-US" sz="22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55000"/>
              </a:spcBef>
              <a:buFont typeface="Arial"/>
              <a:buChar char="•"/>
            </a:pPr>
            <a:r>
              <a:rPr lang="en-US" sz="2200" dirty="0">
                <a:cs typeface="Times New Roman" pitchFamily="18" charset="0"/>
              </a:rPr>
              <a:t>In contrast to Use Case Diagram, Use Case Description captures variations of a Use Case  </a:t>
            </a:r>
          </a:p>
          <a:p>
            <a:pPr lvl="2">
              <a:lnSpc>
                <a:spcPct val="90000"/>
              </a:lnSpc>
              <a:spcBef>
                <a:spcPct val="55000"/>
              </a:spcBef>
            </a:pPr>
            <a:r>
              <a:rPr lang="en-US" sz="2200" dirty="0">
                <a:cs typeface="Times New Roman" pitchFamily="18" charset="0"/>
              </a:rPr>
              <a:t>Example:  “Create new order” can be done via </a:t>
            </a:r>
            <a:r>
              <a:rPr lang="en-US" sz="2200" dirty="0" err="1">
                <a:cs typeface="Times New Roman" pitchFamily="18" charset="0"/>
              </a:rPr>
              <a:t>phone+clerk</a:t>
            </a:r>
            <a:r>
              <a:rPr lang="en-US" sz="2200" dirty="0">
                <a:cs typeface="Times New Roman" pitchFamily="18" charset="0"/>
              </a:rPr>
              <a:t> and via Internet ordering – 2 </a:t>
            </a:r>
            <a:r>
              <a:rPr lang="en-US" sz="2200" i="1" dirty="0">
                <a:cs typeface="Times New Roman" pitchFamily="18" charset="0"/>
              </a:rPr>
              <a:t>scenarios</a:t>
            </a:r>
            <a:endParaRPr lang="en-US" sz="2200" dirty="0"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907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/>
      <p:bldP spid="1249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 of Use Case Description</a:t>
            </a:r>
            <a:endParaRPr lang="es-ES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cs typeface="Times New Roman" pitchFamily="18" charset="0"/>
              </a:rPr>
              <a:t>Three levels of details:</a:t>
            </a:r>
          </a:p>
          <a:p>
            <a:pPr lvl="1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UC* Brief description </a:t>
            </a:r>
          </a:p>
          <a:p>
            <a:pPr lvl="2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Summary of what system does in response to actor’s actions</a:t>
            </a:r>
          </a:p>
          <a:p>
            <a:pPr lvl="1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UC Intermediate description</a:t>
            </a:r>
          </a:p>
          <a:p>
            <a:pPr lvl="2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Shows steps in use case, if-then</a:t>
            </a:r>
          </a:p>
          <a:p>
            <a:pPr lvl="1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UC Full description</a:t>
            </a:r>
          </a:p>
          <a:p>
            <a:pPr lvl="2">
              <a:spcBef>
                <a:spcPct val="50000"/>
              </a:spcBef>
            </a:pPr>
            <a:r>
              <a:rPr lang="en-US" sz="2000" dirty="0">
                <a:cs typeface="Times New Roman" pitchFamily="18" charset="0"/>
              </a:rPr>
              <a:t>Includes Brief description, expands intermediate description, shows</a:t>
            </a:r>
            <a:r>
              <a:rPr lang="en-US" sz="2000" i="1" dirty="0">
                <a:cs typeface="Times New Roman" pitchFamily="18" charset="0"/>
              </a:rPr>
              <a:t> scenarios</a:t>
            </a:r>
            <a:endParaRPr lang="es-ES" sz="2000" dirty="0">
              <a:cs typeface="Times New Roman" pitchFamily="18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76600" y="6172200"/>
            <a:ext cx="2286000" cy="412750"/>
            <a:chOff x="1104" y="3888"/>
            <a:chExt cx="1440" cy="260"/>
          </a:xfrm>
        </p:grpSpPr>
        <p:sp>
          <p:nvSpPr>
            <p:cNvPr id="7175" name="Text Box 4"/>
            <p:cNvSpPr txBox="1">
              <a:spLocks noChangeArrowheads="1"/>
            </p:cNvSpPr>
            <p:nvPr/>
          </p:nvSpPr>
          <p:spPr bwMode="auto">
            <a:xfrm>
              <a:off x="1344" y="3936"/>
              <a:ext cx="99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sz="1600" dirty="0"/>
                <a:t>* UC=Use Case</a:t>
              </a:r>
            </a:p>
          </p:txBody>
        </p:sp>
        <p:sp>
          <p:nvSpPr>
            <p:cNvPr id="7176" name="Line 5"/>
            <p:cNvSpPr>
              <a:spLocks noChangeShapeType="1"/>
            </p:cNvSpPr>
            <p:nvPr/>
          </p:nvSpPr>
          <p:spPr bwMode="auto">
            <a:xfrm>
              <a:off x="1104" y="3888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576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  <p:bldP spid="1259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65760"/>
            <a:ext cx="8458200" cy="548640"/>
          </a:xfrm>
        </p:spPr>
        <p:txBody>
          <a:bodyPr>
            <a:noAutofit/>
          </a:bodyPr>
          <a:lstStyle/>
          <a:p>
            <a:r>
              <a:rPr lang="en-US" dirty="0"/>
              <a:t>Brief Description of Use Case</a:t>
            </a:r>
            <a:endParaRPr lang="es-ES" dirty="0"/>
          </a:p>
        </p:txBody>
      </p:sp>
      <p:pic>
        <p:nvPicPr>
          <p:cNvPr id="128004" name="Picture 4" descr="F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1200" y="1295400"/>
            <a:ext cx="8229600" cy="1969428"/>
          </a:xfrm>
          <a:noFill/>
        </p:spPr>
      </p:pic>
      <p:sp>
        <p:nvSpPr>
          <p:cNvPr id="81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2135560" y="3810001"/>
            <a:ext cx="72532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FontTx/>
              <a:buChar char="•"/>
            </a:pPr>
            <a:r>
              <a:rPr lang="en-US" dirty="0">
                <a:latin typeface="+mn-lt"/>
              </a:rPr>
              <a:t> Same description that is usually captured in initial </a:t>
            </a:r>
          </a:p>
          <a:p>
            <a:r>
              <a:rPr lang="en-US" dirty="0">
                <a:latin typeface="+mn-lt"/>
              </a:rPr>
              <a:t>  Use Case </a:t>
            </a:r>
            <a:r>
              <a:rPr lang="en-US" dirty="0">
                <a:latin typeface="+mn-lt"/>
              </a:rPr>
              <a:t>Diagrams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4799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76200"/>
            <a:ext cx="8524875" cy="1066800"/>
          </a:xfrm>
        </p:spPr>
        <p:txBody>
          <a:bodyPr>
            <a:normAutofit/>
          </a:bodyPr>
          <a:lstStyle/>
          <a:p>
            <a:r>
              <a:rPr lang="en-US" dirty="0"/>
              <a:t>Intermediate Use Case Description </a:t>
            </a:r>
            <a:endParaRPr lang="es-ES" dirty="0"/>
          </a:p>
        </p:txBody>
      </p:sp>
      <p:pic>
        <p:nvPicPr>
          <p:cNvPr id="129028" name="Picture 4" descr="F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4828" y="1600201"/>
            <a:ext cx="8870772" cy="4216983"/>
          </a:xfrm>
          <a:noFill/>
        </p:spPr>
      </p:pic>
      <p:sp>
        <p:nvSpPr>
          <p:cNvPr id="92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7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1981200" y="990601"/>
            <a:ext cx="7391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Telephone Order Scenario for </a:t>
            </a:r>
            <a:r>
              <a:rPr lang="en-US" dirty="0"/>
              <a:t> Create </a:t>
            </a:r>
            <a:r>
              <a:rPr lang="en-US" dirty="0"/>
              <a:t>New Order Use Case</a:t>
            </a:r>
            <a:br>
              <a:rPr lang="en-U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6786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Full Use Case Description</a:t>
            </a:r>
            <a:endParaRPr lang="es-ES" dirty="0">
              <a:cs typeface="Times New Roman" pitchFamily="18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cs typeface="Times New Roman" pitchFamily="18" charset="0"/>
              </a:rPr>
              <a:t>Shows steps (“Flow of Events”) broken down to the actor and the system side – useful!</a:t>
            </a:r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41932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  <p:bldP spid="1300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6F4E732-84DA-412E-ABFB-C0EBBB2D7F43}" type="slidenum">
              <a:rPr lang="en-US" altLang="en-US"/>
              <a:pPr eaLnBrk="1" hangingPunct="1"/>
              <a:t>9</a:t>
            </a:fld>
            <a:endParaRPr lang="en-US" alt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Cases Basics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28800"/>
            <a:ext cx="8001000" cy="4245429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600" dirty="0"/>
              <a:t>A use case has four mandatory elements:</a:t>
            </a:r>
          </a:p>
          <a:p>
            <a:pPr lvl="1" eaLnBrk="1" hangingPunct="1">
              <a:lnSpc>
                <a:spcPct val="80000"/>
              </a:lnSpc>
              <a:buFont typeface="Verdana" panose="020B0604030504040204" pitchFamily="34" charset="0"/>
              <a:buAutoNum type="arabicPeriod"/>
            </a:pPr>
            <a:r>
              <a:rPr lang="en-US" altLang="en-US" sz="1400" b="1" u="sng" dirty="0" smtClean="0"/>
              <a:t>Name</a:t>
            </a:r>
            <a:r>
              <a:rPr lang="en-US" altLang="en-US" sz="1400" dirty="0"/>
              <a:t>: Each use case has a unique name describing what is achieved by the interaction with the actor.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/>
              <a:t>         EX: "Turn Light On/Off" and "Print Document" are good examples.</a:t>
            </a:r>
          </a:p>
          <a:p>
            <a:pPr lvl="1" eaLnBrk="1" hangingPunct="1">
              <a:lnSpc>
                <a:spcPct val="80000"/>
              </a:lnSpc>
              <a:buFont typeface="Verdana" panose="020B0604030504040204" pitchFamily="34" charset="0"/>
              <a:buAutoNum type="arabicPeriod" startAt="2"/>
            </a:pPr>
            <a:r>
              <a:rPr lang="en-US" altLang="en-US" sz="1400" b="1" u="sng" dirty="0" smtClean="0"/>
              <a:t>Brief </a:t>
            </a:r>
            <a:r>
              <a:rPr lang="en-US" altLang="en-US" sz="1400" b="1" u="sng" dirty="0"/>
              <a:t>description</a:t>
            </a:r>
            <a:r>
              <a:rPr lang="en-US" altLang="en-US" sz="1400" dirty="0"/>
              <a:t>: The purpose of the use case should be described in one or two sentences.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600" dirty="0"/>
              <a:t>        EX: "This use case controls the selected light bank when instructed by the actor Homeowner.“</a:t>
            </a:r>
          </a:p>
          <a:p>
            <a:pPr lvl="1" eaLnBrk="1" hangingPunct="1">
              <a:lnSpc>
                <a:spcPct val="80000"/>
              </a:lnSpc>
              <a:buFont typeface="Verdana" panose="020B0604030504040204" pitchFamily="34" charset="0"/>
              <a:buAutoNum type="arabicPeriod" startAt="3"/>
            </a:pPr>
            <a:r>
              <a:rPr lang="en-US" altLang="en-US" sz="1400" b="1" u="sng" dirty="0" smtClean="0"/>
              <a:t>Actor(s</a:t>
            </a:r>
            <a:r>
              <a:rPr lang="en-US" altLang="en-US" sz="1400" b="1" u="sng" dirty="0"/>
              <a:t>)</a:t>
            </a:r>
            <a:r>
              <a:rPr lang="en-US" altLang="en-US" sz="1400" dirty="0"/>
              <a:t> List each actor that participates in the use case. </a:t>
            </a:r>
          </a:p>
          <a:p>
            <a:pPr lvl="1" eaLnBrk="1" hangingPunct="1">
              <a:lnSpc>
                <a:spcPct val="80000"/>
              </a:lnSpc>
              <a:buFont typeface="Verdana" panose="020B0604030504040204" pitchFamily="34" charset="0"/>
              <a:buAutoNum type="arabicPeriod" startAt="4"/>
            </a:pPr>
            <a:r>
              <a:rPr lang="en-US" altLang="en-US" sz="1400" b="1" u="sng" dirty="0" smtClean="0"/>
              <a:t>Flow </a:t>
            </a:r>
            <a:r>
              <a:rPr lang="en-US" altLang="en-US" sz="1400" b="1" u="sng" dirty="0"/>
              <a:t>of events</a:t>
            </a:r>
            <a:r>
              <a:rPr lang="en-US" altLang="en-US" sz="1400" dirty="0"/>
              <a:t>: The heart of the use case is the event flow, usually a textual description of the interactions between the actor and the system.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600" dirty="0"/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The main (basic) flow of events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/>
              <a:t>The alternate flows of </a:t>
            </a:r>
            <a:r>
              <a:rPr lang="en-US" altLang="en-US" dirty="0" smtClean="0"/>
              <a:t>events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792736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2243</TotalTime>
  <Words>947</Words>
  <Application>Microsoft Office PowerPoint</Application>
  <PresentationFormat>Widescreen</PresentationFormat>
  <Paragraphs>169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Tahoma</vt:lpstr>
      <vt:lpstr>Times New Roman</vt:lpstr>
      <vt:lpstr>Verdana</vt:lpstr>
      <vt:lpstr>Wingdings</vt:lpstr>
      <vt:lpstr>Diamond Grid 16x9</vt:lpstr>
      <vt:lpstr>Use Case Model</vt:lpstr>
      <vt:lpstr>PowerPoint Presentation</vt:lpstr>
      <vt:lpstr>Relevant Requirements Artifacts</vt:lpstr>
      <vt:lpstr>Use Case Description</vt:lpstr>
      <vt:lpstr>Level of Use Case Description</vt:lpstr>
      <vt:lpstr>Brief Description of Use Case</vt:lpstr>
      <vt:lpstr>Intermediate Use Case Description </vt:lpstr>
      <vt:lpstr>Full Use Case Description</vt:lpstr>
      <vt:lpstr>Use Cases Basics</vt:lpstr>
      <vt:lpstr>Use Cases Basics</vt:lpstr>
      <vt:lpstr>Use Cases Basics</vt:lpstr>
      <vt:lpstr>A Recommended Template:</vt:lpstr>
      <vt:lpstr>Full Use Case Description</vt:lpstr>
      <vt:lpstr>Full Use Case Description</vt:lpstr>
      <vt:lpstr>Full Use Case Description</vt:lpstr>
      <vt:lpstr>Use-Cases – Common Mistakes</vt:lpstr>
      <vt:lpstr>Writing Use Case Descriptions</vt:lpstr>
      <vt:lpstr>Combining Processes</vt:lpstr>
      <vt:lpstr>More Guidelines</vt:lpstr>
      <vt:lpstr>Glossary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Case Model</dc:title>
  <dc:creator>Nada Almohaimeed</dc:creator>
  <cp:lastModifiedBy>Nada Almohaimeed</cp:lastModifiedBy>
  <cp:revision>11</cp:revision>
  <dcterms:created xsi:type="dcterms:W3CDTF">2015-09-12T17:30:26Z</dcterms:created>
  <dcterms:modified xsi:type="dcterms:W3CDTF">2015-09-14T06:53:44Z</dcterms:modified>
</cp:coreProperties>
</file>