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0D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9" d="100"/>
          <a:sy n="79" d="100"/>
        </p:scale>
        <p:origin x="82" y="14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2D19B0-582F-4A7F-B612-B30D4A58C50A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3E1D12-40C7-40A4-8B07-E8DDA5F15A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449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E1D12-40C7-40A4-8B07-E8DDA5F15AE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53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E1D12-40C7-40A4-8B07-E8DDA5F15AE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754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E1D12-40C7-40A4-8B07-E8DDA5F15AE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403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E1D12-40C7-40A4-8B07-E8DDA5F15AE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9634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E1D12-40C7-40A4-8B07-E8DDA5F15AE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262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E1D12-40C7-40A4-8B07-E8DDA5F15AEF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22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Roberta M. Roth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0603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Roberta M. Roth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641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Roberta M. Roth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699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676400"/>
            <a:ext cx="5232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76400"/>
            <a:ext cx="52324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4000500"/>
            <a:ext cx="52324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336800" y="6248400"/>
            <a:ext cx="84328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© 2015 John Wiley &amp; Sons. 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0" y="6400800"/>
            <a:ext cx="1016000" cy="457200"/>
          </a:xfrm>
        </p:spPr>
        <p:txBody>
          <a:bodyPr/>
          <a:lstStyle>
            <a:lvl1pPr>
              <a:defRPr sz="1400">
                <a:latin typeface="Tahoma" charset="0"/>
              </a:defRPr>
            </a:lvl1pPr>
          </a:lstStyle>
          <a:p>
            <a:r>
              <a:rPr lang="en-US"/>
              <a:t>8 - </a:t>
            </a:r>
            <a:fld id="{05DF54F2-DC7F-458A-87AD-2E2251B42FC4}" type="slidenum">
              <a:rPr lang="en-US"/>
              <a:pPr/>
              <a:t>‹#›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928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Roberta M. Roth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727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Roberta M. Roth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0618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Roberta M. Roth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609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Roberta M. Roth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8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Roberta M. Roth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756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Roberta M. Roth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627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Roberta M. Roth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10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Roberta M. Roth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325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Roberta M. Roth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© 2015 John Wiley &amp; Sons.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4886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Moving into 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Systems analysis and design, 6</a:t>
            </a:r>
            <a:r>
              <a:rPr lang="en-US" baseline="30000" dirty="0" smtClean="0"/>
              <a:t>th</a:t>
            </a:r>
            <a:r>
              <a:rPr lang="en-US" dirty="0" smtClean="0"/>
              <a:t> edition</a:t>
            </a:r>
          </a:p>
          <a:p>
            <a:r>
              <a:rPr lang="en-US" dirty="0" smtClean="0"/>
              <a:t>Dennis, </a:t>
            </a:r>
            <a:r>
              <a:rPr lang="en-US" dirty="0" err="1" smtClean="0"/>
              <a:t>wixom</a:t>
            </a:r>
            <a:r>
              <a:rPr lang="en-US" dirty="0" smtClean="0"/>
              <a:t>, and </a:t>
            </a:r>
            <a:r>
              <a:rPr lang="en-US" dirty="0" err="1" smtClean="0"/>
              <a:t>roth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Roberta M. Roth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56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 Development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Get </a:t>
            </a:r>
            <a:r>
              <a:rPr lang="en-US" sz="2200" b="1" dirty="0">
                <a:solidFill>
                  <a:schemeClr val="tx1"/>
                </a:solidFill>
              </a:rPr>
              <a:t>exactly</a:t>
            </a:r>
            <a:r>
              <a:rPr lang="en-US" sz="2200" dirty="0">
                <a:solidFill>
                  <a:schemeClr val="tx1"/>
                </a:solidFill>
              </a:rPr>
              <a:t> what we want</a:t>
            </a:r>
          </a:p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New system built consistently with existing technology and standards</a:t>
            </a:r>
          </a:p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Build and retain technical skills and function knowledge in-house</a:t>
            </a:r>
          </a:p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Allows team flexibility and creativity</a:t>
            </a:r>
          </a:p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Unique solutions created for strategic advantage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Requires significant time and effort</a:t>
            </a:r>
          </a:p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May add to existing backlogs</a:t>
            </a:r>
          </a:p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May require skills we do not have</a:t>
            </a:r>
          </a:p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Often costs more</a:t>
            </a:r>
          </a:p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Often takes more calendar time</a:t>
            </a:r>
          </a:p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Risk of project failure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10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7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Purchased Software</a:t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en-US" sz="4000" dirty="0" smtClean="0"/>
              <a:t>Packages (purchased or obtained from ASP or SaaS)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No need to “reinvent the wheel” for common business needs</a:t>
            </a:r>
          </a:p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Tested, proven product</a:t>
            </a:r>
          </a:p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Cost savings</a:t>
            </a:r>
          </a:p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Time savings</a:t>
            </a:r>
          </a:p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Utilize vendors’ expertise</a:t>
            </a:r>
          </a:p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Some customization may be possible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Rarely a perfect fit</a:t>
            </a:r>
          </a:p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Organizational processes must adapt to software</a:t>
            </a:r>
          </a:p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Reliance on vendor for maintenance and future enhancements</a:t>
            </a:r>
          </a:p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Won’t develop in-house functional and technical skills</a:t>
            </a:r>
          </a:p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Unique needs may go unmet</a:t>
            </a:r>
          </a:p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May require system integration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11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4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Purchased </a:t>
            </a:r>
            <a:r>
              <a:rPr lang="en-US" dirty="0"/>
              <a:t>Software</a:t>
            </a:r>
          </a:p>
        </p:txBody>
      </p:sp>
      <p:sp>
        <p:nvSpPr>
          <p:cNvPr id="22630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</a:rPr>
              <a:t>Application service providers (ASP) supply access to software on a pay-as-you-go basis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</a:rPr>
              <a:t>Many applications today are “in the cloud”…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ASP – provider hosts someone else’s software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SaaS – software vendor hosts its own software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Considerable savings – no hosting infrastructure needed; host provides everything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</a:rPr>
              <a:t>Risks include 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Fear of losing confidential information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Performance</a:t>
            </a:r>
          </a:p>
          <a:p>
            <a:pPr lvl="1">
              <a:lnSpc>
                <a:spcPct val="90000"/>
              </a:lnSpc>
            </a:pP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24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Purchased </a:t>
            </a:r>
            <a:r>
              <a:rPr lang="en-US" dirty="0"/>
              <a:t>Software</a:t>
            </a:r>
          </a:p>
        </p:txBody>
      </p:sp>
      <p:sp>
        <p:nvSpPr>
          <p:cNvPr id="22630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Analyze the vendor as well as the software functionality</a:t>
            </a:r>
          </a:p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Verify vendor claims with others</a:t>
            </a:r>
          </a:p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Look carefully at vendor support</a:t>
            </a:r>
          </a:p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Assess long-term viability of vendor as an on-going business </a:t>
            </a:r>
            <a:endParaRPr lang="en-US" dirty="0"/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A new software company may have a great idea, but can they survive as a business over the long haul?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If the vendor is an acquisition target, what will happen to the product?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3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Systems Integration</a:t>
            </a:r>
          </a:p>
        </p:txBody>
      </p:sp>
      <p:sp>
        <p:nvSpPr>
          <p:cNvPr id="1873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Building systems by combining packages, existing (legacy) systems, and custom software written for integration</a:t>
            </a:r>
          </a:p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Integrating data between various parts of the system is the key challenge</a:t>
            </a:r>
          </a:p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Many consultants specialize in systems integration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64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Outsourced Development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Hire expertise we don’t have</a:t>
            </a:r>
          </a:p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May save time and money</a:t>
            </a:r>
          </a:p>
          <a:p>
            <a:pPr marL="434340" marR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Lower risk</a:t>
            </a: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No opportunity to build in-house expertise </a:t>
            </a:r>
          </a:p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Reliance on vendor</a:t>
            </a:r>
          </a:p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Future options limited</a:t>
            </a:r>
          </a:p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Security – potential loss of confidential </a:t>
            </a:r>
            <a:r>
              <a:rPr lang="en-US" sz="2200" dirty="0" smtClean="0">
                <a:solidFill>
                  <a:schemeClr val="tx1"/>
                </a:solidFill>
              </a:rPr>
              <a:t>information</a:t>
            </a:r>
            <a:endParaRPr lang="en-US" sz="2200" dirty="0">
              <a:solidFill>
                <a:schemeClr val="tx1"/>
              </a:solidFill>
            </a:endParaRPr>
          </a:p>
          <a:p>
            <a:pPr marL="43434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Performance based on contract </a:t>
            </a:r>
            <a:r>
              <a:rPr lang="en-US" sz="2200" dirty="0" smtClean="0">
                <a:solidFill>
                  <a:schemeClr val="tx1"/>
                </a:solidFill>
              </a:rPr>
              <a:t>terms</a:t>
            </a:r>
            <a:endParaRPr lang="en-US" sz="22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1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Outsourcing</a:t>
            </a:r>
          </a:p>
        </p:txBody>
      </p:sp>
      <p:sp>
        <p:nvSpPr>
          <p:cNvPr id="1884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Hiring an external vendor, developer, or service provider to supply the system</a:t>
            </a:r>
          </a:p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Can also obtain custom system created by outsourcer</a:t>
            </a:r>
          </a:p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Can reduce costs and/or add value (resources, experience)</a:t>
            </a:r>
          </a:p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Risks include 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Losing confidential information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Losing control over future development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Losing learning opportunities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16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79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16000" y="579438"/>
            <a:ext cx="10363200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Outsourcing Contracts</a:t>
            </a:r>
          </a:p>
        </p:txBody>
      </p:sp>
      <p:sp>
        <p:nvSpPr>
          <p:cNvPr id="18944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1387477" y="1981200"/>
            <a:ext cx="5232400" cy="4495800"/>
          </a:xfrm>
        </p:spPr>
        <p:txBody>
          <a:bodyPr>
            <a:normAutofit/>
          </a:bodyPr>
          <a:lstStyle/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and arrangements</a:t>
            </a:r>
          </a:p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Fixed-price</a:t>
            </a:r>
          </a:p>
          <a:p>
            <a:pPr marL="576072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Value-added</a:t>
            </a:r>
          </a:p>
        </p:txBody>
      </p:sp>
      <p:sp>
        <p:nvSpPr>
          <p:cNvPr id="189454" name="Freeform 14"/>
          <p:cNvSpPr>
            <a:spLocks/>
          </p:cNvSpPr>
          <p:nvPr/>
        </p:nvSpPr>
        <p:spPr bwMode="auto">
          <a:xfrm>
            <a:off x="9780588" y="4567238"/>
            <a:ext cx="157162" cy="279400"/>
          </a:xfrm>
          <a:custGeom>
            <a:avLst/>
            <a:gdLst/>
            <a:ahLst/>
            <a:cxnLst>
              <a:cxn ang="0">
                <a:pos x="0" y="702"/>
              </a:cxn>
              <a:cxn ang="0">
                <a:pos x="0" y="205"/>
              </a:cxn>
              <a:cxn ang="0">
                <a:pos x="148" y="0"/>
              </a:cxn>
              <a:cxn ang="0">
                <a:pos x="301" y="168"/>
              </a:cxn>
              <a:cxn ang="0">
                <a:pos x="316" y="181"/>
              </a:cxn>
              <a:cxn ang="0">
                <a:pos x="327" y="190"/>
              </a:cxn>
              <a:cxn ang="0">
                <a:pos x="335" y="196"/>
              </a:cxn>
              <a:cxn ang="0">
                <a:pos x="341" y="200"/>
              </a:cxn>
              <a:cxn ang="0">
                <a:pos x="344" y="203"/>
              </a:cxn>
              <a:cxn ang="0">
                <a:pos x="345" y="204"/>
              </a:cxn>
              <a:cxn ang="0">
                <a:pos x="346" y="205"/>
              </a:cxn>
              <a:cxn ang="0">
                <a:pos x="346" y="205"/>
              </a:cxn>
              <a:cxn ang="0">
                <a:pos x="397" y="416"/>
              </a:cxn>
              <a:cxn ang="0">
                <a:pos x="96" y="702"/>
              </a:cxn>
              <a:cxn ang="0">
                <a:pos x="0" y="702"/>
              </a:cxn>
            </a:cxnLst>
            <a:rect l="0" t="0" r="r" b="b"/>
            <a:pathLst>
              <a:path w="397" h="702">
                <a:moveTo>
                  <a:pt x="0" y="702"/>
                </a:moveTo>
                <a:lnTo>
                  <a:pt x="0" y="205"/>
                </a:lnTo>
                <a:lnTo>
                  <a:pt x="148" y="0"/>
                </a:lnTo>
                <a:lnTo>
                  <a:pt x="301" y="168"/>
                </a:lnTo>
                <a:lnTo>
                  <a:pt x="316" y="181"/>
                </a:lnTo>
                <a:lnTo>
                  <a:pt x="327" y="190"/>
                </a:lnTo>
                <a:lnTo>
                  <a:pt x="335" y="196"/>
                </a:lnTo>
                <a:lnTo>
                  <a:pt x="341" y="200"/>
                </a:lnTo>
                <a:lnTo>
                  <a:pt x="344" y="203"/>
                </a:lnTo>
                <a:lnTo>
                  <a:pt x="345" y="204"/>
                </a:lnTo>
                <a:lnTo>
                  <a:pt x="346" y="205"/>
                </a:lnTo>
                <a:lnTo>
                  <a:pt x="346" y="205"/>
                </a:lnTo>
                <a:lnTo>
                  <a:pt x="397" y="416"/>
                </a:lnTo>
                <a:lnTo>
                  <a:pt x="96" y="702"/>
                </a:lnTo>
                <a:lnTo>
                  <a:pt x="0" y="70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© 2015 John Wiley &amp; Sons.  All Rights Reserved.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8 - </a:t>
            </a:r>
            <a:fld id="{05DF54F2-DC7F-458A-87AD-2E2251B42FC4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17</a:t>
            </a:fld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29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Outsourcing Guidelines</a:t>
            </a:r>
          </a:p>
        </p:txBody>
      </p:sp>
      <p:sp>
        <p:nvSpPr>
          <p:cNvPr id="19046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Keep lines of communication open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Define and stabilize requirements before signing the contract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View the relationship as a partnership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Select vendor, developer, or provider carefully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Assign someone to manage the relationship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Don’t outsource what you don’t understand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Emphasize flexible requirements, long-term relationships, and short-term contracts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18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65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Influences on the Acquisition Strategy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factors do we consider?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19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87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</a:rPr>
              <a:t>Explain the initial transition from analysis to design.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 smtClean="0">
                <a:solidFill>
                  <a:prstClr val="black"/>
                </a:solidFill>
              </a:rPr>
              <a:t>Create </a:t>
            </a:r>
            <a:r>
              <a:rPr lang="en-US" sz="3200" dirty="0">
                <a:solidFill>
                  <a:prstClr val="black"/>
                </a:solidFill>
              </a:rPr>
              <a:t>a system </a:t>
            </a:r>
            <a:r>
              <a:rPr lang="en-US" sz="3200" dirty="0" smtClean="0">
                <a:solidFill>
                  <a:prstClr val="black"/>
                </a:solidFill>
              </a:rPr>
              <a:t>specification</a:t>
            </a:r>
            <a:r>
              <a:rPr lang="en-US" sz="3200" dirty="0">
                <a:solidFill>
                  <a:prstClr val="black"/>
                </a:solidFill>
              </a:rPr>
              <a:t>.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 smtClean="0">
                <a:solidFill>
                  <a:prstClr val="black"/>
                </a:solidFill>
              </a:rPr>
              <a:t>Describe </a:t>
            </a:r>
            <a:r>
              <a:rPr lang="en-US" sz="3200" dirty="0">
                <a:solidFill>
                  <a:prstClr val="black"/>
                </a:solidFill>
              </a:rPr>
              <a:t>three ways to acquire a system: custom, packaged, and outsourced alternatives</a:t>
            </a:r>
            <a:r>
              <a:rPr lang="en-US" sz="3200" dirty="0" smtClean="0">
                <a:solidFill>
                  <a:prstClr val="black"/>
                </a:solidFill>
              </a:rPr>
              <a:t>.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smtClean="0">
                <a:solidFill>
                  <a:prstClr val="black"/>
                </a:solidFill>
              </a:rPr>
              <a:t>Create an alternative matrix.</a:t>
            </a: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24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Acquisition Strategy Selection Factors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20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8421" y="1586427"/>
            <a:ext cx="8043580" cy="324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85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an Acquisition Strategy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do we choose?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21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57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78944" y="658483"/>
            <a:ext cx="8229600" cy="1066800"/>
          </a:xfrm>
        </p:spPr>
        <p:txBody>
          <a:bodyPr/>
          <a:lstStyle/>
          <a:p>
            <a:r>
              <a:rPr lang="en-US" dirty="0"/>
              <a:t>Developing Our Options</a:t>
            </a:r>
          </a:p>
        </p:txBody>
      </p:sp>
      <p:sp>
        <p:nvSpPr>
          <p:cNvPr id="19456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Need to collect information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What tools and technologies are needed for a custom development project?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What vendors make products that address the project needs?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What service providers would be able to build this application if outsourced?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87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Request for Proposals (RFP)</a:t>
            </a:r>
          </a:p>
        </p:txBody>
      </p:sp>
      <p:sp>
        <p:nvSpPr>
          <p:cNvPr id="1955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Solicits proposals from vendor, developer, or service provider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Explains the system to be built and criteria for selecting among applicants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Request for Information (RFI) -- a shorter and less detailed version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Request for Quote (RFQ) – use when you just need a price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17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Request for Proposal Contents</a:t>
            </a:r>
          </a:p>
        </p:txBody>
      </p:sp>
      <p:sp>
        <p:nvSpPr>
          <p:cNvPr id="19661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/>
          </a:bodyPr>
          <a:lstStyle/>
          <a:p>
            <a:pPr marL="576072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Description of desired system</a:t>
            </a:r>
          </a:p>
          <a:p>
            <a:pPr marL="576072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 technical needs or circumstances</a:t>
            </a:r>
          </a:p>
          <a:p>
            <a:pPr marL="576072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Evaluation criteria</a:t>
            </a:r>
          </a:p>
          <a:p>
            <a:pPr marL="576072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Instructions on how to respond</a:t>
            </a:r>
          </a:p>
          <a:p>
            <a:pPr marL="576072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Desired schedule</a:t>
            </a:r>
          </a:p>
          <a:p>
            <a:pPr marL="576072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information that will help the submitter to make a more complete or accurate proposal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21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71754" y="685781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/>
              <a:t>Developing an Alternative Matrix</a:t>
            </a:r>
          </a:p>
        </p:txBody>
      </p:sp>
      <p:sp>
        <p:nvSpPr>
          <p:cNvPr id="2211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1400353" y="1823049"/>
            <a:ext cx="8890959" cy="4495800"/>
          </a:xfrm>
        </p:spPr>
        <p:txBody>
          <a:bodyPr>
            <a:normAutofit/>
          </a:bodyPr>
          <a:lstStyle/>
          <a:p>
            <a:pPr marL="576072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Combine several feasibility analyses into one matrix</a:t>
            </a:r>
          </a:p>
          <a:p>
            <a:pPr marL="576072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Include technical, economic, and organizational feasibilities</a:t>
            </a:r>
          </a:p>
          <a:p>
            <a:pPr marL="576072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Assign weights to indicate the relative importance of the criteria</a:t>
            </a:r>
          </a:p>
          <a:p>
            <a:pPr marL="576072" indent="-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000" dirty="0">
                <a:solidFill>
                  <a:prstClr val="black"/>
                </a:solidFill>
              </a:rPr>
              <a:t>Assign scores to indicate how well the alternative meets the criteria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03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Alternatives Matrix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26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5413" y="997325"/>
            <a:ext cx="7943520" cy="4036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47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Tune Source Alternatives Matrix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27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9843" y="480034"/>
            <a:ext cx="8102157" cy="5241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02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 from Requirements to Design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Brief preview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13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Ideas</a:t>
            </a:r>
          </a:p>
        </p:txBody>
      </p:sp>
      <p:sp>
        <p:nvSpPr>
          <p:cNvPr id="18022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</a:rPr>
              <a:t>In </a:t>
            </a:r>
            <a:r>
              <a:rPr lang="en-US" sz="3200" i="1" dirty="0">
                <a:solidFill>
                  <a:schemeClr val="accent2"/>
                </a:solidFill>
              </a:rPr>
              <a:t>Systems Analysis </a:t>
            </a:r>
            <a:r>
              <a:rPr lang="en-US" sz="3200" dirty="0">
                <a:solidFill>
                  <a:prstClr val="black"/>
                </a:solidFill>
              </a:rPr>
              <a:t>we figure out…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rgbClr val="0D0D69"/>
                </a:solidFill>
              </a:rPr>
              <a:t>What</a:t>
            </a:r>
            <a:r>
              <a:rPr lang="en-US" sz="2600" dirty="0">
                <a:solidFill>
                  <a:prstClr val="black"/>
                </a:solidFill>
              </a:rPr>
              <a:t> the business needs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</a:rPr>
              <a:t>In </a:t>
            </a:r>
            <a:r>
              <a:rPr lang="en-US" sz="3200" i="1" dirty="0">
                <a:solidFill>
                  <a:schemeClr val="accent2"/>
                </a:solidFill>
              </a:rPr>
              <a:t>System Design </a:t>
            </a:r>
            <a:r>
              <a:rPr lang="en-US" sz="3200" dirty="0">
                <a:solidFill>
                  <a:prstClr val="black"/>
                </a:solidFill>
              </a:rPr>
              <a:t>we figure out…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rgbClr val="0D0D69"/>
                </a:solidFill>
              </a:rPr>
              <a:t>How</a:t>
            </a:r>
            <a:r>
              <a:rPr lang="en-US" sz="2600" dirty="0">
                <a:solidFill>
                  <a:schemeClr val="tx1"/>
                </a:solidFill>
              </a:rPr>
              <a:t> to build the system that fulfills those needs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</a:rPr>
              <a:t>All of the “logical” work from Systems Analysis is converted to the “physical”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21649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Definitions</a:t>
            </a:r>
          </a:p>
        </p:txBody>
      </p:sp>
      <p:sp>
        <p:nvSpPr>
          <p:cNvPr id="22528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</a:rPr>
              <a:t>Design phase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Decide </a:t>
            </a:r>
            <a:r>
              <a:rPr lang="en-US" sz="2600" i="1" dirty="0">
                <a:solidFill>
                  <a:schemeClr val="accent2"/>
                </a:solidFill>
              </a:rPr>
              <a:t>how</a:t>
            </a:r>
            <a:r>
              <a:rPr lang="en-US" sz="2600" dirty="0">
                <a:solidFill>
                  <a:schemeClr val="accent2"/>
                </a:solidFill>
              </a:rPr>
              <a:t> </a:t>
            </a:r>
            <a:r>
              <a:rPr lang="en-US" sz="2600" dirty="0">
                <a:solidFill>
                  <a:schemeClr val="tx1"/>
                </a:solidFill>
              </a:rPr>
              <a:t>to build the system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Create </a:t>
            </a:r>
            <a:r>
              <a:rPr lang="en-US" sz="2600" i="1" dirty="0">
                <a:solidFill>
                  <a:schemeClr val="accent2"/>
                </a:solidFill>
              </a:rPr>
              <a:t>system requirements</a:t>
            </a:r>
            <a:r>
              <a:rPr lang="en-US" sz="2600" dirty="0">
                <a:solidFill>
                  <a:schemeClr val="tx1"/>
                </a:solidFill>
              </a:rPr>
              <a:t> that describe all technical details for building the system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</a:rPr>
              <a:t>System specification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Final deliverable from design phase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Conveys exactly what system the development team will implement during the implementation phase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4510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Phase Steps</a:t>
            </a:r>
          </a:p>
        </p:txBody>
      </p:sp>
      <p:sp>
        <p:nvSpPr>
          <p:cNvPr id="2140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1097279" y="1845734"/>
            <a:ext cx="10245171" cy="4506428"/>
          </a:xfrm>
        </p:spPr>
        <p:txBody>
          <a:bodyPr>
            <a:noAutofit/>
          </a:bodyPr>
          <a:lstStyle/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prstClr val="black"/>
                </a:solidFill>
              </a:rPr>
              <a:t>Determine system acquisition strategy (make, buy, or outsource)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prstClr val="black"/>
                </a:solidFill>
              </a:rPr>
              <a:t>Determine the technical architecture for the system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prstClr val="black"/>
                </a:solidFill>
              </a:rPr>
              <a:t>Address security concerns and globalization issues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prstClr val="black"/>
                </a:solidFill>
              </a:rPr>
              <a:t>Make hardware and software selections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prstClr val="black"/>
                </a:solidFill>
              </a:rPr>
              <a:t>Determine the way that users will interact with the system (interface, inputs, and outputs)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prstClr val="black"/>
                </a:solidFill>
              </a:rPr>
              <a:t>Design the programs for the underlying processes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prstClr val="black"/>
                </a:solidFill>
              </a:rPr>
              <a:t>Design the way data will be stored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prstClr val="black"/>
                </a:solidFill>
              </a:rPr>
              <a:t>Create final deliverable - the </a:t>
            </a:r>
            <a:r>
              <a:rPr lang="en-US" sz="2800" i="1" dirty="0">
                <a:solidFill>
                  <a:schemeClr val="accent2"/>
                </a:solidFill>
              </a:rPr>
              <a:t>system specification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2636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 of System Specification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4883" y="600016"/>
            <a:ext cx="7337178" cy="5115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00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Acquisition Strategies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is the best way to acquire this system?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50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Acquire a New System</a:t>
            </a:r>
          </a:p>
        </p:txBody>
      </p:sp>
      <p:sp>
        <p:nvSpPr>
          <p:cNvPr id="18125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</a:rPr>
              <a:t>Custom development (build from scratch) in-house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</a:rPr>
              <a:t>Purchase software package (and possibly customize it)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Install on our own computers, or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Obtain access from a software provider (host)</a:t>
            </a:r>
          </a:p>
          <a:p>
            <a:pPr marL="576072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</a:rPr>
              <a:t>Outsource development to third party, who might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Build system from scratch for us, or</a:t>
            </a:r>
          </a:p>
          <a:p>
            <a:pPr marL="868680" lvl="1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B6FD"/>
              </a:buClr>
              <a:buFont typeface="Courier New" panose="02070309020205020404" pitchFamily="49" charset="0"/>
              <a:buChar char="o"/>
            </a:pPr>
            <a:r>
              <a:rPr lang="en-US" sz="2600" dirty="0">
                <a:solidFill>
                  <a:schemeClr val="tx1"/>
                </a:solidFill>
              </a:rPr>
              <a:t>Purchase software for us, customize and install it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2015 John Wiley &amp; Sons.  All Rights Reserved.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80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107</TotalTime>
  <Words>1285</Words>
  <Application>Microsoft Office PowerPoint</Application>
  <PresentationFormat>Widescreen</PresentationFormat>
  <Paragraphs>213</Paragraphs>
  <Slides>27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Calibri</vt:lpstr>
      <vt:lpstr>Calibri Light</vt:lpstr>
      <vt:lpstr>Courier New</vt:lpstr>
      <vt:lpstr>Tahoma</vt:lpstr>
      <vt:lpstr>Times New Roman</vt:lpstr>
      <vt:lpstr>Wingdings</vt:lpstr>
      <vt:lpstr>Retrospect</vt:lpstr>
      <vt:lpstr>Moving into Design</vt:lpstr>
      <vt:lpstr>Learning Objectives</vt:lpstr>
      <vt:lpstr>Transition from Requirements to Design</vt:lpstr>
      <vt:lpstr>Key Ideas</vt:lpstr>
      <vt:lpstr>Key Definitions</vt:lpstr>
      <vt:lpstr>Design Phase Steps</vt:lpstr>
      <vt:lpstr>Elements of System Specification</vt:lpstr>
      <vt:lpstr>System Acquisition Strategies</vt:lpstr>
      <vt:lpstr>Ways to Acquire a New System</vt:lpstr>
      <vt:lpstr>Custom Development</vt:lpstr>
      <vt:lpstr>Purchased Software   Packages (purchased or obtained from ASP or SaaS)</vt:lpstr>
      <vt:lpstr>Purchased Software</vt:lpstr>
      <vt:lpstr>Purchased Software</vt:lpstr>
      <vt:lpstr>Systems Integration</vt:lpstr>
      <vt:lpstr>Outsourced Development</vt:lpstr>
      <vt:lpstr>Outsourcing</vt:lpstr>
      <vt:lpstr>Outsourcing Contracts</vt:lpstr>
      <vt:lpstr>Outsourcing Guidelines</vt:lpstr>
      <vt:lpstr>Influences on the Acquisition Strategy</vt:lpstr>
      <vt:lpstr>Acquisition Strategy Selection Factors</vt:lpstr>
      <vt:lpstr>Selecting an Acquisition Strategy</vt:lpstr>
      <vt:lpstr>Developing Our Options</vt:lpstr>
      <vt:lpstr>Request for Proposals (RFP)</vt:lpstr>
      <vt:lpstr>Request for Proposal Contents</vt:lpstr>
      <vt:lpstr>Developing an Alternative Matrix</vt:lpstr>
      <vt:lpstr>Sample Alternatives Matrix</vt:lpstr>
      <vt:lpstr>Tune Source Alternatives Matrix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Systems Analyst and Information Systems Development</dc:title>
  <dc:creator>Roberta M Roth</dc:creator>
  <cp:lastModifiedBy>Nada Almohaimeed</cp:lastModifiedBy>
  <cp:revision>26</cp:revision>
  <dcterms:created xsi:type="dcterms:W3CDTF">2014-11-25T14:57:23Z</dcterms:created>
  <dcterms:modified xsi:type="dcterms:W3CDTF">2015-10-01T12:33:00Z</dcterms:modified>
</cp:coreProperties>
</file>