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309" r:id="rId20"/>
    <p:sldId id="274" r:id="rId21"/>
    <p:sldId id="275" r:id="rId22"/>
    <p:sldId id="276" r:id="rId23"/>
    <p:sldId id="277" r:id="rId24"/>
    <p:sldId id="280" r:id="rId25"/>
    <p:sldId id="281" r:id="rId26"/>
    <p:sldId id="282" r:id="rId27"/>
    <p:sldId id="283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311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7" r:id="rId50"/>
    <p:sldId id="310" r:id="rId51"/>
  </p:sldIdLst>
  <p:sldSz cx="9118600" cy="6832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92" y="78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59199E-A514-4E5D-9D89-462EB2166794}" type="datetimeFigureOut">
              <a:rPr lang="ar-SA" smtClean="0"/>
              <a:pPr/>
              <a:t>5/15/1435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C98DDC-44A7-4E99-BD85-1FA2D3487D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0156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057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695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825" y="1118206"/>
            <a:ext cx="6838950" cy="2378757"/>
          </a:xfrm>
        </p:spPr>
        <p:txBody>
          <a:bodyPr anchor="b"/>
          <a:lstStyle>
            <a:lvl1pPr algn="ctr"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9825" y="3588697"/>
            <a:ext cx="6838950" cy="1649630"/>
          </a:xfrm>
        </p:spPr>
        <p:txBody>
          <a:bodyPr/>
          <a:lstStyle>
            <a:lvl1pPr marL="0" indent="0" algn="ctr">
              <a:buNone/>
              <a:defRPr sz="1795"/>
            </a:lvl1pPr>
            <a:lvl2pPr marL="341940" indent="0" algn="ctr">
              <a:buNone/>
              <a:defRPr sz="1496"/>
            </a:lvl2pPr>
            <a:lvl3pPr marL="683880" indent="0" algn="ctr">
              <a:buNone/>
              <a:defRPr sz="1346"/>
            </a:lvl3pPr>
            <a:lvl4pPr marL="1025820" indent="0" algn="ctr">
              <a:buNone/>
              <a:defRPr sz="1197"/>
            </a:lvl4pPr>
            <a:lvl5pPr marL="1367760" indent="0" algn="ctr">
              <a:buNone/>
              <a:defRPr sz="1197"/>
            </a:lvl5pPr>
            <a:lvl6pPr marL="1709699" indent="0" algn="ctr">
              <a:buNone/>
              <a:defRPr sz="1197"/>
            </a:lvl6pPr>
            <a:lvl7pPr marL="2051639" indent="0" algn="ctr">
              <a:buNone/>
              <a:defRPr sz="1197"/>
            </a:lvl7pPr>
            <a:lvl8pPr marL="2393579" indent="0" algn="ctr">
              <a:buNone/>
              <a:defRPr sz="1197"/>
            </a:lvl8pPr>
            <a:lvl9pPr marL="2735519" indent="0" algn="ctr">
              <a:buNone/>
              <a:defRPr sz="1197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40EB-EE42-4651-B19D-B9992C0ADDB1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858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596-F395-4645-8E9F-38328DE73369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858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5498" y="363773"/>
            <a:ext cx="1966198" cy="5790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904" y="363773"/>
            <a:ext cx="5784612" cy="5790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C283-E618-496B-8298-645609B9E3A4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19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3A9F-135A-45F8-A1B9-F575DDB7E7C8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1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154" y="1703406"/>
            <a:ext cx="7864793" cy="2842171"/>
          </a:xfrm>
        </p:spPr>
        <p:txBody>
          <a:bodyPr anchor="b"/>
          <a:lstStyle>
            <a:lvl1pPr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2154" y="4572465"/>
            <a:ext cx="7864793" cy="1494631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1pPr>
            <a:lvl2pPr marL="341940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3880" indent="0">
              <a:buNone/>
              <a:defRPr sz="1346">
                <a:solidFill>
                  <a:schemeClr val="tx1">
                    <a:tint val="75000"/>
                  </a:schemeClr>
                </a:solidFill>
              </a:defRPr>
            </a:lvl3pPr>
            <a:lvl4pPr marL="102582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776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0969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163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357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55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98D3-B78E-4C99-9761-F8BB971B6F20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298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904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291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9231-B6BA-4312-9422-796D916BE518}" type="datetime1">
              <a:rPr lang="en-US" smtClean="0"/>
              <a:t>3/16/2014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49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1" y="363773"/>
            <a:ext cx="7864793" cy="13206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092" y="1674937"/>
            <a:ext cx="3857595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092" y="2495797"/>
            <a:ext cx="3857595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6291" y="1674937"/>
            <a:ext cx="3876593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291" y="2495797"/>
            <a:ext cx="3876593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52221-455E-4D51-ACBA-368D3DEB6564}" type="datetime1">
              <a:rPr lang="en-US" smtClean="0"/>
              <a:t>3/16/2014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197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3C44-F7D5-40FB-879A-FBA645044BFC}" type="datetime1">
              <a:rPr lang="en-US" smtClean="0"/>
              <a:t>3/16/2014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260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D556-A0A9-4637-AE39-9D31C2634613}" type="datetime1">
              <a:rPr lang="en-US" smtClean="0"/>
              <a:t>3/16/2014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311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>
              <a:defRPr sz="2393"/>
            </a:lvl1pPr>
            <a:lvl2pPr>
              <a:defRPr sz="2094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AFB5-F0BA-4D62-B5D2-248F17D46C7F}" type="datetime1">
              <a:rPr lang="en-US" smtClean="0"/>
              <a:t>3/16/2014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331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 marL="0" indent="0">
              <a:buNone/>
              <a:defRPr sz="2393"/>
            </a:lvl1pPr>
            <a:lvl2pPr marL="341940" indent="0">
              <a:buNone/>
              <a:defRPr sz="2094"/>
            </a:lvl2pPr>
            <a:lvl3pPr marL="683880" indent="0">
              <a:buNone/>
              <a:defRPr sz="1795"/>
            </a:lvl3pPr>
            <a:lvl4pPr marL="1025820" indent="0">
              <a:buNone/>
              <a:defRPr sz="1496"/>
            </a:lvl4pPr>
            <a:lvl5pPr marL="1367760" indent="0">
              <a:buNone/>
              <a:defRPr sz="1496"/>
            </a:lvl5pPr>
            <a:lvl6pPr marL="1709699" indent="0">
              <a:buNone/>
              <a:defRPr sz="1496"/>
            </a:lvl6pPr>
            <a:lvl7pPr marL="2051639" indent="0">
              <a:buNone/>
              <a:defRPr sz="1496"/>
            </a:lvl7pPr>
            <a:lvl8pPr marL="2393579" indent="0">
              <a:buNone/>
              <a:defRPr sz="1496"/>
            </a:lvl8pPr>
            <a:lvl9pPr marL="2735519" indent="0">
              <a:buNone/>
              <a:defRPr sz="1496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029B-B39B-4F06-BECC-74B1663BEF0C}" type="datetime1">
              <a:rPr lang="en-US" smtClean="0"/>
              <a:t>3/16/2014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0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904" y="363773"/>
            <a:ext cx="7864793" cy="132065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904" y="1818863"/>
            <a:ext cx="7864793" cy="433522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0011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2C8C0-9DEE-4517-81B1-8E6FEABB553A}" type="datetime1">
              <a:rPr lang="en-US" smtClean="0"/>
              <a:t>3/16/2014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0536" y="6332808"/>
            <a:ext cx="3077528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6904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30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r" defTabSz="683880" rtl="1" eaLnBrk="1" latinLnBrk="0" hangingPunct="1">
        <a:lnSpc>
          <a:spcPct val="90000"/>
        </a:lnSpc>
        <a:spcBef>
          <a:spcPct val="0"/>
        </a:spcBef>
        <a:buNone/>
        <a:defRPr sz="32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0970" indent="-170970" algn="r" defTabSz="683880" rtl="1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4" kern="1200">
          <a:solidFill>
            <a:schemeClr val="tx1"/>
          </a:solidFill>
          <a:latin typeface="+mn-lt"/>
          <a:ea typeface="+mn-ea"/>
          <a:cs typeface="+mn-cs"/>
        </a:defRPr>
      </a:lvl1pPr>
      <a:lvl2pPr marL="51291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485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679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53872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88066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22260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56454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90648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1pPr>
      <a:lvl2pPr marL="34194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2pPr>
      <a:lvl3pPr marL="68388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3pPr>
      <a:lvl4pPr marL="102582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36776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70969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05163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39357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73551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768600" y="2451100"/>
            <a:ext cx="323966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0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Diagram</a:t>
            </a:r>
            <a:endParaRPr lang="en-CA" sz="4012" b="1" dirty="0" smtClean="0">
              <a:solidFill>
                <a:srgbClr val="000000"/>
              </a:solidFill>
              <a:latin typeface="Times New Roman Bold"/>
              <a:cs typeface="Times New Roman Bold"/>
            </a:endParaRP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Things naturally fall into categories (computers,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automobiles, trees...).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130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We refer to these categories as classes.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496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An object class is an abstraction over a set of objects with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common: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8481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848100"/>
            <a:ext cx="19939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 (states)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529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52900"/>
            <a:ext cx="4102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and the services (operations) (methods)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24000" y="4457700"/>
            <a:ext cx="3136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provided by each object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066800" y="5257800"/>
            <a:ext cx="73025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dirty="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Class diagrams provide the representations used by the</a:t>
            </a:r>
          </a:p>
          <a:p>
            <a:pPr>
              <a:lnSpc>
                <a:spcPts val="2760"/>
              </a:lnSpc>
            </a:pPr>
            <a:endParaRPr dirty="0"/>
          </a:p>
        </p:txBody>
      </p:sp>
      <p:sp>
        <p:nvSpPr>
          <p:cNvPr id="12" name="TextBox 12"/>
          <p:cNvSpPr txBox="1"/>
          <p:nvPr/>
        </p:nvSpPr>
        <p:spPr>
          <a:xfrm>
            <a:off x="1524000" y="5588000"/>
            <a:ext cx="1612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45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developers.</a:t>
            </a:r>
          </a:p>
          <a:p>
            <a:pPr>
              <a:lnSpc>
                <a:spcPts val="2545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17018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CRC card</a:t>
            </a:r>
          </a:p>
          <a:p>
            <a:pPr>
              <a:lnSpc>
                <a:spcPts val="3220"/>
              </a:lnSpc>
            </a:pPr>
            <a:endParaRPr lang="en-CA" sz="269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33400" y="2730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 Responsibility: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213100"/>
            <a:ext cx="3797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knows: attributes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39370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3937000"/>
            <a:ext cx="5867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does: services (operations / methods)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2222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Collaboration:</a:t>
            </a:r>
          </a:p>
          <a:p>
            <a:pPr>
              <a:lnSpc>
                <a:spcPts val="3220"/>
              </a:lnSpc>
            </a:pPr>
            <a:endParaRPr lang="en-CA" sz="27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1574800" y="3213100"/>
            <a:ext cx="7696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for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from another class (what the other class knows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517900"/>
            <a:ext cx="1778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4241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4241800"/>
            <a:ext cx="7277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another class to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 some thing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(what the other class does as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74800" y="4546600"/>
            <a:ext cx="1485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3429000"/>
            <a:ext cx="19812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2159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	class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051300"/>
            <a:ext cx="18415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1651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knows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Or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292600" y="2641600"/>
            <a:ext cx="28956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009900" y="3175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009900" y="3683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066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Collaboration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009900" y="4406900"/>
            <a:ext cx="41783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  <a:tabLst>
                <a:tab pos="2006600" algn="l"/>
              </a:tabLst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	z</a:t>
            </a:r>
          </a:p>
          <a:p>
            <a:pPr>
              <a:lnSpc>
                <a:spcPts val="138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009900" y="4597400"/>
            <a:ext cx="4178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289800" y="2552700"/>
            <a:ext cx="1727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Other classes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493000" y="2819400"/>
            <a:ext cx="1524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needed to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315200" y="3086100"/>
            <a:ext cx="17018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31317"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fulfill class a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31100" y="3924300"/>
            <a:ext cx="148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467600" y="4191000"/>
            <a:ext cx="154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029"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43000" y="4724400"/>
            <a:ext cx="37719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  <a:tabLst>
                <a:tab pos="18669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does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	•</a:t>
            </a:r>
          </a:p>
          <a:p>
            <a:pPr>
              <a:lnSpc>
                <a:spcPts val="1725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09900" y="4991100"/>
            <a:ext cx="19050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0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16500" y="4711700"/>
            <a:ext cx="4000500" cy="127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"/>
              </a:lnSpc>
            </a:pP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54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 Responsibility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397500" y="1790700"/>
            <a:ext cx="37211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70300" y="21590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70300" y="2514600"/>
            <a:ext cx="1651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731000" y="2514600"/>
            <a:ext cx="1485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3670300" y="28956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43000" y="3149600"/>
            <a:ext cx="24257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2400" smtClean="0">
                <a:solidFill>
                  <a:srgbClr val="063CE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1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12900" y="3454400"/>
            <a:ext cx="195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01700" y="4737100"/>
            <a:ext cx="266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498600" y="5105400"/>
            <a:ext cx="20701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670300" y="31623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670300" y="34290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Department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Address</a:t>
            </a:r>
          </a:p>
          <a:p>
            <a:pPr>
              <a:lnSpc>
                <a:spcPts val="21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70300" y="45212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“Register course”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670300" y="50800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22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Sometimes a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has a responsibility to</a:t>
            </a:r>
          </a:p>
          <a:p>
            <a:pPr>
              <a:lnSpc>
                <a:spcPts val="3220"/>
              </a:lnSpc>
            </a:pPr>
            <a:endParaRPr lang="en-CA" sz="277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654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fulfill, but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not have enough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information to do it.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941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 class A needs help from another class</a:t>
            </a:r>
            <a:r>
              <a:rPr lang="en-CA" sz="273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3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See next example</a:t>
            </a:r>
          </a:p>
          <a:p>
            <a:pPr>
              <a:lnSpc>
                <a:spcPts val="4000"/>
              </a:lnSpc>
            </a:pPr>
            <a:endParaRPr lang="en-CA" sz="273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For example, as you see in students register in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courses.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616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To do this, a student needs to know if a spot is available in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095500" y="2908300"/>
            <a:ext cx="7023100" cy="1003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course and, if so, he then needs to be added to the course.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However, students only have information about themselves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(their names and so forth), and not about courses.</a:t>
            </a:r>
          </a:p>
          <a:p>
            <a:pPr>
              <a:lnSpc>
                <a:spcPts val="24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267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What the student needs to do is collaborate/interact with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095500" y="4572000"/>
            <a:ext cx="7023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card labeled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to sign up for a course.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4927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927600"/>
            <a:ext cx="6273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Therefore,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is included in the list of collaborators of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2324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Student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638300"/>
            <a:ext cx="29464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</a:p>
          <a:p>
            <a:pPr>
              <a:lnSpc>
                <a:spcPts val="361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22700" y="2324100"/>
            <a:ext cx="3670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Collaborator</a:t>
            </a:r>
          </a:p>
          <a:p>
            <a:pPr>
              <a:lnSpc>
                <a:spcPts val="144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07300" y="1866900"/>
            <a:ext cx="13970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90500" algn="l"/>
              </a:tabLst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Collaborator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Course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	:</a:t>
            </a:r>
          </a:p>
          <a:p>
            <a:pPr>
              <a:lnSpc>
                <a:spcPts val="21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2705100"/>
            <a:ext cx="495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ID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7556500" y="2692400"/>
            <a:ext cx="1511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774700" y="2984500"/>
            <a:ext cx="7874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7632700" y="2971800"/>
            <a:ext cx="13335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is needed to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774700" y="3251200"/>
            <a:ext cx="13335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4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94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670800" y="3238500"/>
            <a:ext cx="1282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fulfill class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74700" y="3530600"/>
            <a:ext cx="1092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Address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797800" y="3517900"/>
            <a:ext cx="1003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493000" y="3784600"/>
            <a:ext cx="1714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responsibilities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74700" y="4076700"/>
            <a:ext cx="280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Check course availability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3822700" y="4076700"/>
            <a:ext cx="3225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(Attribute: availability)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772400" y="4343400"/>
            <a:ext cx="10668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60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774700" y="4635500"/>
            <a:ext cx="290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“Register course”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9" name="TextBox 19"/>
          <p:cNvSpPr txBox="1"/>
          <p:nvPr/>
        </p:nvSpPr>
        <p:spPr>
          <a:xfrm>
            <a:off x="3822700" y="4635500"/>
            <a:ext cx="30226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 (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Operation: increment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7721600" y="4622800"/>
            <a:ext cx="11557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Attribute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822700" y="4902200"/>
            <a:ext cx="3035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197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7886700" y="4889500"/>
            <a:ext cx="8382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and/or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7708900" y="5168900"/>
            <a:ext cx="128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774700" y="54483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3822700" y="5448300"/>
            <a:ext cx="31750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Course (Operation: 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decrement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3822700" y="5727700"/>
            <a:ext cx="29591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774700" y="6007100"/>
            <a:ext cx="2057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3822700" y="6007100"/>
            <a:ext cx="71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-----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31" name="TextBox 3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7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653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355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9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900" smtClean="0">
                <a:solidFill>
                  <a:srgbClr val="000000"/>
                </a:solidFill>
                <a:latin typeface="Times New Roman"/>
              </a:rPr>
            </a:b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2160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179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0640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16637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Collaboration takes one of two forms: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19304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•	A request for information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38300" y="21463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•	or a request to do something.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24000" y="2641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Example Alternative 1: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24000" y="2946400"/>
            <a:ext cx="7493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7150">
              <a:lnSpc>
                <a:spcPts val="17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The card 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requests an indication from the card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whether a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space is available, a request for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172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24000" y="3403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then requests to be added to the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, a request to do something.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24000" y="3987800"/>
            <a:ext cx="7493000" cy="1244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Alternative 2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: Another way to perform this logic, however, would have been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to have 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simply request 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to enroll himself (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) into itself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(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ourse)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. Then have 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do the work of determining if a seat is available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and, if so, then enrolling the student and, if not, then informing the student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that he was not enrolled.</a:t>
            </a:r>
          </a:p>
          <a:p>
            <a:pPr>
              <a:lnSpc>
                <a:spcPts val="171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647700"/>
            <a:ext cx="456605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3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Types of Operations</a:t>
            </a:r>
            <a:endParaRPr lang="en-CA" sz="43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5060"/>
              </a:lnSpc>
            </a:pPr>
            <a:endParaRPr lang="en-CA" sz="43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47" y="1616100"/>
            <a:ext cx="8084193" cy="41036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can be classified into four types, depending on the kind of service requested by clients: 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1.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constructor: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creates a new instance of a class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2.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query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is an operation without any side effects; it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ccesses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the state of an object but does not alter the state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3.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update: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 An operation that alters the state of an object.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endParaRPr lang="en-CA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Objective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38300"/>
            <a:ext cx="8051800" cy="1384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Introduces the evolutionary approach for building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to identify objects and attributes of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Describe the technique of CRC ‘Class Responsibility and</a:t>
            </a:r>
          </a:p>
          <a:p>
            <a:pPr>
              <a:lnSpc>
                <a:spcPts val="3450"/>
              </a:lnSpc>
            </a:pPr>
            <a:endParaRPr lang="en-CA" sz="238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9464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classes are related in a class diagram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 generalization, association, aggregation and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composition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775200"/>
            <a:ext cx="431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relationship between classes</a:t>
            </a:r>
            <a:r>
              <a:rPr lang="en-CA" sz="275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5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class diagram may show:</a:t>
            </a:r>
          </a:p>
          <a:p>
            <a:pPr>
              <a:lnSpc>
                <a:spcPts val="4000"/>
              </a:lnSpc>
            </a:pPr>
            <a:endParaRPr lang="en-CA" sz="275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959100"/>
            <a:ext cx="80010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Relationship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556000"/>
            <a:ext cx="3098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Generalization (inheritance)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261100" y="3556000"/>
            <a:ext cx="863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”is a”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5880100" y="3898900"/>
            <a:ext cx="3238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“is a kind of”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597400"/>
            <a:ext cx="3632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Association (dependency)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851400" y="4749800"/>
            <a:ext cx="850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6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128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03900" y="4533900"/>
            <a:ext cx="32131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177800" algn="l"/>
              </a:tabLst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“Who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does </a:t>
            </a: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“uses”</a:t>
            </a:r>
          </a:p>
          <a:p>
            <a:pPr>
              <a:lnSpc>
                <a:spcPts val="26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2832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969000" y="5283200"/>
            <a:ext cx="8763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5549900" y="5613400"/>
            <a:ext cx="1778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1117600" y="5943600"/>
            <a:ext cx="3581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Composition: Strong 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Association, aggregation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When considering the 3 relationships,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5654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association, aggregation and composition,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403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403600"/>
            <a:ext cx="499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most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general relationship is association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275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27500"/>
            <a:ext cx="28448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followed by aggregation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638300" y="4864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2095500" y="4864100"/>
            <a:ext cx="2959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and, finally, composition.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 between classes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63CE8"/>
                </a:solidFill>
                <a:latin typeface="Times New Roman Italic"/>
                <a:cs typeface="Times New Roman Italic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9212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Multiplicity of Relationships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22300"/>
            <a:ext cx="4000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Inheritance:</a:t>
            </a:r>
            <a:r>
              <a:rPr lang="en-CA" sz="4397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is a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330700" y="622300"/>
            <a:ext cx="3492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“is a kind of”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653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 is a 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association.</a:t>
            </a:r>
          </a:p>
          <a:p>
            <a:pPr>
              <a:lnSpc>
                <a:spcPts val="3220"/>
              </a:lnSpc>
            </a:pPr>
            <a:endParaRPr lang="en-CA" sz="279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6670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Child class ‘subclass’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 attributes and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3314700"/>
            <a:ext cx="75946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from parent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class‘superclass’.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19600"/>
            <a:ext cx="3657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     Example: An inheritance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524000" y="4749800"/>
            <a:ext cx="30099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5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hierarchy in the animal</a:t>
            </a:r>
          </a:p>
          <a:p>
            <a:pPr>
              <a:lnSpc>
                <a:spcPts val="255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24000" y="5080000"/>
            <a:ext cx="12700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1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kingdom</a:t>
            </a:r>
          </a:p>
          <a:p>
            <a:pPr>
              <a:lnSpc>
                <a:spcPts val="261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0" name="TextBox 2"/>
          <p:cNvSpPr txBox="1"/>
          <p:nvPr/>
        </p:nvSpPr>
        <p:spPr>
          <a:xfrm>
            <a:off x="1295400" y="457200"/>
            <a:ext cx="2082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2700" y="1257300"/>
            <a:ext cx="2095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Attributes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49400" y="2451100"/>
            <a:ext cx="1828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797300" y="508000"/>
            <a:ext cx="1574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Library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479800" y="901700"/>
            <a:ext cx="18923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number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Acquisition date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Cost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479800" y="1460500"/>
            <a:ext cx="18923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Type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Status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79800" y="1841500"/>
            <a:ext cx="1892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Number of  copies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517900" y="2133600"/>
            <a:ext cx="18542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Acquire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Dispose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Issue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17900" y="2844800"/>
            <a:ext cx="1854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Return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486400" y="546100"/>
            <a:ext cx="35179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Library class hierarchy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934200" y="1968500"/>
            <a:ext cx="20701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02183"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Methods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337300" y="2832100"/>
            <a:ext cx="2667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Generalisation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69900" y="4038600"/>
            <a:ext cx="1130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81100" y="5207000"/>
            <a:ext cx="419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74700" y="5524500"/>
            <a:ext cx="8255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151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828800" y="3695700"/>
            <a:ext cx="2336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Published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25600" y="40005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625600" y="42037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Publisher</a:t>
            </a:r>
          </a:p>
          <a:p>
            <a:pPr>
              <a:lnSpc>
                <a:spcPts val="124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857500" y="5245100"/>
            <a:ext cx="1308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Magazine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578100" y="5600700"/>
            <a:ext cx="15875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Issue</a:t>
            </a:r>
          </a:p>
          <a:p>
            <a:pPr>
              <a:lnSpc>
                <a:spcPts val="13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143500" y="3644900"/>
            <a:ext cx="3873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8942">
              <a:lnSpc>
                <a:spcPts val="2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Recorded item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22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143500" y="4203700"/>
            <a:ext cx="38735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Medium</a:t>
            </a:r>
          </a:p>
          <a:p>
            <a:pPr>
              <a:lnSpc>
                <a:spcPts val="138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4737100" y="5207000"/>
            <a:ext cx="4279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15875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Film	Computer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279900" y="53848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17137"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program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Director</a:t>
            </a:r>
          </a:p>
          <a:p>
            <a:pPr>
              <a:lnSpc>
                <a:spcPts val="124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279900" y="57150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  <a:tabLst>
                <a:tab pos="17272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Date of  release	Version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Distributor</a:t>
            </a:r>
          </a:p>
          <a:p>
            <a:pPr>
              <a:lnSpc>
                <a:spcPts val="117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774700" y="5892800"/>
            <a:ext cx="1346200" cy="177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</a:p>
          <a:p>
            <a:pPr>
              <a:lnSpc>
                <a:spcPts val="1305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6019800" y="5854700"/>
            <a:ext cx="901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6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Platform</a:t>
            </a:r>
          </a:p>
          <a:p>
            <a:pPr>
              <a:lnSpc>
                <a:spcPts val="166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774700" y="6134100"/>
            <a:ext cx="8343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130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3352800" y="635000"/>
            <a:ext cx="2184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Library user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24200" y="9906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124200" y="1206500"/>
            <a:ext cx="2413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Address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Phone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124200" y="15621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Registration #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24200" y="1930400"/>
            <a:ext cx="24130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Register ()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De-register ()</a:t>
            </a:r>
          </a:p>
          <a:p>
            <a:pPr>
              <a:lnSpc>
                <a:spcPts val="141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638800" y="571500"/>
            <a:ext cx="33655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71D57"/>
                </a:solidFill>
                <a:latin typeface="Times New Roman"/>
                <a:cs typeface="Times New Roman"/>
              </a:rPr>
              <a:t>User class hierarchy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5400" y="3060700"/>
            <a:ext cx="863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Reader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638800" y="3073400"/>
            <a:ext cx="1066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Borrower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850900" y="3416300"/>
            <a:ext cx="11430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Affiliation</a:t>
            </a:r>
          </a:p>
          <a:p>
            <a:pPr>
              <a:lnSpc>
                <a:spcPts val="189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5181600" y="3390900"/>
            <a:ext cx="13081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Items on loan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181600" y="3568700"/>
            <a:ext cx="1206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Max. loans</a:t>
            </a:r>
          </a:p>
          <a:p>
            <a:pPr>
              <a:lnSpc>
                <a:spcPts val="144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4635500" y="4813300"/>
            <a:ext cx="685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Staff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6692900" y="4838700"/>
            <a:ext cx="901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Student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4000500" y="5130800"/>
            <a:ext cx="11557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6184900" y="5130800"/>
            <a:ext cx="13208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Major subject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4000500" y="5334000"/>
            <a:ext cx="18034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 phone</a:t>
            </a:r>
          </a:p>
          <a:p>
            <a:pPr>
              <a:lnSpc>
                <a:spcPts val="1575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6184900" y="5321300"/>
            <a:ext cx="1447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Home address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5" name="TextBox 2"/>
          <p:cNvSpPr txBox="1"/>
          <p:nvPr/>
        </p:nvSpPr>
        <p:spPr>
          <a:xfrm>
            <a:off x="762000" y="381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Hierarchy Diagram</a:t>
            </a:r>
          </a:p>
          <a:p>
            <a:pPr>
              <a:lnSpc>
                <a:spcPts val="39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2000" y="6604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35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(</a:t>
            </a:r>
            <a:r>
              <a:rPr lang="en-CA" sz="40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UML</a:t>
            </a:r>
            <a:r>
              <a:rPr lang="en-CA" sz="28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 notation</a:t>
            </a: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4335"/>
              </a:lnSpc>
            </a:pPr>
            <a:endParaRPr lang="en-CA" sz="328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44900" y="1460500"/>
            <a:ext cx="5473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PERSON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340100" y="1778000"/>
            <a:ext cx="5778500" cy="558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Name, 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Phone, Sex</a:t>
            </a:r>
          </a:p>
          <a:p>
            <a:pPr>
              <a:lnSpc>
                <a:spcPts val="19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340100" y="2273300"/>
            <a:ext cx="5778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of Birth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340100" y="2501900"/>
            <a:ext cx="5778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ChangeAddress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EnquireDOB&amp;Sex</a:t>
            </a:r>
          </a:p>
          <a:p>
            <a:pPr>
              <a:lnSpc>
                <a:spcPts val="20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425700" y="3606800"/>
            <a:ext cx="6692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Arial Bold"/>
                <a:cs typeface="Arial Bold"/>
              </a:rPr>
              <a:t>ISA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62000" y="4305300"/>
            <a:ext cx="2222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CUSTOMER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5800" y="46990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Balance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5800" y="49403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O/Due 30, 60, 90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Credit Rating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85800" y="54356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Paid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85800" y="56769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CheckCrRating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AgeBalances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086100" y="50927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This kind of arrowhead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indicates that this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086100" y="57023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relationship is one of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subclassing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705600" y="4381500"/>
            <a:ext cx="2298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629400" y="46990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SIN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629400" y="49403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Marital Status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629400" y="51816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No. of Dependants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Hired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629400" y="56642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Wage Rate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GiveRaise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629400" y="61722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CalcMonthPay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Multiple inheritance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157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65"/>
              </a:lnSpc>
              <a:tabLst>
                <a:tab pos="457200" algn="l"/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Rather than inheriting the attributes and services from a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single parent class, a system which supports multiple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inheritance allows object classes to inherit from several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super-classes</a:t>
            </a:r>
          </a:p>
          <a:p>
            <a:pPr>
              <a:lnSpc>
                <a:spcPts val="286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225800"/>
            <a:ext cx="8051800" cy="1206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  <a:tabLst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Can lead to semantic conflicts where attributes/services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with the same name in different super-classes have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different semantics</a:t>
            </a:r>
          </a:p>
          <a:p>
            <a:pPr>
              <a:lnSpc>
                <a:spcPts val="28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43400"/>
            <a:ext cx="8051800" cy="952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Makes class hierarchy reorganisation more complex</a:t>
            </a:r>
            <a:r>
              <a:rPr lang="en-CA" sz="23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7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Java does not support multiple inheritance</a:t>
            </a:r>
          </a:p>
          <a:p>
            <a:pPr>
              <a:lnSpc>
                <a:spcPts val="3400"/>
              </a:lnSpc>
            </a:pPr>
            <a:endParaRPr lang="en-CA" sz="237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Example: Multiple inheritance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The talking book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30500" y="1689100"/>
            <a:ext cx="24892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21209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27051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397500" y="1689100"/>
            <a:ext cx="36068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Voice recording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321300" y="2184400"/>
            <a:ext cx="36830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Speaker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Duration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321300" y="2768600"/>
            <a:ext cx="36830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Recording date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962400" y="4851400"/>
            <a:ext cx="15494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Talking book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3771900" y="5346700"/>
            <a:ext cx="965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# Tapes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OO Structural Modelling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400300"/>
            <a:ext cx="80518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</a:t>
            </a:r>
            <a:r>
              <a:rPr lang="en-CA" sz="32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Static View</a:t>
            </a: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of a system may be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described using UML diagrams: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203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   UML Class Diagrams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UML: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classes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73800" y="1993900"/>
            <a:ext cx="2844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717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 Who does what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relationship</a:t>
            </a:r>
          </a:p>
          <a:p>
            <a:pPr>
              <a:lnSpc>
                <a:spcPts val="254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3782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When classes are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connected together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4102100"/>
            <a:ext cx="40640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conceptually, that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connection is called 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689600" y="2108200"/>
            <a:ext cx="33274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456550">
              <a:lnSpc>
                <a:spcPts val="310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Who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does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what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Librarian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works in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Library</a:t>
            </a:r>
          </a:p>
          <a:p>
            <a:pPr>
              <a:lnSpc>
                <a:spcPts val="307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 classes -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•  A manager supervises 1..* employees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2AB658"/>
                </a:solidFill>
                <a:latin typeface="Times New Roman"/>
                <a:cs typeface="Times New Roman"/>
              </a:rPr>
              <a:t>•  An employee is supervised by 1 manager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00200" y="3200400"/>
            <a:ext cx="1701800" cy="1054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  <a:tabLst>
                <a:tab pos="13208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Manager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</a:t>
            </a:r>
          </a:p>
          <a:p>
            <a:pPr>
              <a:lnSpc>
                <a:spcPts val="432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981700" y="3365500"/>
            <a:ext cx="3035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Employee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03600" y="3911600"/>
            <a:ext cx="56134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  <a:tabLst>
                <a:tab pos="19939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supervises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1..*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848100" y="4318000"/>
            <a:ext cx="21844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supervised by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96900" y="647700"/>
            <a:ext cx="85217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Multiplicity of an Association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97100"/>
            <a:ext cx="8051800" cy="1422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the number of objects from one class that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relate with a number of objects in an associated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class.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UML: Multiplicity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One class can be relate to another in a:</a:t>
            </a:r>
            <a:r>
              <a:rPr lang="en-CA" sz="232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2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</a:t>
            </a:r>
          </a:p>
          <a:p>
            <a:pPr>
              <a:lnSpc>
                <a:spcPts val="3200"/>
              </a:lnSpc>
            </a:pPr>
            <a:endParaRPr lang="en-CA" sz="232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765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one-to-many</a:t>
            </a:r>
          </a:p>
          <a:p>
            <a:pPr>
              <a:lnSpc>
                <a:spcPts val="2760"/>
              </a:lnSpc>
            </a:pPr>
            <a:endParaRPr lang="en-CA" sz="2329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844800"/>
            <a:ext cx="8051800" cy="889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 or more</a:t>
            </a:r>
            <a:r>
              <a:rPr lang="en-CA" sz="235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5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one-to-zero or one</a:t>
            </a:r>
          </a:p>
          <a:p>
            <a:pPr>
              <a:lnSpc>
                <a:spcPts val="3100"/>
              </a:lnSpc>
            </a:pPr>
            <a:endParaRPr lang="en-CA" sz="23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6449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bounded interval (one-to-two through twenty)</a:t>
            </a:r>
            <a:r>
              <a:rPr lang="en-CA" sz="234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4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one-to-exactly n</a:t>
            </a:r>
          </a:p>
          <a:p>
            <a:pPr>
              <a:lnSpc>
                <a:spcPts val="320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831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set of choices (one-to-five or eight)</a:t>
            </a:r>
          </a:p>
          <a:p>
            <a:pPr>
              <a:lnSpc>
                <a:spcPts val="2760"/>
              </a:lnSpc>
            </a:pPr>
            <a:endParaRPr lang="en-CA" sz="2376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9022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The UML uses an asterisk (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*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) to 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more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and to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	many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304800" y="330200"/>
            <a:ext cx="88138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20"/>
              </a:lnSpc>
            </a:pPr>
            <a:r>
              <a:rPr lang="en-CA" sz="4397" smtClean="0">
                <a:solidFill>
                  <a:srgbClr val="FFFFFF"/>
                </a:solidFill>
                <a:latin typeface="Times New Roman"/>
                <a:cs typeface="Times New Roman"/>
              </a:rPr>
              <a:t>Association and Inheritance.</a:t>
            </a:r>
          </a:p>
          <a:p>
            <a:pPr>
              <a:lnSpc>
                <a:spcPts val="41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276600" y="1524000"/>
            <a:ext cx="5842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57300" y="3505200"/>
            <a:ext cx="1460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Manager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36700" y="43688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44500" algn="l"/>
              </a:tabLst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	drives</a:t>
            </a:r>
          </a:p>
          <a:p>
            <a:pPr>
              <a:lnSpc>
                <a:spcPts val="23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933700" y="3454400"/>
            <a:ext cx="1739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EE9100"/>
                </a:solidFill>
                <a:latin typeface="Arial Bold"/>
                <a:cs typeface="Arial Bold"/>
              </a:rPr>
              <a:t>supervises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755900" y="3873500"/>
            <a:ext cx="19177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422900" y="3530600"/>
            <a:ext cx="3581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Regular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787900" y="4051300"/>
            <a:ext cx="42164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5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134100" y="4483100"/>
            <a:ext cx="2870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belongs to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524500" y="4279900"/>
            <a:ext cx="6731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9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1397000" y="4965700"/>
            <a:ext cx="20447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543300" y="4965700"/>
            <a:ext cx="54610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574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	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44900" y="5321300"/>
            <a:ext cx="53594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Who does</a:t>
            </a:r>
          </a:p>
          <a:p>
            <a:pPr>
              <a:lnSpc>
                <a:spcPts val="192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57300" y="5511800"/>
            <a:ext cx="2552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Company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Vehicle</a:t>
            </a:r>
          </a:p>
          <a:p>
            <a:pPr>
              <a:lnSpc>
                <a:spcPts val="18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911600" y="5588000"/>
            <a:ext cx="1714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727700" y="5537200"/>
            <a:ext cx="328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Union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attributes or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6891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Visibility: specifies the extent to which other classes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use a given class's attributes or operations.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9464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Three levels of visibility: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4671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+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8989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#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7117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-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905000" y="3314700"/>
            <a:ext cx="7112000" cy="939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336">
              <a:lnSpc>
                <a:spcPts val="34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public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extends to other classes)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protected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is open only to classes that</a:t>
            </a:r>
          </a:p>
          <a:p>
            <a:pPr>
              <a:lnSpc>
                <a:spcPts val="34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981200" y="4191000"/>
            <a:ext cx="703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inherit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from original class)</a:t>
            </a:r>
          </a:p>
          <a:p>
            <a:pPr>
              <a:lnSpc>
                <a:spcPts val="274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930400" y="4622800"/>
            <a:ext cx="70866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private level (</a:t>
            </a: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only the original class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can use the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attribute or operation)</a:t>
            </a:r>
          </a:p>
          <a:p>
            <a:pPr>
              <a:lnSpc>
                <a:spcPts val="28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794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889000"/>
            <a:ext cx="86614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2802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Public and private operations in a Hard Disk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The character hierarchy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828800"/>
            <a:ext cx="3556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931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150"/>
              </a:lnSpc>
            </a:pPr>
            <a:endParaRPr lang="en-CA" sz="1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1701800"/>
            <a:ext cx="74930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Character class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will have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ASCIIcode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type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(type tells the type of the character - normal, italic, bold or underline),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normal()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bold()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italic()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underline()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operations.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Character class children will be: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Letter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PunctualSign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SpecialCharacter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Number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190500"/>
            <a:ext cx="8661400" cy="1282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smtClean="0">
                <a:solidFill>
                  <a:srgbClr val="000000"/>
                </a:solidFill>
                <a:latin typeface="Times New Roman"/>
              </a:rPr>
            </a:b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Notation for Motor Vehicles</a:t>
            </a:r>
          </a:p>
          <a:p>
            <a:pPr>
              <a:lnSpc>
                <a:spcPts val="440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457200" y="190500"/>
            <a:ext cx="8181727" cy="11093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dirty="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dirty="0" smtClean="0">
                <a:solidFill>
                  <a:srgbClr val="000000"/>
                </a:solidFill>
                <a:latin typeface="Times New Roman"/>
              </a:rPr>
            </a:b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39</a:t>
            </a:fld>
            <a:endParaRPr lang="en-C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36" y="679996"/>
            <a:ext cx="6080224" cy="28121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012" y="3681809"/>
            <a:ext cx="536257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From Use Cases to: Objects, Attributes,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 (methods) -</a:t>
            </a:r>
            <a:r>
              <a:rPr lang="en-CA" sz="40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“evolutionary ”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05100" y="18034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5" name="TextBox 5"/>
          <p:cNvSpPr txBox="1"/>
          <p:nvPr/>
        </p:nvSpPr>
        <p:spPr>
          <a:xfrm>
            <a:off x="4127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5524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7051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4127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524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   Has-a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590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Structural: 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whole/part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619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Peer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0894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089400"/>
            <a:ext cx="5232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Whole &amp; parts objects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can exist independently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066800" y="4838700"/>
            <a:ext cx="4889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A special form of association</a:t>
            </a:r>
          </a:p>
          <a:p>
            <a:pPr>
              <a:lnSpc>
                <a:spcPts val="322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Peer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46300"/>
            <a:ext cx="80518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Whole &amp; parts objects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exist independently</a:t>
            </a:r>
            <a:r>
              <a:rPr lang="en-CA" sz="27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Example: a bank (whole) has customers (as parts)</a:t>
            </a:r>
            <a:r>
              <a:rPr lang="en-CA" sz="2771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1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Deleting a bank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does not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cascade deleting</a:t>
            </a:r>
          </a:p>
          <a:p>
            <a:pPr>
              <a:lnSpc>
                <a:spcPts val="400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3670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customers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Customers can move to another bank</a:t>
            </a:r>
          </a:p>
          <a:p>
            <a:pPr>
              <a:lnSpc>
                <a:spcPts val="3220"/>
              </a:lnSpc>
            </a:pPr>
            <a:endParaRPr lang="en-CA" sz="276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5207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Programming: whole contains an array of parts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Aggregation model shows how classes (which are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collections) are composed of other classes.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Similar to the part-of relationship in semantic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data models.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0767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line joins a whole to a part (component) with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an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	open diamond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 on the line near the whole.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09600" y="1676400"/>
            <a:ext cx="8509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Example: An aggregation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76300" y="1943100"/>
            <a:ext cx="82423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association in the TV Set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system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09600" y="27940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  Every TV has a TV box,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screen, speaker(s),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76300" y="33020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7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resistors, capatitors,</a:t>
            </a:r>
          </a:p>
          <a:p>
            <a:pPr>
              <a:lnSpc>
                <a:spcPts val="187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76300" y="3543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6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transistors, ICs... and</a:t>
            </a:r>
          </a:p>
          <a:p>
            <a:pPr>
              <a:lnSpc>
                <a:spcPts val="19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76300" y="3797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8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possibly a remote control.</a:t>
            </a:r>
          </a:p>
          <a:p>
            <a:pPr>
              <a:lnSpc>
                <a:spcPts val="18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09600" y="43942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Remote control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can have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these parts: resistors,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76300" y="4889500"/>
            <a:ext cx="8242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capatitors, transistors, ICs,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battery, keyboard and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remote lights.</a:t>
            </a:r>
          </a:p>
          <a:p>
            <a:pPr>
              <a:lnSpc>
                <a:spcPts val="195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330700" y="1638300"/>
            <a:ext cx="47879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Study pack</a:t>
            </a:r>
          </a:p>
          <a:p>
            <a:pPr>
              <a:lnSpc>
                <a:spcPts val="172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62000" y="19558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2000" y="24130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841500" y="3238500"/>
            <a:ext cx="139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752600" y="3632200"/>
            <a:ext cx="1485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15303">
              <a:lnSpc>
                <a:spcPts val="27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Assignment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Credits</a:t>
            </a:r>
          </a:p>
          <a:p>
            <a:pPr>
              <a:lnSpc>
                <a:spcPts val="271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178300" y="2006600"/>
            <a:ext cx="9017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Course title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Number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178300" y="23368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178300" y="25019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Instructor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848100" y="29591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647700" algn="l"/>
                <a:tab pos="10160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	1	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848100" y="33147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340100" y="3632200"/>
            <a:ext cx="1739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20577">
              <a:lnSpc>
                <a:spcPts val="2500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OHP slides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Slides</a:t>
            </a:r>
          </a:p>
          <a:p>
            <a:pPr>
              <a:lnSpc>
                <a:spcPts val="252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588000" y="2882900"/>
            <a:ext cx="342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315200" y="3238500"/>
            <a:ext cx="1701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219700" y="3403600"/>
            <a:ext cx="3797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14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194300" y="3708400"/>
            <a:ext cx="382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5240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Lecture	Videotape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5283200" y="3898900"/>
            <a:ext cx="37338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2827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notes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	Tape ids.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965700" y="4140200"/>
            <a:ext cx="609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5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35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1409700" y="4457700"/>
            <a:ext cx="355600" cy="419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3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23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060700" y="4521200"/>
            <a:ext cx="342900" cy="393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1041400" y="4889500"/>
            <a:ext cx="647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2984500" y="4927600"/>
            <a:ext cx="635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0..3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1092200" y="5283200"/>
            <a:ext cx="10033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Exercises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2755900" y="5308600"/>
            <a:ext cx="990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Solutions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5003800" y="5245100"/>
            <a:ext cx="1358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“part of”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863600" y="5613400"/>
            <a:ext cx="990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#Problems</a:t>
            </a:r>
          </a:p>
          <a:p>
            <a:pPr>
              <a:lnSpc>
                <a:spcPts val="178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2540000" y="5600700"/>
            <a:ext cx="5080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965200" y="5791200"/>
            <a:ext cx="11684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6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Description</a:t>
            </a:r>
          </a:p>
          <a:p>
            <a:pPr>
              <a:lnSpc>
                <a:spcPts val="1565"/>
              </a:lnSpc>
            </a:pPr>
            <a:endParaRPr/>
          </a:p>
        </p:txBody>
      </p:sp>
      <p:sp>
        <p:nvSpPr>
          <p:cNvPr id="30" name="TextBox 30"/>
          <p:cNvSpPr txBox="1"/>
          <p:nvPr/>
        </p:nvSpPr>
        <p:spPr>
          <a:xfrm>
            <a:off x="2540000" y="5791200"/>
            <a:ext cx="10160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Diagrams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33" name="TextBox 3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composite is a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strong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type of aggregation.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7178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Each component in a composite can belong to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just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one whole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The symbol for a composite is the same as the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4597400"/>
            <a:ext cx="75946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symbol for an aggregation except the diamond is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filled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3898900" y="622300"/>
            <a:ext cx="31369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1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Human's outside:</a:t>
            </a:r>
          </a:p>
          <a:p>
            <a:pPr>
              <a:lnSpc>
                <a:spcPts val="276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1463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Every person has: head, body, arms and legs.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     A composite association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. In this association each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	component belongs 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	to exactly one whole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Whole &amp; parts 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NOT exist independently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038600" y="622300"/>
            <a:ext cx="32258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2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 bank (whole) has many branches (parts)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Branches can not exist independently of the whole (parts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can NOT exist independently)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Deleting a bank (whole) cascades deleting branches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(parts)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50546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But, if a branch (part) is deleted, the bank (whole) may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remain</a:t>
            </a:r>
          </a:p>
          <a:p>
            <a:pPr>
              <a:lnSpc>
                <a:spcPts val="28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University Course Enrollment Design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Class Diagram (With Methods)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 - Example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Reflexive association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86200" y="1397000"/>
            <a:ext cx="52324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schedules (zero or more) Appointment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06800" y="1828800"/>
            <a:ext cx="5511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Appointment is associated with only one Patient</a:t>
            </a:r>
          </a:p>
          <a:p>
            <a:pPr>
              <a:lnSpc>
                <a:spcPts val="1610"/>
              </a:lnSpc>
            </a:pPr>
            <a:endParaRPr lang="en-CA" sz="13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7800" y="3683000"/>
            <a:ext cx="8940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Role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: Class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7000" y="38989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related to itself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92100" y="4318000"/>
            <a:ext cx="88265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 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“is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42900" y="4533900"/>
            <a:ext cx="87757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primary</a:t>
            </a:r>
          </a:p>
          <a:p>
            <a:pPr>
              <a:lnSpc>
                <a:spcPts val="160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7000" y="4737100"/>
            <a:ext cx="20193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60856">
              <a:lnSpc>
                <a:spcPts val="1700"/>
              </a:lnSpc>
              <a:tabLst>
                <a:tab pos="127000" algn="l"/>
              </a:tabLst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insurance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carrier”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	 of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another patient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(child, spouse)</a:t>
            </a:r>
          </a:p>
          <a:p>
            <a:pPr>
              <a:lnSpc>
                <a:spcPts val="167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247900" y="4724400"/>
            <a:ext cx="67691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suffers (1 or more) 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</a:t>
            </a:r>
          </a:p>
          <a:p>
            <a:pPr>
              <a:lnSpc>
                <a:spcPts val="1260"/>
              </a:lnSpc>
            </a:pPr>
            <a:endParaRPr lang="en-CA" sz="136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514600" y="5054600"/>
            <a:ext cx="65024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803148">
              <a:lnSpc>
                <a:spcPts val="160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lang="en-CA" sz="12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23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 is suffered by (zero or more)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</a:t>
            </a:r>
          </a:p>
          <a:p>
            <a:pPr>
              <a:lnSpc>
                <a:spcPts val="1630"/>
              </a:lnSpc>
            </a:pPr>
            <a:endParaRPr lang="en-CA" sz="123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 the SRS (System</a:t>
            </a:r>
          </a:p>
          <a:p>
            <a:pPr>
              <a:lnSpc>
                <a:spcPts val="3220"/>
              </a:lnSpc>
            </a:pPr>
            <a:endParaRPr lang="en-CA" sz="276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1336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Requirements Specifications) document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38300" y="4660900"/>
            <a:ext cx="43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2095500" y="4660900"/>
            <a:ext cx="10287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638300" y="50292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029200"/>
            <a:ext cx="2540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Attribute of an 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457200" y="203200"/>
            <a:ext cx="1898277" cy="48173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dirty="0" smtClean="0">
                <a:solidFill>
                  <a:srgbClr val="000000"/>
                </a:solidFill>
              </a:rPr>
              <a:t>Example:</a:t>
            </a: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50</a:t>
            </a:fld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4" y="896020"/>
            <a:ext cx="7388780" cy="540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Operations ‘methods’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verbs in the SRS (System Requirements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Specifications) document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6609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660900"/>
            <a:ext cx="50292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translated to an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or set of operations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5384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5384800"/>
            <a:ext cx="5829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 method is the code implementation of an operation.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51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 object is a thing: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955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student;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260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transaction;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car;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2870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customer account;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3175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employee;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66800" y="3479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complex number;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66800" y="3784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table;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066800" y="4089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cell;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66800" y="4394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document;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66800" y="4699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paragraph;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066800" y="5003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Combo box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66800" y="5308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button. . . and so on.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479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000000"/>
                </a:solidFill>
                <a:latin typeface="Times New Roman"/>
                <a:cs typeface="Times New Roman"/>
              </a:rPr>
              <a:t>  Class naming:  Use </a:t>
            </a:r>
            <a:r>
              <a:rPr lang="en-CA" sz="36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singular</a:t>
            </a:r>
            <a:r>
              <a:rPr lang="en-CA" sz="3600" smtClean="0">
                <a:solidFill>
                  <a:srgbClr val="063CE8"/>
                </a:solidFill>
                <a:latin typeface="Times New Roman"/>
                <a:cs typeface="Times New Roman"/>
              </a:rPr>
              <a:t> names</a:t>
            </a:r>
          </a:p>
          <a:p>
            <a:pPr>
              <a:lnSpc>
                <a:spcPts val="4140"/>
              </a:lnSpc>
            </a:pPr>
            <a:endParaRPr lang="en-CA" sz="355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857500"/>
            <a:ext cx="74803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because each class represents a generalized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version of a singular object.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30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Class diagrams are at the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core of OO Eng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22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1715</Words>
  <Application>Microsoft Office PowerPoint</Application>
  <PresentationFormat>Custom</PresentationFormat>
  <Paragraphs>527</Paragraphs>
  <Slides>50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Arial</vt:lpstr>
      <vt:lpstr>Arial Bold</vt:lpstr>
      <vt:lpstr>Calibri</vt:lpstr>
      <vt:lpstr>Calibri Light</vt:lpstr>
      <vt:lpstr>Times New Roman</vt:lpstr>
      <vt:lpstr>Times New Roman Bold</vt:lpstr>
      <vt:lpstr>Times New Roman Bold Italic</vt:lpstr>
      <vt:lpstr>Times New Roman Italic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Investintech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A2E_Engine</dc:creator>
  <cp:lastModifiedBy>Aseel</cp:lastModifiedBy>
  <cp:revision>12</cp:revision>
  <dcterms:created xsi:type="dcterms:W3CDTF">2012-02-24T16:41:18Z</dcterms:created>
  <dcterms:modified xsi:type="dcterms:W3CDTF">2014-03-16T21:14:27Z</dcterms:modified>
</cp:coreProperties>
</file>