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9" r:id="rId11"/>
    <p:sldId id="262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8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A94BE64-1B52-6846-8F8B-167F2F79C9AD}" type="datetimeFigureOut">
              <a:rPr lang="en-US" smtClean="0"/>
              <a:t>9/25/2016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759026D-7B8A-0048-A348-4223A688A54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safalbassam@ksu.edu.s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" TargetMode="External"/><Relationship Id="rId2" Type="http://schemas.openxmlformats.org/officeDocument/2006/relationships/hyperlink" Target="http://www.amazon.com/Robert-W.-Sebesta/e/B001H6ETIU/ref=dp_byline_cont_book_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Course Guide</a:t>
            </a:r>
            <a:br>
              <a:rPr lang="en-GB" dirty="0" smtClean="0"/>
            </a:br>
            <a:r>
              <a:rPr lang="en-GB" dirty="0" smtClean="0"/>
              <a:t>CT 1501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109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Study for this course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notes </a:t>
            </a:r>
            <a:r>
              <a:rPr lang="en-GB" smtClean="0"/>
              <a:t>at class.</a:t>
            </a:r>
            <a:endParaRPr lang="en-GB" dirty="0" smtClean="0"/>
          </a:p>
          <a:p>
            <a:r>
              <a:rPr lang="en-GB" dirty="0" smtClean="0"/>
              <a:t>Read through PPT slides.</a:t>
            </a:r>
          </a:p>
          <a:p>
            <a:r>
              <a:rPr lang="en-GB" dirty="0" smtClean="0"/>
              <a:t>Read through learning resources offered.</a:t>
            </a:r>
          </a:p>
          <a:p>
            <a:r>
              <a:rPr lang="en-GB" dirty="0" smtClean="0"/>
              <a:t>Go over exercises.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580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Course location &amp; office hours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ar-SA" dirty="0"/>
              <a:t> </a:t>
            </a:r>
            <a:endParaRPr lang="en-US" dirty="0"/>
          </a:p>
          <a:p>
            <a:pPr rtl="1"/>
            <a:r>
              <a:rPr lang="en-US" b="1" dirty="0"/>
              <a:t>Email</a:t>
            </a:r>
            <a:r>
              <a:rPr lang="en-US" dirty="0"/>
              <a:t>: </a:t>
            </a:r>
            <a:r>
              <a:rPr lang="en-US" u="sng" dirty="0">
                <a:hlinkClick r:id="rId2"/>
              </a:rPr>
              <a:t>safalbassam@ksu.edu.sa</a:t>
            </a:r>
            <a:endParaRPr lang="en-US" dirty="0"/>
          </a:p>
          <a:p>
            <a:pPr rtl="1"/>
            <a:r>
              <a:rPr lang="en-US" b="1" dirty="0"/>
              <a:t>Office</a:t>
            </a:r>
            <a:r>
              <a:rPr lang="en-US" dirty="0"/>
              <a:t>: Building 26 Room 3</a:t>
            </a:r>
          </a:p>
          <a:p>
            <a:pPr rtl="1"/>
            <a:r>
              <a:rPr lang="en-US" b="1" dirty="0"/>
              <a:t>Office hours:</a:t>
            </a:r>
            <a:r>
              <a:rPr lang="en-US" dirty="0"/>
              <a:t> Sunday (10_12), Thursday (8-9)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208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policies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1"/>
            <a:endParaRPr lang="en-US" dirty="0"/>
          </a:p>
          <a:p>
            <a:pPr lvl="0"/>
            <a:r>
              <a:rPr lang="en-US" dirty="0"/>
              <a:t>Late assignment submission will be not accepted.</a:t>
            </a:r>
          </a:p>
          <a:p>
            <a:pPr lvl="0"/>
            <a:r>
              <a:rPr lang="en-US" dirty="0"/>
              <a:t>Students are encouraged to discuss assignments but not copy.</a:t>
            </a:r>
          </a:p>
          <a:p>
            <a:pPr lvl="0"/>
            <a:r>
              <a:rPr lang="en-US" dirty="0"/>
              <a:t>If you miss an assignment, you will get on a zero.</a:t>
            </a:r>
          </a:p>
          <a:p>
            <a:pPr lvl="0"/>
            <a:r>
              <a:rPr lang="en-US" dirty="0"/>
              <a:t>Missed Midterm exams can be made up in cases of extreme </a:t>
            </a:r>
            <a:r>
              <a:rPr lang="en-US" dirty="0" smtClean="0"/>
              <a:t>circumstances and </a:t>
            </a:r>
            <a:r>
              <a:rPr lang="en-US" dirty="0"/>
              <a:t>it covers all chapters.</a:t>
            </a:r>
            <a:r>
              <a:rPr lang="ar-SA" dirty="0"/>
              <a:t>   </a:t>
            </a:r>
            <a:endParaRPr lang="en-US" dirty="0"/>
          </a:p>
          <a:p>
            <a:pPr lvl="0"/>
            <a:r>
              <a:rPr lang="en-US" dirty="0"/>
              <a:t>Attendance is very important if you absent more than 25% you will be </a:t>
            </a:r>
            <a:r>
              <a:rPr lang="en-US" dirty="0" smtClean="0"/>
              <a:t>forbidden </a:t>
            </a:r>
            <a:r>
              <a:rPr lang="en-US" dirty="0"/>
              <a:t>to enter the final exam.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86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endParaRPr lang="en-GB" dirty="0" smtClean="0"/>
          </a:p>
          <a:p>
            <a:pPr marL="114300" indent="0" algn="ctr">
              <a:buNone/>
            </a:pPr>
            <a:endParaRPr lang="en-GB" dirty="0"/>
          </a:p>
          <a:p>
            <a:pPr marL="114300" indent="0" algn="ctr">
              <a:buNone/>
            </a:pPr>
            <a:endParaRPr lang="en-GB" dirty="0" smtClean="0"/>
          </a:p>
          <a:p>
            <a:pPr marL="114300" indent="0" algn="ctr">
              <a:buNone/>
            </a:pPr>
            <a:r>
              <a:rPr lang="en-GB" sz="4400" b="1" dirty="0" smtClean="0"/>
              <a:t>Good Luck !!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6643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Course Description</a:t>
            </a:r>
          </a:p>
          <a:p>
            <a:r>
              <a:rPr lang="en-GB" dirty="0" smtClean="0"/>
              <a:t>Course Objectives</a:t>
            </a:r>
          </a:p>
          <a:p>
            <a:r>
              <a:rPr lang="en-GB" dirty="0" smtClean="0"/>
              <a:t>List of Resources</a:t>
            </a:r>
          </a:p>
          <a:p>
            <a:r>
              <a:rPr lang="en-GB" dirty="0" smtClean="0"/>
              <a:t>Course Calendar</a:t>
            </a:r>
          </a:p>
          <a:p>
            <a:r>
              <a:rPr lang="en-GB" dirty="0" smtClean="0"/>
              <a:t>Course Location &amp; office hours</a:t>
            </a:r>
          </a:p>
          <a:p>
            <a:r>
              <a:rPr lang="en-GB" dirty="0" smtClean="0"/>
              <a:t>Attendance policy </a:t>
            </a:r>
          </a:p>
          <a:p>
            <a:r>
              <a:rPr lang="en-GB" dirty="0" smtClean="0"/>
              <a:t>Other Polices</a:t>
            </a:r>
          </a:p>
          <a:p>
            <a:r>
              <a:rPr lang="en-GB" dirty="0" smtClean="0"/>
              <a:t>How to Study for this course</a:t>
            </a:r>
          </a:p>
          <a:p>
            <a:pPr marL="11430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35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Course Description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pPr marL="114300" indent="0">
              <a:buNone/>
            </a:pPr>
            <a:r>
              <a:rPr lang="en-GB" dirty="0"/>
              <a:t>This course covers the major aspects of web programming and development. It starts with a short introduction on the web </a:t>
            </a:r>
            <a:r>
              <a:rPr lang="en-GB" dirty="0" smtClean="0"/>
              <a:t>fundamentals </a:t>
            </a:r>
            <a:r>
              <a:rPr lang="en-GB" dirty="0"/>
              <a:t>and underlying technologies, HTML, Cascading Style sheets and JavaScript (Client Side Dynamic Content)</a:t>
            </a:r>
            <a:r>
              <a:rPr lang="en-GB" dirty="0" smtClean="0"/>
              <a:t>.</a:t>
            </a:r>
          </a:p>
          <a:p>
            <a:pPr marL="114300" indent="0">
              <a:buNone/>
            </a:pPr>
            <a:r>
              <a:rPr lang="en-GB" dirty="0" smtClean="0"/>
              <a:t> </a:t>
            </a:r>
            <a:r>
              <a:rPr lang="en-GB" dirty="0"/>
              <a:t>The course then proceeds to cover Server Side Web Application Development in depth, including the </a:t>
            </a:r>
            <a:r>
              <a:rPr lang="en-GB" dirty="0" smtClean="0"/>
              <a:t>web </a:t>
            </a:r>
            <a:r>
              <a:rPr lang="en-GB" dirty="0"/>
              <a:t>database </a:t>
            </a:r>
            <a:r>
              <a:rPr lang="en-GB" dirty="0" smtClean="0"/>
              <a:t>development</a:t>
            </a:r>
            <a:r>
              <a:rPr lang="en-GB" dirty="0"/>
              <a:t> </a:t>
            </a:r>
            <a:r>
              <a:rPr lang="en-GB" dirty="0" smtClean="0"/>
              <a:t>and ASP.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9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Course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GB" dirty="0" smtClean="0"/>
              <a:t>Students </a:t>
            </a:r>
            <a:r>
              <a:rPr lang="en-GB" dirty="0"/>
              <a:t>that complete this course successfully should be able to:</a:t>
            </a:r>
          </a:p>
          <a:p>
            <a:r>
              <a:rPr lang="en-GB" dirty="0" smtClean="0"/>
              <a:t>Gain </a:t>
            </a:r>
            <a:r>
              <a:rPr lang="en-GB" dirty="0"/>
              <a:t>a good understanding of what needs to be done in order to develop professional Web sites.</a:t>
            </a:r>
          </a:p>
          <a:p>
            <a:r>
              <a:rPr lang="en-GB" dirty="0" smtClean="0"/>
              <a:t>Gain </a:t>
            </a:r>
            <a:r>
              <a:rPr lang="en-GB" dirty="0"/>
              <a:t>a good understanding of how to develop professional Web sites.</a:t>
            </a:r>
          </a:p>
          <a:p>
            <a:r>
              <a:rPr lang="en-GB" dirty="0" smtClean="0"/>
              <a:t>Avoid </a:t>
            </a:r>
            <a:r>
              <a:rPr lang="en-GB" dirty="0"/>
              <a:t>difficulty related to the Web site development life cycle.</a:t>
            </a:r>
          </a:p>
          <a:p>
            <a:r>
              <a:rPr lang="en-GB" dirty="0" smtClean="0"/>
              <a:t>Have </a:t>
            </a:r>
            <a:r>
              <a:rPr lang="en-GB" dirty="0"/>
              <a:t>the ability and confidence to plan, design, implement, develop, launch and maintain successful professional Web sites.</a:t>
            </a:r>
          </a:p>
          <a:p>
            <a:r>
              <a:rPr lang="en-GB" dirty="0" smtClean="0"/>
              <a:t>Recognize </a:t>
            </a:r>
            <a:r>
              <a:rPr lang="en-GB" dirty="0"/>
              <a:t>and identify between what gets </a:t>
            </a:r>
            <a:r>
              <a:rPr lang="en-GB" dirty="0" smtClean="0"/>
              <a:t>results and </a:t>
            </a:r>
            <a:r>
              <a:rPr lang="en-GB" dirty="0"/>
              <a:t>what is possible to accomplish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Have the ability to understand what makes bad sites bad and what makes good sites good.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027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 smtClean="0"/>
              <a:t>Main Resource:</a:t>
            </a:r>
          </a:p>
          <a:p>
            <a:r>
              <a:rPr lang="en-US" dirty="0" smtClean="0"/>
              <a:t>Book: </a:t>
            </a:r>
            <a:r>
              <a:rPr lang="en-AU" b="1" dirty="0"/>
              <a:t>Internet &amp; World Wide Web: How to Program, Paul </a:t>
            </a:r>
            <a:r>
              <a:rPr lang="en-AU" b="1" dirty="0" err="1"/>
              <a:t>Deitel</a:t>
            </a:r>
            <a:r>
              <a:rPr lang="en-AU" b="1" dirty="0"/>
              <a:t>, Prentice Hall; </a:t>
            </a:r>
            <a:r>
              <a:rPr lang="en-AU" b="1" dirty="0" smtClean="0"/>
              <a:t>5th </a:t>
            </a:r>
            <a:r>
              <a:rPr lang="en-AU" b="1" dirty="0"/>
              <a:t>Ed.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Book: </a:t>
            </a:r>
            <a:r>
              <a:rPr lang="en-US" b="1" dirty="0"/>
              <a:t>Programming the World Wide </a:t>
            </a:r>
            <a:r>
              <a:rPr lang="en-US" b="1" dirty="0" smtClean="0"/>
              <a:t>Web, </a:t>
            </a:r>
            <a:r>
              <a:rPr lang="en-US" b="1" dirty="0">
                <a:solidFill>
                  <a:schemeClr val="tx1"/>
                </a:solidFill>
                <a:hlinkClick r:id="rId2"/>
              </a:rPr>
              <a:t>Robert W. Sebesta</a:t>
            </a:r>
            <a:r>
              <a:rPr lang="en-US" b="1" dirty="0">
                <a:solidFill>
                  <a:schemeClr val="tx1"/>
                </a:solidFill>
              </a:rPr>
              <a:t>  </a:t>
            </a:r>
            <a:r>
              <a:rPr lang="en-US" b="1" dirty="0"/>
              <a:t>(7th or 8th Edition)</a:t>
            </a:r>
          </a:p>
          <a:p>
            <a:endParaRPr lang="en-US" b="1" dirty="0"/>
          </a:p>
          <a:p>
            <a:r>
              <a:rPr lang="en-US" dirty="0" smtClean="0"/>
              <a:t>Lectures Notes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Other </a:t>
            </a:r>
            <a:r>
              <a:rPr lang="en-US" dirty="0" err="1" smtClean="0"/>
              <a:t>Recources</a:t>
            </a:r>
            <a:r>
              <a:rPr lang="en-US" dirty="0" smtClean="0"/>
              <a:t>:</a:t>
            </a:r>
          </a:p>
          <a:p>
            <a:r>
              <a:rPr lang="en-US" dirty="0"/>
              <a:t>W3C: http://www.w3.org/</a:t>
            </a:r>
          </a:p>
          <a:p>
            <a:r>
              <a:rPr lang="en-US" dirty="0" smtClean="0"/>
              <a:t> </a:t>
            </a:r>
            <a:r>
              <a:rPr lang="en-US" dirty="0">
                <a:hlinkClick r:id="rId3"/>
              </a:rPr>
              <a:t>http://www.w3schools.com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caniuse.com</a:t>
            </a:r>
            <a:r>
              <a:rPr lang="en-US" dirty="0"/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583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Course Calendar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295216"/>
              </p:ext>
            </p:extLst>
          </p:nvPr>
        </p:nvGraphicFramePr>
        <p:xfrm>
          <a:off x="457200" y="17526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1612"/>
                <a:gridCol w="3273188"/>
                <a:gridCol w="208280"/>
                <a:gridCol w="39065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Assessment</a:t>
                      </a:r>
                      <a:r>
                        <a:rPr lang="en-GB" baseline="0" dirty="0" smtClean="0"/>
                        <a:t> Task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Proportion</a:t>
                      </a:r>
                      <a:r>
                        <a:rPr lang="en-GB" baseline="0" dirty="0" smtClean="0"/>
                        <a:t> of Final Assessment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Homework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Group</a:t>
                      </a:r>
                      <a:r>
                        <a:rPr lang="en-GB" baseline="0" dirty="0" smtClean="0"/>
                        <a:t> Project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Mid</a:t>
                      </a:r>
                      <a:r>
                        <a:rPr lang="en-GB" baseline="0" dirty="0" smtClean="0"/>
                        <a:t> Exam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Mid Exam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Final Exam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b="1" dirty="0" smtClean="0"/>
                        <a:t>Total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100%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8606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GB" dirty="0" smtClean="0"/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r>
              <a:rPr lang="en-GB" dirty="0" smtClean="0"/>
              <a:t>Each </a:t>
            </a:r>
            <a:r>
              <a:rPr lang="en-GB" dirty="0"/>
              <a:t>HW will require the student to demonstrate her ability to apply what she has learned in class, ranging from basic HTML, to forms, framesets, CSS and JavaScript.</a:t>
            </a:r>
          </a:p>
        </p:txBody>
      </p:sp>
    </p:spTree>
    <p:extLst>
      <p:ext uri="{BB962C8B-B14F-4D97-AF65-F5344CB8AC3E}">
        <p14:creationId xmlns:p14="http://schemas.microsoft.com/office/powerpoint/2010/main" val="893670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Major exam each is worth 15%.</a:t>
            </a:r>
          </a:p>
          <a:p>
            <a:endParaRPr lang="en-GB" dirty="0" smtClean="0"/>
          </a:p>
          <a:p>
            <a:r>
              <a:rPr lang="en-GB" dirty="0" smtClean="0"/>
              <a:t>No Made-exams will be without a medical excuse or “something major”.</a:t>
            </a:r>
          </a:p>
          <a:p>
            <a:pPr marL="114300" indent="0">
              <a:buNone/>
            </a:pPr>
            <a:endParaRPr lang="en-GB" dirty="0" smtClean="0"/>
          </a:p>
          <a:p>
            <a:r>
              <a:rPr lang="en-GB" dirty="0" smtClean="0"/>
              <a:t>Final exam is worth 40% and all chapters will be included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0075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is a team project.</a:t>
            </a:r>
          </a:p>
          <a:p>
            <a:r>
              <a:rPr lang="en-GB" dirty="0" smtClean="0"/>
              <a:t>Planning and developing a website.</a:t>
            </a:r>
          </a:p>
          <a:p>
            <a:r>
              <a:rPr lang="en-GB" dirty="0" smtClean="0"/>
              <a:t>Should be done in stages.</a:t>
            </a:r>
          </a:p>
          <a:p>
            <a:r>
              <a:rPr lang="en-GB" dirty="0" smtClean="0"/>
              <a:t>You will submit a report and softcopy of your project (CD)</a:t>
            </a:r>
          </a:p>
          <a:p>
            <a:r>
              <a:rPr lang="en-GB" dirty="0" smtClean="0"/>
              <a:t>It weights 20% of your final assessment mark.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76226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193</TotalTime>
  <Words>514</Words>
  <Application>Microsoft Office PowerPoint</Application>
  <PresentationFormat>On-screen Show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Book Antiqua</vt:lpstr>
      <vt:lpstr>Century Gothic</vt:lpstr>
      <vt:lpstr>Tahoma</vt:lpstr>
      <vt:lpstr>Apothecary</vt:lpstr>
      <vt:lpstr>Course Guide CT 1501</vt:lpstr>
      <vt:lpstr>OUTLINE</vt:lpstr>
      <vt:lpstr>Course Description</vt:lpstr>
      <vt:lpstr>Course objectives</vt:lpstr>
      <vt:lpstr>List of resources</vt:lpstr>
      <vt:lpstr>Course Calendar</vt:lpstr>
      <vt:lpstr>Homework</vt:lpstr>
      <vt:lpstr>Exams</vt:lpstr>
      <vt:lpstr>The project</vt:lpstr>
      <vt:lpstr>How to Study for this course</vt:lpstr>
      <vt:lpstr>Course location &amp; office hours</vt:lpstr>
      <vt:lpstr>Other policies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Guide CT 1501</dc:title>
  <dc:creator>Abeer Alnuaim</dc:creator>
  <cp:lastModifiedBy>safaa bassam</cp:lastModifiedBy>
  <cp:revision>20</cp:revision>
  <dcterms:created xsi:type="dcterms:W3CDTF">2015-08-17T07:06:08Z</dcterms:created>
  <dcterms:modified xsi:type="dcterms:W3CDTF">2016-09-25T08:59:02Z</dcterms:modified>
</cp:coreProperties>
</file>