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4"/>
  </p:sldMasterIdLst>
  <p:notesMasterIdLst>
    <p:notesMasterId r:id="rId18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70" r:id="rId12"/>
    <p:sldId id="263" r:id="rId13"/>
    <p:sldId id="264" r:id="rId14"/>
    <p:sldId id="265" r:id="rId15"/>
    <p:sldId id="266" r:id="rId16"/>
    <p:sldId id="269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86" autoAdjust="0"/>
    <p:restoredTop sz="94719" autoAdjust="0"/>
  </p:normalViewPr>
  <p:slideViewPr>
    <p:cSldViewPr>
      <p:cViewPr varScale="1">
        <p:scale>
          <a:sx n="92" d="100"/>
          <a:sy n="92" d="100"/>
        </p:scale>
        <p:origin x="-88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71236E-BC4F-45DE-BA0F-2B9D4A115C34}" type="datetimeFigureOut">
              <a:rPr lang="en-US" smtClean="0"/>
              <a:pPr/>
              <a:t>2/20/2017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A856E9-E08A-43B0-A3E9-5800BD3CEE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017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474FA9-8DB0-4012-B628-B613B0F536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474FA9-8DB0-4012-B628-B613B0F536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474FA9-8DB0-4012-B628-B613B0F536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474FA9-8DB0-4012-B628-B613B0F536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474FA9-8DB0-4012-B628-B613B0F536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474FA9-8DB0-4012-B628-B613B0F536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474FA9-8DB0-4012-B628-B613B0F536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474FA9-8DB0-4012-B628-B613B0F536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474FA9-8DB0-4012-B628-B613B0F536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474FA9-8DB0-4012-B628-B613B0F536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474FA9-8DB0-4012-B628-B613B0F536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D474FA9-8DB0-4012-B628-B613B0F5365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dt="0"/>
  <p:txStyles>
    <p:titleStyle>
      <a:lvl1pPr algn="l" rtl="1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r" rtl="1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r" rtl="1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r" rtl="1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r" rtl="1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r" rtl="1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r" rtl="1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r" rtl="1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r" rtl="1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fac.ksu.edu.sa/nalmunyif" TargetMode="External"/><Relationship Id="rId2" Type="http://schemas.openxmlformats.org/officeDocument/2006/relationships/hyperlink" Target="mailto:nalmunyif@yaho.co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55576" y="548680"/>
            <a:ext cx="7667192" cy="2380246"/>
          </a:xfrm>
        </p:spPr>
        <p:txBody>
          <a:bodyPr>
            <a:normAutofit/>
          </a:bodyPr>
          <a:lstStyle/>
          <a:p>
            <a:pPr algn="ctr" rtl="0"/>
            <a:r>
              <a:rPr lang="en-US" sz="6600" b="0" dirty="0" smtClean="0">
                <a:latin typeface="Times New Roman" pitchFamily="18" charset="0"/>
                <a:cs typeface="Times New Roman" pitchFamily="18" charset="0"/>
              </a:rPr>
              <a:t>An Introduction to Java Language</a:t>
            </a:r>
            <a:endParaRPr lang="ar-SA" sz="6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2769504" cy="914400"/>
          </a:xfrm>
        </p:spPr>
        <p:txBody>
          <a:bodyPr>
            <a:normAutofit fontScale="92500"/>
          </a:bodyPr>
          <a:lstStyle/>
          <a:p>
            <a:pPr algn="l" rtl="0"/>
            <a:r>
              <a:rPr lang="en-US" sz="5400" dirty="0" smtClean="0"/>
              <a:t>CT1513</a:t>
            </a:r>
            <a:endParaRPr lang="en-US" sz="5400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755576" y="5949280"/>
            <a:ext cx="3962400" cy="457200"/>
          </a:xfrm>
        </p:spPr>
        <p:txBody>
          <a:bodyPr/>
          <a:lstStyle/>
          <a:p>
            <a:r>
              <a:rPr lang="en-US" sz="1200" dirty="0" smtClean="0"/>
              <a:t>2013-2014</a:t>
            </a:r>
            <a:endParaRPr lang="en-US" sz="1200" dirty="0"/>
          </a:p>
        </p:txBody>
      </p:sp>
      <p:pic>
        <p:nvPicPr>
          <p:cNvPr id="21506" name="Picture 2" descr="http://www.arunimasoftware.com/images/blog/jav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3861048"/>
            <a:ext cx="2232248" cy="2232248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539552" y="4725144"/>
            <a:ext cx="554461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Credit Hours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:  (3 Lecture, 2 Lab)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183880" cy="691520"/>
          </a:xfrm>
        </p:spPr>
        <p:txBody>
          <a:bodyPr>
            <a:normAutofit fontScale="90000"/>
          </a:bodyPr>
          <a:lstStyle/>
          <a:p>
            <a:r>
              <a:rPr lang="en-US" sz="4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Warnings</a:t>
            </a:r>
            <a:endParaRPr lang="ar-SA" sz="40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95536" y="1268760"/>
            <a:ext cx="8229600" cy="4896544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marL="265176" marR="0" lvl="0" indent="-265176" algn="l" defTabSz="91440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Attendance is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very important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!! You are allowed to miss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25%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your lectures only or you will not be allowed to enter the final</a:t>
            </a:r>
          </a:p>
          <a:p>
            <a:pPr marL="265176" marR="0" lvl="0" indent="-265176" algn="l" defTabSz="91440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3200" b="0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Late attendance is not considered</a:t>
            </a:r>
          </a:p>
          <a:p>
            <a:pPr marL="265176" marR="0" lvl="0" indent="-265176" algn="l" defTabSz="91440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5176" marR="0" lvl="0" indent="-265176" algn="l" defTabSz="91440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3600" b="0" i="0" u="sng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5176" marR="0" lvl="0" indent="-265176" algn="l" defTabSz="91440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ar-SA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4221088"/>
            <a:ext cx="681899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183880" cy="691520"/>
          </a:xfrm>
        </p:spPr>
        <p:txBody>
          <a:bodyPr>
            <a:normAutofit fontScale="90000"/>
          </a:bodyPr>
          <a:lstStyle/>
          <a:p>
            <a:r>
              <a:rPr lang="en-US" sz="4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Warnings</a:t>
            </a:r>
            <a:endParaRPr lang="ar-SA" sz="40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124744"/>
            <a:ext cx="7438231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183880" cy="691520"/>
          </a:xfrm>
        </p:spPr>
        <p:txBody>
          <a:bodyPr>
            <a:normAutofit fontScale="90000"/>
          </a:bodyPr>
          <a:lstStyle/>
          <a:p>
            <a:r>
              <a:rPr lang="en-US" sz="4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Warnings</a:t>
            </a:r>
            <a:endParaRPr lang="ar-SA" sz="40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55576" y="1268760"/>
            <a:ext cx="741682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Lab work is </a:t>
            </a:r>
            <a:r>
              <a:rPr lang="en-US" sz="2800" u="sng" dirty="0" smtClean="0">
                <a:solidFill>
                  <a:srgbClr val="FF0000"/>
                </a:solidFill>
              </a:rPr>
              <a:t>not</a:t>
            </a:r>
            <a:r>
              <a:rPr lang="en-US" sz="2800" dirty="0" smtClean="0"/>
              <a:t> group work !!</a:t>
            </a:r>
          </a:p>
          <a:p>
            <a:r>
              <a:rPr lang="en-US" sz="2800" dirty="0" smtClean="0"/>
              <a:t> Study before the lab</a:t>
            </a:r>
          </a:p>
          <a:p>
            <a:endParaRPr lang="en-US" sz="2800" dirty="0" smtClean="0"/>
          </a:p>
          <a:p>
            <a:r>
              <a:rPr lang="en-US" sz="2800" dirty="0" smtClean="0"/>
              <a:t>You must submit </a:t>
            </a:r>
            <a:r>
              <a:rPr lang="en-US" sz="2800" dirty="0" smtClean="0">
                <a:solidFill>
                  <a:srgbClr val="FF0000"/>
                </a:solidFill>
              </a:rPr>
              <a:t>Soft and Hard </a:t>
            </a:r>
            <a:r>
              <a:rPr lang="en-US" sz="2800" dirty="0" smtClean="0"/>
              <a:t>copy of your work named as: </a:t>
            </a:r>
          </a:p>
          <a:p>
            <a:pPr lvl="4"/>
            <a:r>
              <a:rPr lang="en-US" sz="2800" b="1" dirty="0" err="1" smtClean="0"/>
              <a:t>YourName_YourID</a:t>
            </a:r>
            <a:endParaRPr lang="en-US" sz="2800" b="1" dirty="0" smtClean="0"/>
          </a:p>
          <a:p>
            <a:r>
              <a:rPr lang="en-US" sz="2800" dirty="0" smtClean="0"/>
              <a:t>The subject should be</a:t>
            </a:r>
          </a:p>
          <a:p>
            <a:pPr>
              <a:buNone/>
            </a:pPr>
            <a:r>
              <a:rPr lang="en-US" sz="2800" dirty="0" smtClean="0"/>
              <a:t> </a:t>
            </a:r>
            <a:r>
              <a:rPr lang="en-US" sz="2800" b="1" dirty="0" smtClean="0"/>
              <a:t>“Lab #”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183880" cy="1051560"/>
          </a:xfrm>
        </p:spPr>
        <p:txBody>
          <a:bodyPr/>
          <a:lstStyle/>
          <a:p>
            <a:pPr algn="ctr" rtl="0"/>
            <a:r>
              <a:rPr lang="en-US" sz="5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Cheating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484784"/>
            <a:ext cx="8183880" cy="4980040"/>
          </a:xfrm>
        </p:spPr>
        <p:txBody>
          <a:bodyPr/>
          <a:lstStyle/>
          <a:p>
            <a:pPr algn="l" rtl="0"/>
            <a:r>
              <a:rPr lang="en-US" dirty="0" smtClean="0"/>
              <a:t>If two or more assignments are found to be copied, then each student will get </a:t>
            </a:r>
            <a:r>
              <a:rPr lang="en-US" b="1" dirty="0" smtClean="0"/>
              <a:t>zero mark</a:t>
            </a:r>
            <a:r>
              <a:rPr lang="en-US" dirty="0" smtClean="0"/>
              <a:t> irrespective of whether she copied or did herself and allowed to copy.</a:t>
            </a:r>
          </a:p>
          <a:p>
            <a:pPr algn="l" rtl="0"/>
            <a:r>
              <a:rPr lang="en-US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 the Cheating repeated for the second time I will start using the minus !</a:t>
            </a:r>
          </a:p>
          <a:p>
            <a:pPr algn="l" rtl="0"/>
            <a:r>
              <a:rPr lang="en-US" dirty="0" smtClean="0"/>
              <a:t>You are not allowed to copy from a former student or the internet.</a:t>
            </a:r>
          </a:p>
          <a:p>
            <a:pPr algn="l" rtl="0">
              <a:buNone/>
            </a:pPr>
            <a:r>
              <a:rPr lang="en-US" dirty="0" smtClean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183880" cy="1051560"/>
          </a:xfrm>
        </p:spPr>
        <p:txBody>
          <a:bodyPr/>
          <a:lstStyle/>
          <a:p>
            <a:pPr rtl="0"/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Lecturer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340768"/>
            <a:ext cx="8183880" cy="4187952"/>
          </a:xfrm>
        </p:spPr>
        <p:txBody>
          <a:bodyPr/>
          <a:lstStyle/>
          <a:p>
            <a:pPr algn="ctr" rtl="0"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Nouf M. Almunyif</a:t>
            </a:r>
            <a:endParaRPr lang="ar-SA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 rtl="0">
              <a:buNone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 rtl="0">
              <a:buNone/>
            </a:pPr>
            <a:r>
              <a:rPr lang="en-US" dirty="0" smtClean="0">
                <a:latin typeface="Comic Sans MS" pitchFamily="66" charset="0"/>
              </a:rPr>
              <a:t>E-mail:  </a:t>
            </a:r>
            <a:r>
              <a:rPr lang="en-US" dirty="0" smtClean="0">
                <a:latin typeface="Comic Sans MS" pitchFamily="66" charset="0"/>
                <a:hlinkClick r:id="rId2"/>
              </a:rPr>
              <a:t>nalmunyif@yahoo.com</a:t>
            </a:r>
            <a:endParaRPr lang="en-US" dirty="0" smtClean="0">
              <a:latin typeface="Comic Sans MS" pitchFamily="66" charset="0"/>
            </a:endParaRPr>
          </a:p>
          <a:p>
            <a:pPr algn="ctr" rtl="0">
              <a:buNone/>
            </a:pPr>
            <a:r>
              <a:rPr lang="en-US" dirty="0" smtClean="0">
                <a:latin typeface="Comic Sans MS" pitchFamily="66" charset="0"/>
              </a:rPr>
              <a:t>Website: </a:t>
            </a:r>
            <a:r>
              <a:rPr lang="en-US" dirty="0" smtClean="0">
                <a:latin typeface="Comic Sans MS" pitchFamily="66" charset="0"/>
                <a:hlinkClick r:id="rId3"/>
              </a:rPr>
              <a:t>http://fac.ksu.edu.sa/nalmunyif</a:t>
            </a:r>
            <a:endParaRPr lang="en-US" dirty="0" smtClean="0">
              <a:latin typeface="Comic Sans MS" pitchFamily="66" charset="0"/>
            </a:endParaRPr>
          </a:p>
          <a:p>
            <a:pPr algn="ctr" rtl="0">
              <a:buNone/>
            </a:pPr>
            <a:endParaRPr lang="en-US" dirty="0" smtClean="0">
              <a:latin typeface="Comic Sans MS" pitchFamily="66" charset="0"/>
            </a:endParaRPr>
          </a:p>
          <a:p>
            <a:pPr algn="ctr" rtl="0">
              <a:buNone/>
            </a:pPr>
            <a:r>
              <a:rPr lang="en-US" dirty="0" smtClean="0"/>
              <a:t>Don’t forget to update your phone number in </a:t>
            </a:r>
            <a:r>
              <a:rPr lang="en-US" sz="3200" dirty="0" err="1" smtClean="0">
                <a:solidFill>
                  <a:srgbClr val="FF0000"/>
                </a:solidFill>
              </a:rPr>
              <a:t>edugate</a:t>
            </a:r>
            <a:r>
              <a:rPr lang="en-US" sz="3200" dirty="0" smtClean="0"/>
              <a:t> </a:t>
            </a:r>
            <a:r>
              <a:rPr lang="en-US" dirty="0" smtClean="0"/>
              <a:t>!and your academic email</a:t>
            </a:r>
            <a:endParaRPr lang="ar-SA" dirty="0" smtClean="0"/>
          </a:p>
          <a:p>
            <a:pPr algn="ctr" rtl="0">
              <a:buNone/>
            </a:pPr>
            <a:endParaRPr lang="ar-SA" dirty="0" smtClean="0">
              <a:latin typeface="Comic Sans MS" pitchFamily="66" charset="0"/>
            </a:endParaRPr>
          </a:p>
          <a:p>
            <a:pPr algn="l" rtl="0"/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0"/>
            <a:ext cx="8183880" cy="1051560"/>
          </a:xfrm>
        </p:spPr>
        <p:txBody>
          <a:bodyPr/>
          <a:lstStyle/>
          <a:p>
            <a:pPr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Text book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Content Placeholder 4" descr="An-Introduction-to-Object-Oriented-Programming-with-Java-Wu-C-Thomas-97800735233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3968" y="692696"/>
            <a:ext cx="4032448" cy="5024857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0"/>
            <a:ext cx="8183880" cy="1051560"/>
          </a:xfrm>
        </p:spPr>
        <p:txBody>
          <a:bodyPr>
            <a:normAutofit/>
          </a:bodyPr>
          <a:lstStyle/>
          <a:p>
            <a:pPr rtl="0"/>
            <a:r>
              <a:rPr lang="en-US" sz="4000" b="0" dirty="0" smtClean="0">
                <a:effectLst/>
                <a:latin typeface="Times New Roman" pitchFamily="18" charset="0"/>
                <a:cs typeface="Times New Roman" pitchFamily="18" charset="0"/>
              </a:rPr>
              <a:t> References</a:t>
            </a:r>
            <a:endParaRPr lang="ar-SA" sz="4000" b="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 descr="1375778829_500244732_1-New-100-Copies-Java-How-To-Program-9th-Edition-By-Paul-Deitel-Harvey-Deitel-Darya-Ganj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0" y="692696"/>
            <a:ext cx="3650927" cy="4735872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0"/>
            <a:ext cx="8183880" cy="1051560"/>
          </a:xfrm>
        </p:spPr>
        <p:txBody>
          <a:bodyPr>
            <a:normAutofit/>
          </a:bodyPr>
          <a:lstStyle/>
          <a:p>
            <a:pPr rtl="0"/>
            <a:r>
              <a:rPr lang="en-US" sz="4000" b="0" dirty="0" smtClean="0">
                <a:effectLst/>
                <a:latin typeface="Times New Roman" pitchFamily="18" charset="0"/>
                <a:cs typeface="Times New Roman" pitchFamily="18" charset="0"/>
              </a:rPr>
              <a:t> References</a:t>
            </a:r>
            <a:endParaRPr lang="ar-SA" sz="4000" b="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51DlyoFnpz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27984" y="620688"/>
            <a:ext cx="4024187" cy="5042841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183880" cy="1080120"/>
          </a:xfrm>
        </p:spPr>
        <p:txBody>
          <a:bodyPr>
            <a:normAutofit fontScale="90000"/>
          </a:bodyPr>
          <a:lstStyle/>
          <a:p>
            <a:pPr rtl="0"/>
            <a:r>
              <a:rPr lang="en-US" u="sng" dirty="0" smtClean="0"/>
              <a:t>Software:</a:t>
            </a:r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b="0" dirty="0" err="1" smtClean="0"/>
              <a:t>JCreator</a:t>
            </a:r>
            <a:r>
              <a:rPr lang="en-US" b="0" dirty="0" smtClean="0"/>
              <a:t> , JDK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916832"/>
            <a:ext cx="8183880" cy="4187952"/>
          </a:xfrm>
        </p:spPr>
        <p:txBody>
          <a:bodyPr/>
          <a:lstStyle/>
          <a:p>
            <a:pPr algn="l" rtl="0"/>
            <a:r>
              <a:rPr lang="en-US" b="1" dirty="0" smtClean="0"/>
              <a:t>First install JDK </a:t>
            </a:r>
            <a:r>
              <a:rPr lang="en-US" dirty="0" smtClean="0"/>
              <a:t>(</a:t>
            </a:r>
            <a:r>
              <a:rPr lang="en-US" dirty="0"/>
              <a:t>Java Standard Edition </a:t>
            </a:r>
            <a:r>
              <a:rPr lang="en-US" dirty="0" smtClean="0"/>
              <a:t> </a:t>
            </a:r>
            <a:r>
              <a:rPr lang="en-US" dirty="0"/>
              <a:t>Development Kit 7 </a:t>
            </a:r>
            <a:r>
              <a:rPr lang="en-US" dirty="0" smtClean="0"/>
              <a:t>Downloads)</a:t>
            </a:r>
            <a:endParaRPr lang="en-US" dirty="0"/>
          </a:p>
          <a:p>
            <a:pPr algn="l" rtl="0"/>
            <a:endParaRPr lang="en-US" dirty="0" smtClean="0"/>
          </a:p>
          <a:p>
            <a:pPr algn="l" rtl="0"/>
            <a:r>
              <a:rPr lang="en-US" b="1" dirty="0" smtClean="0"/>
              <a:t>Second install </a:t>
            </a:r>
            <a:r>
              <a:rPr lang="en-US" b="1" dirty="0" err="1" smtClean="0"/>
              <a:t>JCreator</a:t>
            </a:r>
            <a:endParaRPr lang="en-US" b="1" dirty="0" smtClean="0"/>
          </a:p>
          <a:p>
            <a:pPr algn="l" rtl="0"/>
            <a:endParaRPr lang="en-US" dirty="0" smtClean="0"/>
          </a:p>
          <a:p>
            <a:pPr marL="0" indent="0" algn="l" rtl="0">
              <a:buNone/>
            </a:pPr>
            <a:r>
              <a:rPr lang="en-US" sz="2400" dirty="0" smtClean="0"/>
              <a:t>(</a:t>
            </a:r>
            <a:r>
              <a:rPr lang="en-US" sz="2400" dirty="0" err="1" smtClean="0"/>
              <a:t>JCreator</a:t>
            </a:r>
            <a:r>
              <a:rPr lang="en-US" sz="2400" dirty="0" smtClean="0"/>
              <a:t> </a:t>
            </a:r>
            <a:r>
              <a:rPr lang="en-US" sz="2400" dirty="0"/>
              <a:t>LE </a:t>
            </a:r>
            <a:r>
              <a:rPr lang="en-US" sz="2400" dirty="0" smtClean="0"/>
              <a:t>version)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4149080"/>
            <a:ext cx="322493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8183880" cy="105156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Hello World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700808"/>
            <a:ext cx="8183880" cy="4187952"/>
          </a:xfrm>
        </p:spPr>
        <p:txBody>
          <a:bodyPr/>
          <a:lstStyle/>
          <a:p>
            <a:pPr algn="l" rtl="0"/>
            <a:r>
              <a:rPr lang="en-US" dirty="0" smtClean="0"/>
              <a:t>Test your program installation</a:t>
            </a:r>
          </a:p>
          <a:p>
            <a:pPr algn="l" rtl="0">
              <a:buNone/>
            </a:pPr>
            <a:r>
              <a:rPr lang="en-US" dirty="0" smtClean="0"/>
              <a:t>By writing a “Hello world”  program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Try to find how to do that  in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3573016"/>
            <a:ext cx="1296144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Topics</a:t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052736"/>
            <a:ext cx="8183880" cy="4187952"/>
          </a:xfrm>
        </p:spPr>
        <p:txBody>
          <a:bodyPr>
            <a:noAutofit/>
          </a:bodyPr>
          <a:lstStyle/>
          <a:p>
            <a:pPr algn="l" rtl="0" fontAlgn="base"/>
            <a:r>
              <a:rPr lang="en-US" sz="2400" dirty="0" smtClean="0"/>
              <a:t>Introduction</a:t>
            </a:r>
          </a:p>
          <a:p>
            <a:pPr algn="l" rtl="0" fontAlgn="base"/>
            <a:r>
              <a:rPr lang="en-US" sz="2400" dirty="0" smtClean="0"/>
              <a:t>Java fundamentals  </a:t>
            </a:r>
          </a:p>
          <a:p>
            <a:pPr algn="l" rtl="0" fontAlgn="base"/>
            <a:r>
              <a:rPr lang="en-US" sz="2400" dirty="0" smtClean="0"/>
              <a:t>Classes and Objects</a:t>
            </a:r>
          </a:p>
          <a:p>
            <a:pPr algn="l" rtl="0" fontAlgn="base"/>
            <a:r>
              <a:rPr lang="en-US" sz="2400" dirty="0" smtClean="0"/>
              <a:t>Inheritance </a:t>
            </a:r>
            <a:r>
              <a:rPr lang="en-US" sz="2400" dirty="0"/>
              <a:t>and Polymorphism</a:t>
            </a:r>
          </a:p>
          <a:p>
            <a:pPr algn="l" rtl="0" fontAlgn="base"/>
            <a:r>
              <a:rPr lang="en-US" sz="2400" dirty="0" smtClean="0"/>
              <a:t>Arrays</a:t>
            </a:r>
          </a:p>
          <a:p>
            <a:pPr algn="l" rtl="0" fontAlgn="base"/>
            <a:r>
              <a:rPr lang="en-US" sz="2400" dirty="0" smtClean="0"/>
              <a:t>Arrays of objects</a:t>
            </a:r>
          </a:p>
          <a:p>
            <a:pPr algn="l" rtl="0" fontAlgn="base"/>
            <a:r>
              <a:rPr lang="en-US" sz="2400" dirty="0" smtClean="0"/>
              <a:t>Graphical User Interfaces, SWING and the AWT Concepts</a:t>
            </a:r>
          </a:p>
          <a:p>
            <a:pPr algn="l" rtl="0" fontAlgn="base"/>
            <a:r>
              <a:rPr lang="en-US" sz="2400" dirty="0" smtClean="0"/>
              <a:t>Java Applets</a:t>
            </a:r>
          </a:p>
          <a:p>
            <a:pPr algn="l" rtl="0">
              <a:buNone/>
            </a:pPr>
            <a:endParaRPr lang="ar-SA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183880" cy="1051560"/>
          </a:xfrm>
        </p:spPr>
        <p:txBody>
          <a:bodyPr>
            <a:normAutofit/>
          </a:bodyPr>
          <a:lstStyle/>
          <a:p>
            <a:pPr rtl="0"/>
            <a:r>
              <a:rPr lang="en-US" sz="4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Assessment Plan for the Course:</a:t>
            </a:r>
            <a:endParaRPr lang="ar-SA" sz="40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628800"/>
            <a:ext cx="8183880" cy="4187952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Lab                       	10%  </a:t>
            </a:r>
          </a:p>
          <a:p>
            <a:pPr algn="l" rtl="0"/>
            <a:r>
              <a:rPr lang="en-US" dirty="0" smtClean="0"/>
              <a:t>Small project			 10% </a:t>
            </a:r>
          </a:p>
          <a:p>
            <a:pPr algn="l" rtl="0"/>
            <a:r>
              <a:rPr lang="en-US" dirty="0" smtClean="0"/>
              <a:t>2 </a:t>
            </a:r>
            <a:r>
              <a:rPr lang="en-US" dirty="0" smtClean="0"/>
              <a:t>Midterm  exams		</a:t>
            </a:r>
            <a:r>
              <a:rPr lang="en-US" dirty="0" smtClean="0"/>
              <a:t>40</a:t>
            </a:r>
            <a:r>
              <a:rPr lang="en-US" dirty="0" smtClean="0"/>
              <a:t>%</a:t>
            </a:r>
          </a:p>
          <a:p>
            <a:pPr algn="l" rtl="0"/>
            <a:r>
              <a:rPr lang="en-US" dirty="0" smtClean="0"/>
              <a:t>Final Lab Exam   		10%</a:t>
            </a:r>
          </a:p>
          <a:p>
            <a:pPr algn="l" rtl="0"/>
            <a:r>
              <a:rPr lang="en-US" dirty="0" smtClean="0"/>
              <a:t> Final Exam         		30%</a:t>
            </a:r>
          </a:p>
          <a:p>
            <a:pPr algn="l" rtl="0"/>
            <a:r>
              <a:rPr lang="en-US" dirty="0" smtClean="0"/>
              <a:t>Total              	      100%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4F437039927A543A00F97AA22B90B52" ma:contentTypeVersion="0" ma:contentTypeDescription="Create a new document." ma:contentTypeScope="" ma:versionID="1f7d00f109cc7e0775e1d385045004d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24F6B8B-F352-415B-8C4A-EEAA6C0BEE3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C041510-5F66-4BC3-8AD0-FFB77BAE09FF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1FF9ABF-4777-494A-8D69-9674C331437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291</TotalTime>
  <Words>232</Words>
  <Application>Microsoft Office PowerPoint</Application>
  <PresentationFormat>On-screen Show (4:3)</PresentationFormat>
  <Paragraphs>60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Aspect</vt:lpstr>
      <vt:lpstr>An Introduction to Java Language</vt:lpstr>
      <vt:lpstr>Lecturer</vt:lpstr>
      <vt:lpstr>Text book</vt:lpstr>
      <vt:lpstr> References</vt:lpstr>
      <vt:lpstr> References</vt:lpstr>
      <vt:lpstr>Software: JCreator , JDK</vt:lpstr>
      <vt:lpstr>Hello World</vt:lpstr>
      <vt:lpstr>Topics </vt:lpstr>
      <vt:lpstr>Assessment Plan for the Course:</vt:lpstr>
      <vt:lpstr>Warnings</vt:lpstr>
      <vt:lpstr>Warnings</vt:lpstr>
      <vt:lpstr>Warnings</vt:lpstr>
      <vt:lpstr>Cheating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CT1513</dc:title>
  <dc:creator>user</dc:creator>
  <cp:lastModifiedBy>Nouf</cp:lastModifiedBy>
  <cp:revision>18</cp:revision>
  <dcterms:created xsi:type="dcterms:W3CDTF">2012-09-02T21:31:42Z</dcterms:created>
  <dcterms:modified xsi:type="dcterms:W3CDTF">2017-02-20T07:59:51Z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0x010100D4F437039927A543A00F97AA22B90B52</vt:lpwstr>
  </property>
</Properties>
</file>