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9"/>
  </p:notesMasterIdLst>
  <p:sldIdLst>
    <p:sldId id="256" r:id="rId2"/>
    <p:sldId id="262" r:id="rId3"/>
    <p:sldId id="272" r:id="rId4"/>
    <p:sldId id="273" r:id="rId5"/>
    <p:sldId id="280" r:id="rId6"/>
    <p:sldId id="274" r:id="rId7"/>
    <p:sldId id="275" r:id="rId8"/>
    <p:sldId id="281" r:id="rId9"/>
    <p:sldId id="282" r:id="rId10"/>
    <p:sldId id="283" r:id="rId11"/>
    <p:sldId id="263" r:id="rId12"/>
    <p:sldId id="261" r:id="rId13"/>
    <p:sldId id="265" r:id="rId14"/>
    <p:sldId id="276" r:id="rId15"/>
    <p:sldId id="277" r:id="rId16"/>
    <p:sldId id="278" r:id="rId17"/>
    <p:sldId id="279" r:id="rId18"/>
    <p:sldId id="267" r:id="rId19"/>
    <p:sldId id="266" r:id="rId20"/>
    <p:sldId id="269" r:id="rId21"/>
    <p:sldId id="284" r:id="rId22"/>
    <p:sldId id="285" r:id="rId23"/>
    <p:sldId id="286" r:id="rId24"/>
    <p:sldId id="291" r:id="rId25"/>
    <p:sldId id="289" r:id="rId26"/>
    <p:sldId id="290" r:id="rId27"/>
    <p:sldId id="292" r:id="rId28"/>
    <p:sldId id="293" r:id="rId29"/>
    <p:sldId id="294" r:id="rId30"/>
    <p:sldId id="295" r:id="rId31"/>
    <p:sldId id="296" r:id="rId32"/>
    <p:sldId id="297" r:id="rId33"/>
    <p:sldId id="298" r:id="rId34"/>
    <p:sldId id="299" r:id="rId35"/>
    <p:sldId id="300" r:id="rId36"/>
    <p:sldId id="287" r:id="rId37"/>
    <p:sldId id="288"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04F72"/>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660"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7.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8.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9336046F-3A45-409C-9A1A-D5672786B285}" type="datetimeFigureOut">
              <a:rPr lang="ar-SA" smtClean="0"/>
              <a:pPr/>
              <a:t>1/11/1436</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E35A8C4A-4EC8-4F93-9307-D97D8A5C1666}" type="slidenum">
              <a:rPr lang="ar-SA" smtClean="0"/>
              <a:pPr/>
              <a:t>‹#›</a:t>
            </a:fld>
            <a:endParaRPr lang="ar-SA"/>
          </a:p>
        </p:txBody>
      </p:sp>
    </p:spTree>
    <p:extLst>
      <p:ext uri="{BB962C8B-B14F-4D97-AF65-F5344CB8AC3E}">
        <p14:creationId xmlns:p14="http://schemas.microsoft.com/office/powerpoint/2010/main" val="1351068434"/>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E35A8C4A-4EC8-4F93-9307-D97D8A5C1666}" type="slidenum">
              <a:rPr lang="ar-SA" smtClean="0"/>
              <a:pPr/>
              <a:t>10</a:t>
            </a:fld>
            <a:endParaRPr lang="ar-SA"/>
          </a:p>
        </p:txBody>
      </p:sp>
    </p:spTree>
    <p:extLst>
      <p:ext uri="{BB962C8B-B14F-4D97-AF65-F5344CB8AC3E}">
        <p14:creationId xmlns:p14="http://schemas.microsoft.com/office/powerpoint/2010/main" val="16772883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E35A8C4A-4EC8-4F93-9307-D97D8A5C1666}" type="slidenum">
              <a:rPr lang="ar-SA" smtClean="0"/>
              <a:pPr/>
              <a:t>11</a:t>
            </a:fld>
            <a:endParaRPr lang="ar-SA"/>
          </a:p>
        </p:txBody>
      </p:sp>
    </p:spTree>
    <p:extLst>
      <p:ext uri="{BB962C8B-B14F-4D97-AF65-F5344CB8AC3E}">
        <p14:creationId xmlns:p14="http://schemas.microsoft.com/office/powerpoint/2010/main" val="3457418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E35A8C4A-4EC8-4F93-9307-D97D8A5C1666}" type="slidenum">
              <a:rPr lang="ar-SA" smtClean="0"/>
              <a:pPr/>
              <a:t>37</a:t>
            </a:fld>
            <a:endParaRPr lang="ar-SA"/>
          </a:p>
        </p:txBody>
      </p:sp>
    </p:spTree>
    <p:extLst>
      <p:ext uri="{BB962C8B-B14F-4D97-AF65-F5344CB8AC3E}">
        <p14:creationId xmlns:p14="http://schemas.microsoft.com/office/powerpoint/2010/main" val="28268374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6" name="Group 5"/>
          <p:cNvGrpSpPr/>
          <p:nvPr/>
        </p:nvGrpSpPr>
        <p:grpSpPr>
          <a:xfrm>
            <a:off x="-1588" y="0"/>
            <a:ext cx="9145588" cy="6860798"/>
            <a:chOff x="-1588" y="0"/>
            <a:chExt cx="9145588" cy="6860798"/>
          </a:xfrm>
        </p:grpSpPr>
        <p:sp>
          <p:nvSpPr>
            <p:cNvPr id="9" name="Rectangle 8"/>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Oval 9"/>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866440" y="2226503"/>
            <a:ext cx="5917679" cy="2550877"/>
          </a:xfrm>
        </p:spPr>
        <p:txBody>
          <a:bodyPr anchor="b"/>
          <a:lstStyle>
            <a:lvl1pP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66440" y="4777380"/>
            <a:ext cx="5917679"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gray">
          <a:xfrm rot="5400000">
            <a:off x="7498080" y="1828800"/>
            <a:ext cx="990599" cy="228659"/>
          </a:xfrm>
        </p:spPr>
        <p:txBody>
          <a:bodyPr anchor="t"/>
          <a:lstStyle>
            <a:lvl1pPr algn="l">
              <a:defRPr b="0" i="0">
                <a:solidFill>
                  <a:schemeClr val="bg1">
                    <a:alpha val="60000"/>
                  </a:schemeClr>
                </a:solidFill>
              </a:defRPr>
            </a:lvl1pPr>
          </a:lstStyle>
          <a:p>
            <a:fld id="{74F2A548-BB3D-41A8-B2ED-AE560FF9CC3E}" type="datetime1">
              <a:rPr lang="en-US" smtClean="0"/>
              <a:t>11/3/2014</a:t>
            </a:fld>
            <a:endParaRPr lang="en-US"/>
          </a:p>
        </p:txBody>
      </p:sp>
      <p:sp>
        <p:nvSpPr>
          <p:cNvPr id="5" name="Footer Placeholder 4"/>
          <p:cNvSpPr>
            <a:spLocks noGrp="1"/>
          </p:cNvSpPr>
          <p:nvPr>
            <p:ph type="ftr" sz="quarter" idx="11"/>
          </p:nvPr>
        </p:nvSpPr>
        <p:spPr bwMode="gray">
          <a:xfrm rot="5400000">
            <a:off x="6236208" y="3264408"/>
            <a:ext cx="3859795" cy="228660"/>
          </a:xfrm>
        </p:spPr>
        <p:txBody>
          <a:bodyPr/>
          <a:lstStyle>
            <a:lvl1pPr>
              <a:defRPr b="0" i="0">
                <a:solidFill>
                  <a:schemeClr val="bg1">
                    <a:alpha val="60000"/>
                  </a:schemeClr>
                </a:solidFill>
              </a:defRPr>
            </a:lvl1pPr>
          </a:lstStyle>
          <a:p>
            <a:r>
              <a:rPr lang="en-US" smtClean="0"/>
              <a:t>Unit 09</a:t>
            </a:r>
            <a:endParaRPr lang="en-US"/>
          </a:p>
        </p:txBody>
      </p:sp>
      <p:sp>
        <p:nvSpPr>
          <p:cNvPr id="11" name="Rectangle 10"/>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8"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7BC5307C-9AC7-448E-9FCE-3A20542CE215}" type="slidenum">
              <a:rPr lang="en-US" smtClean="0"/>
              <a:pPr/>
              <a:t>‹#›</a:t>
            </a:fld>
            <a:endParaRPr lang="en-US"/>
          </a:p>
        </p:txBody>
      </p:sp>
    </p:spTree>
    <p:extLst>
      <p:ext uri="{BB962C8B-B14F-4D97-AF65-F5344CB8AC3E}">
        <p14:creationId xmlns:p14="http://schemas.microsoft.com/office/powerpoint/2010/main" val="2040580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10204164">
              <a:off x="426788" y="456424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6" name="Rectangle 15"/>
            <p:cNvSpPr/>
            <p:nvPr/>
          </p:nvSpPr>
          <p:spPr>
            <a:xfrm>
              <a:off x="421503" y="402165"/>
              <a:ext cx="8327939" cy="31411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rot="10800000">
              <a:off x="485023" y="2670079"/>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1" y="4961454"/>
            <a:ext cx="642200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66441" y="685800"/>
            <a:ext cx="6422004"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bwMode="gray">
          <a:xfrm>
            <a:off x="866440" y="5528192"/>
            <a:ext cx="6422004"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3496C7-E8E3-4769-A0B0-A18DD3DFB95C}" type="datetime1">
              <a:rPr lang="en-US" smtClean="0"/>
              <a:t>11/3/2014</a:t>
            </a:fld>
            <a:endParaRPr lang="en-US"/>
          </a:p>
        </p:txBody>
      </p:sp>
      <p:sp>
        <p:nvSpPr>
          <p:cNvPr id="6" name="Footer Placeholder 5"/>
          <p:cNvSpPr>
            <a:spLocks noGrp="1"/>
          </p:cNvSpPr>
          <p:nvPr>
            <p:ph type="ftr" sz="quarter" idx="11"/>
          </p:nvPr>
        </p:nvSpPr>
        <p:spPr/>
        <p:txBody>
          <a:bodyPr/>
          <a:lstStyle/>
          <a:p>
            <a:r>
              <a:rPr lang="en-US" smtClean="0"/>
              <a:t>Unit 09</a:t>
            </a:r>
            <a:endParaRPr lang="en-US"/>
          </a:p>
        </p:txBody>
      </p:sp>
      <p:sp>
        <p:nvSpPr>
          <p:cNvPr id="10" name="Rectangle 9"/>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7BC5307C-9AC7-448E-9FCE-3A20542CE215}" type="slidenum">
              <a:rPr lang="en-US" smtClean="0"/>
              <a:pPr/>
              <a:t>‹#›</a:t>
            </a:fld>
            <a:endParaRPr lang="en-US"/>
          </a:p>
        </p:txBody>
      </p:sp>
    </p:spTree>
    <p:extLst>
      <p:ext uri="{BB962C8B-B14F-4D97-AF65-F5344CB8AC3E}">
        <p14:creationId xmlns:p14="http://schemas.microsoft.com/office/powerpoint/2010/main" val="40378754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3" name="Group 2"/>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21010068">
              <a:off x="6359946" y="2780895"/>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Rectangle 8"/>
            <p:cNvSpPr/>
            <p:nvPr/>
          </p:nvSpPr>
          <p:spPr>
            <a:xfrm>
              <a:off x="485023" y="4343399"/>
              <a:ext cx="8182128" cy="2112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a:off x="485023" y="2854646"/>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0" y="927100"/>
            <a:ext cx="6422005" cy="1692720"/>
          </a:xfrm>
        </p:spPr>
        <p:txBody>
          <a:bodyPr/>
          <a:lstStyle>
            <a:lvl1pPr>
              <a:defRPr sz="3600"/>
            </a:lvl1pPr>
          </a:lstStyle>
          <a:p>
            <a:r>
              <a:rPr lang="en-US" smtClean="0"/>
              <a:t>Click to edit Master title style</a:t>
            </a:r>
            <a:endParaRPr lang="en-US" dirty="0"/>
          </a:p>
        </p:txBody>
      </p:sp>
      <p:sp>
        <p:nvSpPr>
          <p:cNvPr id="13" name="Text Placeholder 3"/>
          <p:cNvSpPr>
            <a:spLocks noGrp="1"/>
          </p:cNvSpPr>
          <p:nvPr>
            <p:ph type="body" sz="half" idx="2"/>
          </p:nvPr>
        </p:nvSpPr>
        <p:spPr>
          <a:xfrm>
            <a:off x="866440" y="3488023"/>
            <a:ext cx="6422005" cy="2536857"/>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7BD8E48-B506-43BA-8246-7B4B9D6E6ABB}" type="datetime1">
              <a:rPr lang="en-US" smtClean="0"/>
              <a:t>11/3/2014</a:t>
            </a:fld>
            <a:endParaRPr lang="en-US"/>
          </a:p>
        </p:txBody>
      </p:sp>
      <p:sp>
        <p:nvSpPr>
          <p:cNvPr id="5" name="Footer Placeholder 4"/>
          <p:cNvSpPr>
            <a:spLocks noGrp="1"/>
          </p:cNvSpPr>
          <p:nvPr>
            <p:ph type="ftr" sz="quarter" idx="11"/>
          </p:nvPr>
        </p:nvSpPr>
        <p:spPr/>
        <p:txBody>
          <a:bodyPr/>
          <a:lstStyle/>
          <a:p>
            <a:r>
              <a:rPr lang="en-US" smtClean="0"/>
              <a:t>Unit 09</a:t>
            </a:r>
            <a:endParaRPr lang="en-US"/>
          </a:p>
        </p:txBody>
      </p:sp>
      <p:sp>
        <p:nvSpPr>
          <p:cNvPr id="8" name="Rectangle 7"/>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7BC5307C-9AC7-448E-9FCE-3A20542CE215}" type="slidenum">
              <a:rPr lang="en-US" smtClean="0"/>
              <a:pPr/>
              <a:t>‹#›</a:t>
            </a:fld>
            <a:endParaRPr lang="en-US"/>
          </a:p>
        </p:txBody>
      </p:sp>
    </p:spTree>
    <p:extLst>
      <p:ext uri="{BB962C8B-B14F-4D97-AF65-F5344CB8AC3E}">
        <p14:creationId xmlns:p14="http://schemas.microsoft.com/office/powerpoint/2010/main" val="42048376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21010068">
              <a:off x="6359946" y="430920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10"/>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4"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3" name="TextBox 22"/>
          <p:cNvSpPr txBox="1"/>
          <p:nvPr/>
        </p:nvSpPr>
        <p:spPr bwMode="gray">
          <a:xfrm>
            <a:off x="647430" y="651690"/>
            <a:ext cx="601591" cy="1323439"/>
          </a:xfrm>
          <a:prstGeom prst="rect">
            <a:avLst/>
          </a:prstGeom>
          <a:noFill/>
        </p:spPr>
        <p:txBody>
          <a:bodyPr wrap="square" rtlCol="0">
            <a:spAutoFit/>
          </a:bodyPr>
          <a:lstStyle/>
          <a:p>
            <a:pPr algn="r"/>
            <a:r>
              <a:rPr lang="en-US" sz="8000" b="0" i="0" dirty="0">
                <a:solidFill>
                  <a:schemeClr val="accent1">
                    <a:lumMod val="60000"/>
                    <a:lumOff val="40000"/>
                  </a:schemeClr>
                </a:solidFill>
                <a:latin typeface="Arial"/>
                <a:cs typeface="Arial"/>
              </a:rPr>
              <a:t>“</a:t>
            </a:r>
          </a:p>
        </p:txBody>
      </p:sp>
      <p:sp>
        <p:nvSpPr>
          <p:cNvPr id="14" name="TextBox 13"/>
          <p:cNvSpPr txBox="1"/>
          <p:nvPr/>
        </p:nvSpPr>
        <p:spPr bwMode="gray">
          <a:xfrm>
            <a:off x="7069418" y="2900292"/>
            <a:ext cx="619063" cy="1323439"/>
          </a:xfrm>
          <a:prstGeom prst="rect">
            <a:avLst/>
          </a:prstGeom>
          <a:noFill/>
        </p:spPr>
        <p:txBody>
          <a:bodyPr wrap="square" rtlCol="0">
            <a:spAutoFit/>
          </a:bodyPr>
          <a:lstStyle/>
          <a:p>
            <a:pPr algn="r"/>
            <a:r>
              <a:rPr lang="en-US" sz="80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128060" y="927099"/>
            <a:ext cx="6160385" cy="2882179"/>
          </a:xfrm>
        </p:spPr>
        <p:txBody>
          <a:bodyPr anchor="ctr"/>
          <a:lstStyle>
            <a:lvl1pPr>
              <a:defRPr sz="3600"/>
            </a:lvl1pPr>
          </a:lstStyle>
          <a:p>
            <a:r>
              <a:rPr lang="en-US" smtClean="0"/>
              <a:t>Click to edit Master title style</a:t>
            </a:r>
            <a:endParaRPr lang="en-US" dirty="0"/>
          </a:p>
        </p:txBody>
      </p:sp>
      <p:sp>
        <p:nvSpPr>
          <p:cNvPr id="17" name="Text Placeholder 3"/>
          <p:cNvSpPr>
            <a:spLocks noGrp="1"/>
          </p:cNvSpPr>
          <p:nvPr>
            <p:ph type="body" sz="half" idx="13"/>
          </p:nvPr>
        </p:nvSpPr>
        <p:spPr bwMode="gray">
          <a:xfrm>
            <a:off x="1387278" y="3809278"/>
            <a:ext cx="5646143" cy="333113"/>
          </a:xfrm>
        </p:spPr>
        <p:txBody>
          <a:bodyPr>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2"/>
          </p:nvPr>
        </p:nvSpPr>
        <p:spPr>
          <a:xfrm>
            <a:off x="866440" y="5000816"/>
            <a:ext cx="6343673" cy="1010619"/>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AD9CD32-D3C1-4CB5-8F40-80B7744D8DE9}" type="datetime1">
              <a:rPr lang="en-US" smtClean="0"/>
              <a:t>11/3/2014</a:t>
            </a:fld>
            <a:endParaRPr lang="en-US"/>
          </a:p>
        </p:txBody>
      </p:sp>
      <p:sp>
        <p:nvSpPr>
          <p:cNvPr id="5" name="Footer Placeholder 4"/>
          <p:cNvSpPr>
            <a:spLocks noGrp="1"/>
          </p:cNvSpPr>
          <p:nvPr>
            <p:ph type="ftr" sz="quarter" idx="11"/>
          </p:nvPr>
        </p:nvSpPr>
        <p:spPr/>
        <p:txBody>
          <a:bodyPr/>
          <a:lstStyle/>
          <a:p>
            <a:r>
              <a:rPr lang="en-US" smtClean="0"/>
              <a:t>Unit 09</a:t>
            </a:r>
            <a:endParaRPr lang="en-US"/>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7BC5307C-9AC7-448E-9FCE-3A20542CE215}" type="slidenum">
              <a:rPr lang="en-US" smtClean="0"/>
              <a:pPr/>
              <a:t>‹#›</a:t>
            </a:fld>
            <a:endParaRPr lang="en-US"/>
          </a:p>
        </p:txBody>
      </p:sp>
    </p:spTree>
    <p:extLst>
      <p:ext uri="{BB962C8B-B14F-4D97-AF65-F5344CB8AC3E}">
        <p14:creationId xmlns:p14="http://schemas.microsoft.com/office/powerpoint/2010/main" val="4505015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1588" y="0"/>
            <a:ext cx="9145588" cy="6860798"/>
            <a:chOff x="-1588" y="0"/>
            <a:chExt cx="9145588" cy="6860798"/>
          </a:xfrm>
        </p:grpSpPr>
        <p:sp>
          <p:nvSpPr>
            <p:cNvPr id="10" name="Rectangle 9"/>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p:nvPr/>
          </p:nvSpPr>
          <p:spPr bwMode="gray">
            <a:xfrm rot="21010068">
              <a:off x="6359946" y="431124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7"/>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7"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0" y="2057400"/>
            <a:ext cx="6422005" cy="20955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1" y="5024908"/>
            <a:ext cx="6422004" cy="994891"/>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5A0E9C-0E0C-4366-B3CE-FEDC54C37BC7}" type="datetime1">
              <a:rPr lang="en-US" smtClean="0"/>
              <a:t>11/3/2014</a:t>
            </a:fld>
            <a:endParaRPr lang="en-US"/>
          </a:p>
        </p:txBody>
      </p:sp>
      <p:sp>
        <p:nvSpPr>
          <p:cNvPr id="5" name="Footer Placeholder 4"/>
          <p:cNvSpPr>
            <a:spLocks noGrp="1"/>
          </p:cNvSpPr>
          <p:nvPr>
            <p:ph type="ftr" sz="quarter" idx="11"/>
          </p:nvPr>
        </p:nvSpPr>
        <p:spPr/>
        <p:txBody>
          <a:bodyPr/>
          <a:lstStyle/>
          <a:p>
            <a:r>
              <a:rPr lang="en-US" smtClean="0"/>
              <a:t>Unit 09</a:t>
            </a:r>
            <a:endParaRPr lang="en-US"/>
          </a:p>
        </p:txBody>
      </p:sp>
      <p:sp>
        <p:nvSpPr>
          <p:cNvPr id="7" name="Rectangle 6"/>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7BC5307C-9AC7-448E-9FCE-3A20542CE215}" type="slidenum">
              <a:rPr lang="en-US" smtClean="0"/>
              <a:pPr/>
              <a:t>‹#›</a:t>
            </a:fld>
            <a:endParaRPr lang="en-US"/>
          </a:p>
        </p:txBody>
      </p:sp>
    </p:spTree>
    <p:extLst>
      <p:ext uri="{BB962C8B-B14F-4D97-AF65-F5344CB8AC3E}">
        <p14:creationId xmlns:p14="http://schemas.microsoft.com/office/powerpoint/2010/main" val="11840026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866440" y="927100"/>
            <a:ext cx="6423593" cy="709864"/>
          </a:xfrm>
        </p:spPr>
        <p:txBody>
          <a:bodyPr/>
          <a:lstStyle>
            <a:lvl1pPr>
              <a:defRPr sz="3200"/>
            </a:lvl1pPr>
          </a:lstStyle>
          <a:p>
            <a:r>
              <a:rPr lang="en-US" smtClean="0"/>
              <a:t>Click to edit Master title style</a:t>
            </a:r>
            <a:endParaRPr lang="en-US" dirty="0"/>
          </a:p>
        </p:txBody>
      </p:sp>
      <p:sp>
        <p:nvSpPr>
          <p:cNvPr id="3" name="Text Placeholder 2"/>
          <p:cNvSpPr>
            <a:spLocks noGrp="1"/>
          </p:cNvSpPr>
          <p:nvPr>
            <p:ph type="body" idx="1"/>
          </p:nvPr>
        </p:nvSpPr>
        <p:spPr>
          <a:xfrm>
            <a:off x="866440" y="2489200"/>
            <a:ext cx="2313432"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2" name="Text Placeholder 3"/>
          <p:cNvSpPr>
            <a:spLocks noGrp="1"/>
          </p:cNvSpPr>
          <p:nvPr>
            <p:ph type="body" sz="half" idx="15"/>
          </p:nvPr>
        </p:nvSpPr>
        <p:spPr>
          <a:xfrm>
            <a:off x="866440" y="3147164"/>
            <a:ext cx="2313432"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405614" y="2489200"/>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Text Placeholder 3"/>
          <p:cNvSpPr>
            <a:spLocks noGrp="1"/>
          </p:cNvSpPr>
          <p:nvPr>
            <p:ph type="body" sz="half" idx="16"/>
          </p:nvPr>
        </p:nvSpPr>
        <p:spPr>
          <a:xfrm>
            <a:off x="3408471" y="3147164"/>
            <a:ext cx="2318918"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958642" y="2489200"/>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4" name="Text Placeholder 3"/>
          <p:cNvSpPr>
            <a:spLocks noGrp="1"/>
          </p:cNvSpPr>
          <p:nvPr>
            <p:ph type="body" sz="half" idx="17"/>
          </p:nvPr>
        </p:nvSpPr>
        <p:spPr>
          <a:xfrm>
            <a:off x="5960935" y="3147164"/>
            <a:ext cx="2316625"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294530"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893CAEC3-DAEB-40D4-9D80-18101E4FF845}" type="datetime1">
              <a:rPr lang="en-US" smtClean="0"/>
              <a:t>11/3/2014</a:t>
            </a:fld>
            <a:endParaRPr lang="en-US"/>
          </a:p>
        </p:txBody>
      </p:sp>
      <p:sp>
        <p:nvSpPr>
          <p:cNvPr id="8" name="Footer Placeholder 7"/>
          <p:cNvSpPr>
            <a:spLocks noGrp="1"/>
          </p:cNvSpPr>
          <p:nvPr>
            <p:ph type="ftr" sz="quarter" idx="11"/>
          </p:nvPr>
        </p:nvSpPr>
        <p:spPr/>
        <p:txBody>
          <a:bodyPr/>
          <a:lstStyle/>
          <a:p>
            <a:r>
              <a:rPr lang="en-US" smtClean="0"/>
              <a:t>Unit 09</a:t>
            </a:r>
            <a:endParaRPr lang="en-US"/>
          </a:p>
        </p:txBody>
      </p:sp>
      <p:sp>
        <p:nvSpPr>
          <p:cNvPr id="9" name="Slide Number Placeholder 8"/>
          <p:cNvSpPr>
            <a:spLocks noGrp="1"/>
          </p:cNvSpPr>
          <p:nvPr>
            <p:ph type="sldNum" sz="quarter" idx="12"/>
          </p:nvPr>
        </p:nvSpPr>
        <p:spPr>
          <a:xfrm>
            <a:off x="7678616" y="295730"/>
            <a:ext cx="791308" cy="767687"/>
          </a:xfrm>
          <a:prstGeom prst="rect">
            <a:avLst/>
          </a:prstGeom>
        </p:spPr>
        <p:txBody>
          <a:bodyPr/>
          <a:lstStyle>
            <a:lvl1pPr algn="ctr">
              <a:defRPr sz="2800"/>
            </a:lvl1pPr>
          </a:lstStyle>
          <a:p>
            <a:fld id="{7BC5307C-9AC7-448E-9FCE-3A20542CE215}" type="slidenum">
              <a:rPr lang="en-US" smtClean="0"/>
              <a:pPr/>
              <a:t>‹#›</a:t>
            </a:fld>
            <a:endParaRPr lang="en-US"/>
          </a:p>
        </p:txBody>
      </p:sp>
    </p:spTree>
    <p:extLst>
      <p:ext uri="{BB962C8B-B14F-4D97-AF65-F5344CB8AC3E}">
        <p14:creationId xmlns:p14="http://schemas.microsoft.com/office/powerpoint/2010/main" val="39024017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866440" y="927100"/>
            <a:ext cx="6345260" cy="709864"/>
          </a:xfrm>
        </p:spPr>
        <p:txBody>
          <a:bodyPr/>
          <a:lstStyle>
            <a:lvl1pPr>
              <a:defRPr sz="3200"/>
            </a:lvl1pPr>
          </a:lstStyle>
          <a:p>
            <a:r>
              <a:rPr lang="en-US" smtClean="0"/>
              <a:t>Click to edit Master title style</a:t>
            </a:r>
            <a:endParaRPr lang="en-US" dirty="0"/>
          </a:p>
        </p:txBody>
      </p:sp>
      <p:sp>
        <p:nvSpPr>
          <p:cNvPr id="3" name="Text Placeholder 2"/>
          <p:cNvSpPr>
            <a:spLocks noGrp="1"/>
          </p:cNvSpPr>
          <p:nvPr>
            <p:ph type="body" idx="1"/>
          </p:nvPr>
        </p:nvSpPr>
        <p:spPr>
          <a:xfrm>
            <a:off x="866440" y="4179596"/>
            <a:ext cx="2313432"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2" name="Picture Placeholder 2"/>
          <p:cNvSpPr>
            <a:spLocks noGrp="1" noChangeAspect="1"/>
          </p:cNvSpPr>
          <p:nvPr>
            <p:ph type="pic" idx="15"/>
          </p:nvPr>
        </p:nvSpPr>
        <p:spPr>
          <a:xfrm>
            <a:off x="1019055"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8"/>
          </p:nvPr>
        </p:nvSpPr>
        <p:spPr>
          <a:xfrm>
            <a:off x="866439" y="4837558"/>
            <a:ext cx="2313432"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411125" y="4179595"/>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8" name="Picture Placeholder 2"/>
          <p:cNvSpPr>
            <a:spLocks noGrp="1" noChangeAspect="1"/>
          </p:cNvSpPr>
          <p:nvPr>
            <p:ph type="pic" idx="21"/>
          </p:nvPr>
        </p:nvSpPr>
        <p:spPr>
          <a:xfrm>
            <a:off x="3553189"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411125" y="4848208"/>
            <a:ext cx="2318918"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958642" y="4179596"/>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9" name="Picture Placeholder 2"/>
          <p:cNvSpPr>
            <a:spLocks noGrp="1" noChangeAspect="1"/>
          </p:cNvSpPr>
          <p:nvPr>
            <p:ph type="pic" idx="22"/>
          </p:nvPr>
        </p:nvSpPr>
        <p:spPr>
          <a:xfrm>
            <a:off x="6108641"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5958642" y="4837558"/>
            <a:ext cx="2318918"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40" name="Straight Connector 39"/>
          <p:cNvCxnSpPr/>
          <p:nvPr/>
        </p:nvCxnSpPr>
        <p:spPr>
          <a:xfrm>
            <a:off x="3290019"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D3D28059-2154-4E92-B7F0-D7F19E00543E}" type="datetime1">
              <a:rPr lang="en-US" smtClean="0"/>
              <a:t>11/3/2014</a:t>
            </a:fld>
            <a:endParaRPr lang="en-US"/>
          </a:p>
        </p:txBody>
      </p:sp>
      <p:sp>
        <p:nvSpPr>
          <p:cNvPr id="8" name="Footer Placeholder 7"/>
          <p:cNvSpPr>
            <a:spLocks noGrp="1"/>
          </p:cNvSpPr>
          <p:nvPr>
            <p:ph type="ftr" sz="quarter" idx="11"/>
          </p:nvPr>
        </p:nvSpPr>
        <p:spPr/>
        <p:txBody>
          <a:bodyPr/>
          <a:lstStyle/>
          <a:p>
            <a:r>
              <a:rPr lang="en-US" smtClean="0"/>
              <a:t>Unit 09</a:t>
            </a:r>
            <a:endParaRPr lang="en-US"/>
          </a:p>
        </p:txBody>
      </p:sp>
      <p:sp>
        <p:nvSpPr>
          <p:cNvPr id="9" name="Slide Number Placeholder 8"/>
          <p:cNvSpPr>
            <a:spLocks noGrp="1"/>
          </p:cNvSpPr>
          <p:nvPr>
            <p:ph type="sldNum" sz="quarter" idx="12"/>
          </p:nvPr>
        </p:nvSpPr>
        <p:spPr>
          <a:xfrm>
            <a:off x="7678616" y="295730"/>
            <a:ext cx="791308" cy="767687"/>
          </a:xfrm>
          <a:prstGeom prst="rect">
            <a:avLst/>
          </a:prstGeom>
        </p:spPr>
        <p:txBody>
          <a:bodyPr/>
          <a:lstStyle>
            <a:lvl1pPr algn="ctr">
              <a:defRPr sz="2800"/>
            </a:lvl1pPr>
          </a:lstStyle>
          <a:p>
            <a:fld id="{7BC5307C-9AC7-448E-9FCE-3A20542CE215}" type="slidenum">
              <a:rPr lang="en-US" smtClean="0"/>
              <a:pPr/>
              <a:t>‹#›</a:t>
            </a:fld>
            <a:endParaRPr lang="en-US"/>
          </a:p>
        </p:txBody>
      </p:sp>
    </p:spTree>
    <p:extLst>
      <p:ext uri="{BB962C8B-B14F-4D97-AF65-F5344CB8AC3E}">
        <p14:creationId xmlns:p14="http://schemas.microsoft.com/office/powerpoint/2010/main" val="22379145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621301" y="6387910"/>
            <a:ext cx="990599" cy="228659"/>
          </a:xfrm>
        </p:spPr>
        <p:txBody>
          <a:bodyPr/>
          <a:lstStyle/>
          <a:p>
            <a:fld id="{F8D37E85-F86B-4710-A42F-5920CBA902A4}" type="datetime1">
              <a:rPr lang="en-US" smtClean="0"/>
              <a:t>11/3/2014</a:t>
            </a:fld>
            <a:endParaRPr lang="en-US"/>
          </a:p>
        </p:txBody>
      </p:sp>
      <p:sp>
        <p:nvSpPr>
          <p:cNvPr id="5" name="Footer Placeholder 4"/>
          <p:cNvSpPr>
            <a:spLocks noGrp="1"/>
          </p:cNvSpPr>
          <p:nvPr>
            <p:ph type="ftr" sz="quarter" idx="11"/>
          </p:nvPr>
        </p:nvSpPr>
        <p:spPr>
          <a:xfrm>
            <a:off x="516133" y="6387910"/>
            <a:ext cx="3859795" cy="228660"/>
          </a:xfrm>
        </p:spPr>
        <p:txBody>
          <a:bodyPr/>
          <a:lstStyle/>
          <a:p>
            <a:r>
              <a:rPr lang="en-US" smtClean="0"/>
              <a:t>Unit 09</a:t>
            </a:r>
            <a:endParaRPr lang="en-US"/>
          </a:p>
        </p:txBody>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7BC5307C-9AC7-448E-9FCE-3A20542CE215}" type="slidenum">
              <a:rPr lang="en-US" smtClean="0"/>
              <a:pPr/>
              <a:t>‹#›</a:t>
            </a:fld>
            <a:endParaRPr lang="en-US"/>
          </a:p>
        </p:txBody>
      </p:sp>
    </p:spTree>
    <p:extLst>
      <p:ext uri="{BB962C8B-B14F-4D97-AF65-F5344CB8AC3E}">
        <p14:creationId xmlns:p14="http://schemas.microsoft.com/office/powerpoint/2010/main" val="5287986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7" name="Group 6"/>
          <p:cNvGrpSpPr/>
          <p:nvPr/>
        </p:nvGrpSpPr>
        <p:grpSpPr>
          <a:xfrm>
            <a:off x="-1588" y="0"/>
            <a:ext cx="9120420" cy="6860798"/>
            <a:chOff x="-1588" y="0"/>
            <a:chExt cx="9120420" cy="6860798"/>
          </a:xfrm>
        </p:grpSpPr>
        <p:sp>
          <p:nvSpPr>
            <p:cNvPr id="11" name="Rectangle 10"/>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p:nvPr/>
          </p:nvSpPr>
          <p:spPr bwMode="gray">
            <a:xfrm rot="4966650">
              <a:off x="4673046" y="5107506"/>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grpSp>
      <p:sp>
        <p:nvSpPr>
          <p:cNvPr id="17" name="Rectangle 16"/>
          <p:cNvSpPr/>
          <p:nvPr/>
        </p:nvSpPr>
        <p:spPr>
          <a:xfrm>
            <a:off x="414867" y="402165"/>
            <a:ext cx="46105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9"/>
          <p:cNvSpPr/>
          <p:nvPr/>
        </p:nvSpPr>
        <p:spPr bwMode="gray">
          <a:xfrm rot="5400000">
            <a:off x="1299309"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sp>
        <p:nvSpPr>
          <p:cNvPr id="2" name="Vertical Title 1"/>
          <p:cNvSpPr>
            <a:spLocks noGrp="1"/>
          </p:cNvSpPr>
          <p:nvPr>
            <p:ph type="title" orient="vert"/>
          </p:nvPr>
        </p:nvSpPr>
        <p:spPr>
          <a:xfrm>
            <a:off x="6174928" y="1447799"/>
            <a:ext cx="1113516" cy="4572001"/>
          </a:xfrm>
        </p:spPr>
        <p:txBody>
          <a:bodyPr vert="eaVert" anchor="ctr"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66738" y="1447799"/>
            <a:ext cx="4416936" cy="45720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000FE8D-7F0F-4E58-B9F6-3193ADC83DCE}" type="datetime1">
              <a:rPr lang="en-US" smtClean="0"/>
              <a:t>11/3/2014</a:t>
            </a:fld>
            <a:endParaRPr lang="en-US"/>
          </a:p>
        </p:txBody>
      </p:sp>
      <p:sp>
        <p:nvSpPr>
          <p:cNvPr id="5" name="Footer Placeholder 4"/>
          <p:cNvSpPr>
            <a:spLocks noGrp="1"/>
          </p:cNvSpPr>
          <p:nvPr>
            <p:ph type="ftr" sz="quarter" idx="11"/>
          </p:nvPr>
        </p:nvSpPr>
        <p:spPr>
          <a:xfrm>
            <a:off x="538546" y="6365498"/>
            <a:ext cx="3859795" cy="228660"/>
          </a:xfrm>
        </p:spPr>
        <p:txBody>
          <a:bodyPr/>
          <a:lstStyle/>
          <a:p>
            <a:r>
              <a:rPr lang="en-US" smtClean="0"/>
              <a:t>Unit 09</a:t>
            </a:r>
            <a:endParaRPr lang="en-US"/>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7BC5307C-9AC7-448E-9FCE-3A20542CE215}" type="slidenum">
              <a:rPr lang="en-US" smtClean="0"/>
              <a:pPr/>
              <a:t>‹#›</a:t>
            </a:fld>
            <a:endParaRPr lang="en-US"/>
          </a:p>
        </p:txBody>
      </p:sp>
    </p:spTree>
    <p:extLst>
      <p:ext uri="{BB962C8B-B14F-4D97-AF65-F5344CB8AC3E}">
        <p14:creationId xmlns:p14="http://schemas.microsoft.com/office/powerpoint/2010/main" val="40167979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65970" y="927098"/>
            <a:ext cx="6343672" cy="709865"/>
          </a:xfrm>
        </p:spPr>
        <p:txBody>
          <a:bodyPr anchor="ctr"/>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8A7D2FF-475F-4A08-BF4D-5AC6FFF28807}" type="datetime1">
              <a:rPr lang="en-US" smtClean="0"/>
              <a:t>11/3/2014</a:t>
            </a:fld>
            <a:endParaRPr lang="en-US"/>
          </a:p>
        </p:txBody>
      </p:sp>
      <p:sp>
        <p:nvSpPr>
          <p:cNvPr id="5" name="Footer Placeholder 4"/>
          <p:cNvSpPr>
            <a:spLocks noGrp="1"/>
          </p:cNvSpPr>
          <p:nvPr>
            <p:ph type="ftr" sz="quarter" idx="11"/>
          </p:nvPr>
        </p:nvSpPr>
        <p:spPr/>
        <p:txBody>
          <a:bodyPr/>
          <a:lstStyle/>
          <a:p>
            <a:r>
              <a:rPr lang="en-US" smtClean="0"/>
              <a:t>Unit 09</a:t>
            </a:r>
            <a:endParaRPr lang="en-US"/>
          </a:p>
        </p:txBody>
      </p:sp>
      <p:sp>
        <p:nvSpPr>
          <p:cNvPr id="6"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7BC5307C-9AC7-448E-9FCE-3A20542CE215}" type="slidenum">
              <a:rPr lang="en-US" smtClean="0"/>
              <a:pPr/>
              <a:t>‹#›</a:t>
            </a:fld>
            <a:endParaRPr lang="en-US"/>
          </a:p>
        </p:txBody>
      </p:sp>
    </p:spTree>
    <p:extLst>
      <p:ext uri="{BB962C8B-B14F-4D97-AF65-F5344CB8AC3E}">
        <p14:creationId xmlns:p14="http://schemas.microsoft.com/office/powerpoint/2010/main" val="31798561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7" name="Group 6"/>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rot="16200000">
              <a:off x="3105027"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p:nvPr/>
          </p:nvSpPr>
          <p:spPr bwMode="gray">
            <a:xfrm rot="15687606">
              <a:off x="3320102"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77534" y="2257588"/>
            <a:ext cx="3090672" cy="3020344"/>
          </a:xfrm>
        </p:spPr>
        <p:txBody>
          <a:bodyPr anchor="ct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5119261" y="2257588"/>
            <a:ext cx="3082516" cy="302034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F6A6DC-EACA-49BA-9189-ACF29136183E}" type="datetime1">
              <a:rPr lang="en-US" smtClean="0"/>
              <a:t>11/3/2014</a:t>
            </a:fld>
            <a:endParaRPr lang="en-US"/>
          </a:p>
        </p:txBody>
      </p:sp>
      <p:sp>
        <p:nvSpPr>
          <p:cNvPr id="5" name="Footer Placeholder 4"/>
          <p:cNvSpPr>
            <a:spLocks noGrp="1"/>
          </p:cNvSpPr>
          <p:nvPr>
            <p:ph type="ftr" sz="quarter" idx="11"/>
          </p:nvPr>
        </p:nvSpPr>
        <p:spPr/>
        <p:txBody>
          <a:bodyPr/>
          <a:lstStyle/>
          <a:p>
            <a:r>
              <a:rPr lang="en-US" smtClean="0"/>
              <a:t>Unit 09</a:t>
            </a:r>
            <a:endParaRPr lang="en-US"/>
          </a:p>
        </p:txBody>
      </p:sp>
      <p:sp>
        <p:nvSpPr>
          <p:cNvPr id="8" name="Rectangle 7"/>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7BC5307C-9AC7-448E-9FCE-3A20542CE215}" type="slidenum">
              <a:rPr lang="en-US" smtClean="0"/>
              <a:pPr/>
              <a:t>‹#›</a:t>
            </a:fld>
            <a:endParaRPr lang="en-US"/>
          </a:p>
        </p:txBody>
      </p:sp>
    </p:spTree>
    <p:extLst>
      <p:ext uri="{BB962C8B-B14F-4D97-AF65-F5344CB8AC3E}">
        <p14:creationId xmlns:p14="http://schemas.microsoft.com/office/powerpoint/2010/main" val="28791976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smtClean="0"/>
              <a:t>Click to edit Master title style</a:t>
            </a:r>
            <a:endParaRPr lang="en-US" dirty="0"/>
          </a:p>
        </p:txBody>
      </p:sp>
      <p:sp>
        <p:nvSpPr>
          <p:cNvPr id="3" name="Content Placeholder 2"/>
          <p:cNvSpPr>
            <a:spLocks noGrp="1"/>
          </p:cNvSpPr>
          <p:nvPr>
            <p:ph sz="half" idx="1"/>
          </p:nvPr>
        </p:nvSpPr>
        <p:spPr>
          <a:xfrm>
            <a:off x="866440" y="2489200"/>
            <a:ext cx="3636980" cy="35306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0581" y="2489203"/>
            <a:ext cx="3636980" cy="353060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7255426-618A-4BA4-80A1-D0F046D90C2E}" type="datetime1">
              <a:rPr lang="en-US" smtClean="0"/>
              <a:t>11/3/2014</a:t>
            </a:fld>
            <a:endParaRPr lang="en-US"/>
          </a:p>
        </p:txBody>
      </p:sp>
      <p:sp>
        <p:nvSpPr>
          <p:cNvPr id="6" name="Footer Placeholder 5"/>
          <p:cNvSpPr>
            <a:spLocks noGrp="1"/>
          </p:cNvSpPr>
          <p:nvPr>
            <p:ph type="ftr" sz="quarter" idx="11"/>
          </p:nvPr>
        </p:nvSpPr>
        <p:spPr/>
        <p:txBody>
          <a:bodyPr/>
          <a:lstStyle/>
          <a:p>
            <a:r>
              <a:rPr lang="en-US" smtClean="0"/>
              <a:t>Unit 09</a:t>
            </a:r>
            <a:endParaRPr lang="en-US"/>
          </a:p>
        </p:txBody>
      </p:sp>
      <p:sp>
        <p:nvSpPr>
          <p:cNvPr id="7" name="Slide Number Placeholder 6"/>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7BC5307C-9AC7-448E-9FCE-3A20542CE215}" type="slidenum">
              <a:rPr lang="en-US" smtClean="0"/>
              <a:pPr/>
              <a:t>‹#›</a:t>
            </a:fld>
            <a:endParaRPr lang="en-US"/>
          </a:p>
        </p:txBody>
      </p:sp>
    </p:spTree>
    <p:extLst>
      <p:ext uri="{BB962C8B-B14F-4D97-AF65-F5344CB8AC3E}">
        <p14:creationId xmlns:p14="http://schemas.microsoft.com/office/powerpoint/2010/main" val="6582364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69918" y="2489200"/>
            <a:ext cx="3633502" cy="759290"/>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66440" y="3248490"/>
            <a:ext cx="3636980" cy="2771311"/>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0581" y="2489200"/>
            <a:ext cx="3636979" cy="756635"/>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0581" y="3245835"/>
            <a:ext cx="3636980" cy="277396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6F39D05-5442-4988-96C2-8C7A96402414}" type="datetime1">
              <a:rPr lang="en-US" smtClean="0"/>
              <a:t>11/3/2014</a:t>
            </a:fld>
            <a:endParaRPr lang="en-US"/>
          </a:p>
        </p:txBody>
      </p:sp>
      <p:sp>
        <p:nvSpPr>
          <p:cNvPr id="8" name="Footer Placeholder 7"/>
          <p:cNvSpPr>
            <a:spLocks noGrp="1"/>
          </p:cNvSpPr>
          <p:nvPr>
            <p:ph type="ftr" sz="quarter" idx="11"/>
          </p:nvPr>
        </p:nvSpPr>
        <p:spPr/>
        <p:txBody>
          <a:bodyPr/>
          <a:lstStyle/>
          <a:p>
            <a:r>
              <a:rPr lang="en-US" smtClean="0"/>
              <a:t>Unit 09</a:t>
            </a:r>
            <a:endParaRPr lang="en-US"/>
          </a:p>
        </p:txBody>
      </p:sp>
      <p:sp>
        <p:nvSpPr>
          <p:cNvPr id="9" name="Slide Number Placeholder 8"/>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7BC5307C-9AC7-448E-9FCE-3A20542CE215}" type="slidenum">
              <a:rPr lang="en-US" smtClean="0"/>
              <a:pPr/>
              <a:t>‹#›</a:t>
            </a:fld>
            <a:endParaRPr lang="en-US"/>
          </a:p>
        </p:txBody>
      </p:sp>
    </p:spTree>
    <p:extLst>
      <p:ext uri="{BB962C8B-B14F-4D97-AF65-F5344CB8AC3E}">
        <p14:creationId xmlns:p14="http://schemas.microsoft.com/office/powerpoint/2010/main" val="14928814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2047B22-9390-4FA1-86FB-40B68A023819}" type="datetime1">
              <a:rPr lang="en-US" smtClean="0"/>
              <a:t>11/3/2014</a:t>
            </a:fld>
            <a:endParaRPr lang="en-US"/>
          </a:p>
        </p:txBody>
      </p:sp>
      <p:sp>
        <p:nvSpPr>
          <p:cNvPr id="4" name="Footer Placeholder 3"/>
          <p:cNvSpPr>
            <a:spLocks noGrp="1"/>
          </p:cNvSpPr>
          <p:nvPr>
            <p:ph type="ftr" sz="quarter" idx="11"/>
          </p:nvPr>
        </p:nvSpPr>
        <p:spPr/>
        <p:txBody>
          <a:bodyPr/>
          <a:lstStyle/>
          <a:p>
            <a:r>
              <a:rPr lang="en-US" smtClean="0"/>
              <a:t>Unit 09</a:t>
            </a:r>
            <a:endParaRPr lang="en-US"/>
          </a:p>
        </p:txBody>
      </p:sp>
      <p:sp>
        <p:nvSpPr>
          <p:cNvPr id="5" name="Slide Number Placeholder 4"/>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7BC5307C-9AC7-448E-9FCE-3A20542CE215}" type="slidenum">
              <a:rPr lang="en-US" smtClean="0"/>
              <a:pPr/>
              <a:t>‹#›</a:t>
            </a:fld>
            <a:endParaRPr lang="en-US"/>
          </a:p>
        </p:txBody>
      </p:sp>
    </p:spTree>
    <p:extLst>
      <p:ext uri="{BB962C8B-B14F-4D97-AF65-F5344CB8AC3E}">
        <p14:creationId xmlns:p14="http://schemas.microsoft.com/office/powerpoint/2010/main" val="15072925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Date Placeholder 1"/>
          <p:cNvSpPr>
            <a:spLocks noGrp="1"/>
          </p:cNvSpPr>
          <p:nvPr>
            <p:ph type="dt" sz="half" idx="10"/>
          </p:nvPr>
        </p:nvSpPr>
        <p:spPr/>
        <p:txBody>
          <a:bodyPr/>
          <a:lstStyle/>
          <a:p>
            <a:fld id="{F54037A0-81A9-4C15-B515-5B31AFEAFDC9}" type="datetime1">
              <a:rPr lang="en-US" smtClean="0"/>
              <a:t>11/3/2014</a:t>
            </a:fld>
            <a:endParaRPr lang="en-US"/>
          </a:p>
        </p:txBody>
      </p:sp>
      <p:sp>
        <p:nvSpPr>
          <p:cNvPr id="3" name="Footer Placeholder 2"/>
          <p:cNvSpPr>
            <a:spLocks noGrp="1"/>
          </p:cNvSpPr>
          <p:nvPr>
            <p:ph type="ftr" sz="quarter" idx="11"/>
          </p:nvPr>
        </p:nvSpPr>
        <p:spPr/>
        <p:txBody>
          <a:bodyPr/>
          <a:lstStyle/>
          <a:p>
            <a:r>
              <a:rPr lang="en-US" smtClean="0"/>
              <a:t>Unit 09</a:t>
            </a:r>
            <a:endParaRPr lang="en-US"/>
          </a:p>
        </p:txBody>
      </p:sp>
      <p:sp>
        <p:nvSpPr>
          <p:cNvPr id="4" name="Slide Number Placeholder 3"/>
          <p:cNvSpPr>
            <a:spLocks noGrp="1"/>
          </p:cNvSpPr>
          <p:nvPr>
            <p:ph type="sldNum" sz="quarter" idx="12"/>
          </p:nvPr>
        </p:nvSpPr>
        <p:spPr>
          <a:xfrm>
            <a:off x="7678616" y="295730"/>
            <a:ext cx="791308" cy="767687"/>
          </a:xfrm>
          <a:prstGeom prst="rect">
            <a:avLst/>
          </a:prstGeom>
        </p:spPr>
        <p:txBody>
          <a:bodyPr/>
          <a:lstStyle>
            <a:lvl1pPr algn="ctr">
              <a:defRPr sz="2800"/>
            </a:lvl1pPr>
          </a:lstStyle>
          <a:p>
            <a:fld id="{7BC5307C-9AC7-448E-9FCE-3A20542CE215}" type="slidenum">
              <a:rPr lang="en-US" smtClean="0"/>
              <a:pPr/>
              <a:t>‹#›</a:t>
            </a:fld>
            <a:endParaRPr lang="en-US"/>
          </a:p>
        </p:txBody>
      </p:sp>
    </p:spTree>
    <p:extLst>
      <p:ext uri="{BB962C8B-B14F-4D97-AF65-F5344CB8AC3E}">
        <p14:creationId xmlns:p14="http://schemas.microsoft.com/office/powerpoint/2010/main" val="32180786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bwMode="gray">
            <a:xfrm rot="16200000">
              <a:off x="2548536"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2" name="Freeform 5"/>
            <p:cNvSpPr/>
            <p:nvPr/>
          </p:nvSpPr>
          <p:spPr bwMode="gray">
            <a:xfrm rot="15687606">
              <a:off x="2769747"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0" y="1447800"/>
            <a:ext cx="2712590" cy="1495588"/>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568927" y="1447800"/>
            <a:ext cx="3632850" cy="45720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bwMode="gray">
          <a:xfrm>
            <a:off x="866441" y="3086845"/>
            <a:ext cx="2712589" cy="2933701"/>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5C4B55-95E9-49D1-A226-BADA8523B808}" type="datetime1">
              <a:rPr lang="en-US" smtClean="0"/>
              <a:t>11/3/2014</a:t>
            </a:fld>
            <a:endParaRPr lang="en-US"/>
          </a:p>
        </p:txBody>
      </p:sp>
      <p:sp>
        <p:nvSpPr>
          <p:cNvPr id="6" name="Footer Placeholder 5"/>
          <p:cNvSpPr>
            <a:spLocks noGrp="1"/>
          </p:cNvSpPr>
          <p:nvPr>
            <p:ph type="ftr" sz="quarter" idx="11"/>
          </p:nvPr>
        </p:nvSpPr>
        <p:spPr/>
        <p:txBody>
          <a:bodyPr/>
          <a:lstStyle/>
          <a:p>
            <a:r>
              <a:rPr lang="en-US" smtClean="0"/>
              <a:t>Unit 09</a:t>
            </a:r>
            <a:endParaRPr lang="en-US"/>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7BC5307C-9AC7-448E-9FCE-3A20542CE215}" type="slidenum">
              <a:rPr lang="en-US" smtClean="0"/>
              <a:pPr/>
              <a:t>‹#›</a:t>
            </a:fld>
            <a:endParaRPr lang="en-US"/>
          </a:p>
        </p:txBody>
      </p:sp>
    </p:spTree>
    <p:extLst>
      <p:ext uri="{BB962C8B-B14F-4D97-AF65-F5344CB8AC3E}">
        <p14:creationId xmlns:p14="http://schemas.microsoft.com/office/powerpoint/2010/main" val="39517841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bwMode="gray">
            <a:xfrm rot="16200000">
              <a:off x="2852610"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4" name="Freeform 5"/>
            <p:cNvSpPr/>
            <p:nvPr/>
          </p:nvSpPr>
          <p:spPr bwMode="gray">
            <a:xfrm rot="15687606">
              <a:off x="3074559"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0" y="1381390"/>
            <a:ext cx="2987089" cy="157480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722909" y="1320800"/>
            <a:ext cx="2791102" cy="42164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0" y="3086100"/>
            <a:ext cx="2987089" cy="24511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7BAD09-D95E-4C51-B024-E5B00FEE3173}" type="datetime1">
              <a:rPr lang="en-US" smtClean="0"/>
              <a:t>11/3/2014</a:t>
            </a:fld>
            <a:endParaRPr lang="en-US"/>
          </a:p>
        </p:txBody>
      </p:sp>
      <p:sp>
        <p:nvSpPr>
          <p:cNvPr id="6" name="Footer Placeholder 5"/>
          <p:cNvSpPr>
            <a:spLocks noGrp="1"/>
          </p:cNvSpPr>
          <p:nvPr>
            <p:ph type="ftr" sz="quarter" idx="11"/>
          </p:nvPr>
        </p:nvSpPr>
        <p:spPr/>
        <p:txBody>
          <a:bodyPr/>
          <a:lstStyle/>
          <a:p>
            <a:r>
              <a:rPr lang="en-US" smtClean="0"/>
              <a:t>Unit 09</a:t>
            </a:r>
            <a:endParaRPr lang="en-US"/>
          </a:p>
        </p:txBody>
      </p:sp>
      <p:sp>
        <p:nvSpPr>
          <p:cNvPr id="10" name="Rectangle 9"/>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7BC5307C-9AC7-448E-9FCE-3A20542CE215}" type="slidenum">
              <a:rPr lang="en-US" smtClean="0"/>
              <a:pPr/>
              <a:t>‹#›</a:t>
            </a:fld>
            <a:endParaRPr lang="en-US"/>
          </a:p>
        </p:txBody>
      </p:sp>
    </p:spTree>
    <p:extLst>
      <p:ext uri="{BB962C8B-B14F-4D97-AF65-F5344CB8AC3E}">
        <p14:creationId xmlns:p14="http://schemas.microsoft.com/office/powerpoint/2010/main" val="14614267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6" name="Group 5"/>
          <p:cNvGrpSpPr/>
          <p:nvPr/>
        </p:nvGrpSpPr>
        <p:grpSpPr>
          <a:xfrm>
            <a:off x="-1588" y="0"/>
            <a:ext cx="9145588" cy="6860798"/>
            <a:chOff x="-1588" y="0"/>
            <a:chExt cx="9145588" cy="6860798"/>
          </a:xfrm>
        </p:grpSpPr>
        <p:sp>
          <p:nvSpPr>
            <p:cNvPr id="14" name="Rectangle 13"/>
            <p:cNvSpPr/>
            <p:nvPr/>
          </p:nvSpPr>
          <p:spPr>
            <a:xfrm>
              <a:off x="0" y="0"/>
              <a:ext cx="9118832"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Oval 2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p:nvPr/>
          </p:nvSpPr>
          <p:spPr bwMode="gray">
            <a:xfrm rot="21010068">
              <a:off x="6359946" y="179029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5" name="Freeform 24"/>
            <p:cNvSpPr/>
            <p:nvPr/>
          </p:nvSpPr>
          <p:spPr bwMode="gray">
            <a:xfrm>
              <a:off x="485023" y="1856450"/>
              <a:ext cx="8173954" cy="4535226"/>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Placeholder 1"/>
          <p:cNvSpPr>
            <a:spLocks noGrp="1"/>
          </p:cNvSpPr>
          <p:nvPr>
            <p:ph type="title"/>
          </p:nvPr>
        </p:nvSpPr>
        <p:spPr bwMode="gray">
          <a:xfrm>
            <a:off x="866440" y="927099"/>
            <a:ext cx="6345260" cy="70986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64382" y="2489200"/>
            <a:ext cx="6345260" cy="353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574443" y="6365498"/>
            <a:ext cx="990599" cy="228659"/>
          </a:xfrm>
          <a:prstGeom prst="rect">
            <a:avLst/>
          </a:prstGeom>
        </p:spPr>
        <p:txBody>
          <a:bodyPr vert="horz" lIns="91440" tIns="45720" rIns="91440" bIns="45720" rtlCol="0" anchor="b"/>
          <a:lstStyle>
            <a:lvl1pPr algn="r">
              <a:defRPr sz="900" b="1" i="0">
                <a:solidFill>
                  <a:schemeClr val="accent1"/>
                </a:solidFill>
              </a:defRPr>
            </a:lvl1pPr>
          </a:lstStyle>
          <a:p>
            <a:fld id="{18C1D33A-EC34-4C19-B5A2-FC1C39827AE8}" type="datetime1">
              <a:rPr lang="en-US" smtClean="0"/>
              <a:t>11/3/2014</a:t>
            </a:fld>
            <a:endParaRPr lang="en-US"/>
          </a:p>
        </p:txBody>
      </p:sp>
      <p:sp>
        <p:nvSpPr>
          <p:cNvPr id="5" name="Footer Placeholder 4"/>
          <p:cNvSpPr>
            <a:spLocks noGrp="1"/>
          </p:cNvSpPr>
          <p:nvPr>
            <p:ph type="ftr" sz="quarter" idx="3"/>
          </p:nvPr>
        </p:nvSpPr>
        <p:spPr>
          <a:xfrm>
            <a:off x="590843" y="6365497"/>
            <a:ext cx="3859795" cy="228660"/>
          </a:xfrm>
          <a:prstGeom prst="rect">
            <a:avLst/>
          </a:prstGeom>
        </p:spPr>
        <p:txBody>
          <a:bodyPr vert="horz" lIns="91440" tIns="45720" rIns="91440" bIns="45720" rtlCol="0" anchor="b"/>
          <a:lstStyle>
            <a:lvl1pPr algn="l">
              <a:defRPr sz="900" b="1" i="0">
                <a:solidFill>
                  <a:schemeClr val="accent1"/>
                </a:solidFill>
              </a:defRPr>
            </a:lvl1pPr>
          </a:lstStyle>
          <a:p>
            <a:r>
              <a:rPr lang="en-US" smtClean="0"/>
              <a:t>Unit 09</a:t>
            </a:r>
            <a:endParaRPr lang="en-US"/>
          </a:p>
        </p:txBody>
      </p:sp>
      <p:sp>
        <p:nvSpPr>
          <p:cNvPr id="26" name="Rectangle 25"/>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8" name="Slide Number Placeholder 5"/>
          <p:cNvSpPr>
            <a:spLocks noGrp="1"/>
          </p:cNvSpPr>
          <p:nvPr>
            <p:ph type="sldNum" sz="quarter" idx="4"/>
          </p:nvPr>
        </p:nvSpPr>
        <p:spPr bwMode="gray">
          <a:xfrm>
            <a:off x="7678616" y="295730"/>
            <a:ext cx="791308" cy="767687"/>
          </a:xfrm>
          <a:prstGeom prst="rect">
            <a:avLst/>
          </a:prstGeom>
        </p:spPr>
        <p:txBody>
          <a:bodyPr anchor="b"/>
          <a:lstStyle>
            <a:lvl1pPr algn="ctr">
              <a:defRPr sz="2800">
                <a:solidFill>
                  <a:schemeClr val="bg1"/>
                </a:solidFill>
              </a:defRPr>
            </a:lvl1pPr>
          </a:lstStyle>
          <a:p>
            <a:fld id="{7BC5307C-9AC7-448E-9FCE-3A20542CE215}" type="slidenum">
              <a:rPr lang="en-US" smtClean="0"/>
              <a:pPr/>
              <a:t>‹#›</a:t>
            </a:fld>
            <a:endParaRPr lang="en-US"/>
          </a:p>
        </p:txBody>
      </p:sp>
    </p:spTree>
    <p:extLst>
      <p:ext uri="{BB962C8B-B14F-4D97-AF65-F5344CB8AC3E}">
        <p14:creationId xmlns:p14="http://schemas.microsoft.com/office/powerpoint/2010/main" val="17221383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hdr="0" ftr="0" dt="0"/>
  <p:txStyles>
    <p:titleStyle>
      <a:lvl1pPr algn="l" defTabSz="457200" rtl="1" eaLnBrk="1" latinLnBrk="0" hangingPunct="1">
        <a:spcBef>
          <a:spcPct val="0"/>
        </a:spcBef>
        <a:buNone/>
        <a:defRPr sz="3200" b="0" i="0" kern="1200">
          <a:solidFill>
            <a:schemeClr val="bg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685800" indent="-283464" algn="r" defTabSz="457200" rtl="1"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960120" indent="-228600" algn="r" defTabSz="457200" rtl="1"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23444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150876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18146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0718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22590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24862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0.png"/><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31.wmf"/></Relationships>
</file>

<file path=ppt/slides/_rels/slide3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34.wmf"/></Relationships>
</file>

<file path=ppt/slides/_rels/slide3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37.wm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38.png"/><Relationship Id="rId4" Type="http://schemas.openxmlformats.org/officeDocument/2006/relationships/oleObject" Target="../embeddings/oleObject5.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6.w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54118"/>
            <a:ext cx="6705600" cy="1009650"/>
          </a:xfrm>
        </p:spPr>
        <p:txBody>
          <a:bodyPr/>
          <a:lstStyle/>
          <a:p>
            <a:r>
              <a:rPr lang="en-US" sz="4800" dirty="0" smtClean="0">
                <a:effectLst>
                  <a:outerShdw blurRad="38100" dist="38100" dir="2700000" algn="tl">
                    <a:srgbClr val="000000">
                      <a:alpha val="43137"/>
                    </a:srgbClr>
                  </a:outerShdw>
                </a:effectLst>
              </a:rPr>
              <a:t>Introduction to GUI in  Java</a:t>
            </a:r>
            <a:endParaRPr lang="en-US" sz="4800" dirty="0">
              <a:effectLst>
                <a:outerShdw blurRad="38100" dist="38100" dir="2700000" algn="tl">
                  <a:srgbClr val="000000">
                    <a:alpha val="43137"/>
                  </a:srgbClr>
                </a:outerShdw>
              </a:effectLst>
            </a:endParaRPr>
          </a:p>
        </p:txBody>
      </p:sp>
      <p:sp>
        <p:nvSpPr>
          <p:cNvPr id="6" name="Slide Number Placeholder 5"/>
          <p:cNvSpPr>
            <a:spLocks noGrp="1"/>
          </p:cNvSpPr>
          <p:nvPr>
            <p:ph type="sldNum" sz="quarter" idx="12"/>
          </p:nvPr>
        </p:nvSpPr>
        <p:spPr/>
        <p:txBody>
          <a:bodyPr/>
          <a:lstStyle/>
          <a:p>
            <a:fld id="{7BC5307C-9AC7-448E-9FCE-3A20542CE215}" type="slidenum">
              <a:rPr lang="en-US" smtClean="0"/>
              <a:pPr/>
              <a:t>1</a:t>
            </a:fld>
            <a:endParaRPr lang="en-US" dirty="0"/>
          </a:p>
        </p:txBody>
      </p:sp>
      <p:pic>
        <p:nvPicPr>
          <p:cNvPr id="5" name="Picture 2" descr="http://www.arunimasoftware.com/images/blog/java.png"/>
          <p:cNvPicPr>
            <a:picLocks noChangeAspect="1" noChangeArrowheads="1"/>
          </p:cNvPicPr>
          <p:nvPr/>
        </p:nvPicPr>
        <p:blipFill>
          <a:blip r:embed="rId2" cstate="print"/>
          <a:srcRect/>
          <a:stretch>
            <a:fillRect/>
          </a:stretch>
        </p:blipFill>
        <p:spPr bwMode="auto">
          <a:xfrm>
            <a:off x="5676900" y="3108186"/>
            <a:ext cx="2057400" cy="2057400"/>
          </a:xfrm>
          <a:prstGeom prst="rect">
            <a:avLst/>
          </a:prstGeom>
          <a:noFill/>
        </p:spPr>
      </p:pic>
    </p:spTree>
    <p:extLst>
      <p:ext uri="{BB962C8B-B14F-4D97-AF65-F5344CB8AC3E}">
        <p14:creationId xmlns:p14="http://schemas.microsoft.com/office/powerpoint/2010/main" val="2623208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590800" y="1018742"/>
            <a:ext cx="8229600" cy="563562"/>
          </a:xfrm>
        </p:spPr>
        <p:txBody>
          <a:bodyPr>
            <a:normAutofit fontScale="90000"/>
          </a:bodyPr>
          <a:lstStyle/>
          <a:p>
            <a:pPr lvl="1" algn="ctr" rtl="0">
              <a:spcBef>
                <a:spcPct val="0"/>
              </a:spcBef>
            </a:pPr>
            <a:r>
              <a:rPr lang="en-US" sz="3400" dirty="0" smtClean="0">
                <a:solidFill>
                  <a:schemeClr val="bg1"/>
                </a:solidFill>
              </a:rPr>
              <a:t>Example</a:t>
            </a:r>
          </a:p>
        </p:txBody>
      </p:sp>
      <p:sp>
        <p:nvSpPr>
          <p:cNvPr id="12" name="Slide Number Placeholder 11"/>
          <p:cNvSpPr>
            <a:spLocks noGrp="1"/>
          </p:cNvSpPr>
          <p:nvPr>
            <p:ph type="sldNum" sz="quarter" idx="12"/>
          </p:nvPr>
        </p:nvSpPr>
        <p:spPr/>
        <p:txBody>
          <a:bodyPr/>
          <a:lstStyle/>
          <a:p>
            <a:fld id="{7BC5307C-9AC7-448E-9FCE-3A20542CE215}" type="slidenum">
              <a:rPr lang="en-US" smtClean="0"/>
              <a:pPr/>
              <a:t>10</a:t>
            </a:fld>
            <a:endParaRPr lang="en-US" dirty="0"/>
          </a:p>
        </p:txBody>
      </p:sp>
      <p:pic>
        <p:nvPicPr>
          <p:cNvPr id="2050" name="Picture 2"/>
          <p:cNvPicPr>
            <a:picLocks noChangeAspect="1" noChangeArrowheads="1"/>
          </p:cNvPicPr>
          <p:nvPr/>
        </p:nvPicPr>
        <p:blipFill>
          <a:blip r:embed="rId3" cstate="print"/>
          <a:srcRect/>
          <a:stretch>
            <a:fillRect/>
          </a:stretch>
        </p:blipFill>
        <p:spPr bwMode="auto">
          <a:xfrm>
            <a:off x="294283" y="1981200"/>
            <a:ext cx="4238657" cy="3200400"/>
          </a:xfrm>
          <a:prstGeom prst="rect">
            <a:avLst/>
          </a:prstGeom>
          <a:noFill/>
          <a:ln w="9525">
            <a:noFill/>
            <a:miter lim="800000"/>
            <a:headEnd/>
            <a:tailEnd/>
          </a:ln>
        </p:spPr>
      </p:pic>
      <p:pic>
        <p:nvPicPr>
          <p:cNvPr id="2051" name="Picture 3"/>
          <p:cNvPicPr>
            <a:picLocks noChangeAspect="1" noChangeArrowheads="1"/>
          </p:cNvPicPr>
          <p:nvPr/>
        </p:nvPicPr>
        <p:blipFill>
          <a:blip r:embed="rId4" cstate="print"/>
          <a:srcRect/>
          <a:stretch>
            <a:fillRect/>
          </a:stretch>
        </p:blipFill>
        <p:spPr bwMode="auto">
          <a:xfrm>
            <a:off x="4800600" y="3124200"/>
            <a:ext cx="4111142" cy="1828800"/>
          </a:xfrm>
          <a:prstGeom prst="rect">
            <a:avLst/>
          </a:prstGeom>
          <a:noFill/>
          <a:ln w="9525">
            <a:noFill/>
            <a:miter lim="800000"/>
            <a:headEnd/>
            <a:tailEnd/>
          </a:ln>
        </p:spPr>
      </p:pic>
      <p:sp>
        <p:nvSpPr>
          <p:cNvPr id="8" name="TextBox 7"/>
          <p:cNvSpPr txBox="1"/>
          <p:nvPr/>
        </p:nvSpPr>
        <p:spPr>
          <a:xfrm>
            <a:off x="381000" y="5410200"/>
            <a:ext cx="4065225" cy="1200329"/>
          </a:xfrm>
          <a:prstGeom prst="rect">
            <a:avLst/>
          </a:prstGeom>
          <a:solidFill>
            <a:srgbClr val="604F72"/>
          </a:solidFill>
          <a:effectLst>
            <a:outerShdw blurRad="50800" dist="38100" dir="2700000" sx="101000" sy="101000" algn="tl" rotWithShape="0">
              <a:prstClr val="black"/>
            </a:outerShdw>
          </a:effectLst>
          <a:scene3d>
            <a:camera prst="orthographicFront"/>
            <a:lightRig rig="threePt" dir="t"/>
          </a:scene3d>
          <a:sp3d>
            <a:bevelT/>
          </a:sp3d>
        </p:spPr>
        <p:txBody>
          <a:bodyPr wrap="square" rtlCol="0">
            <a:spAutoFit/>
          </a:bodyPr>
          <a:lstStyle/>
          <a:p>
            <a:r>
              <a:rPr lang="en-US" dirty="0" smtClean="0"/>
              <a:t>After Pressing OK or closing the “How are you?” dialog, the “Good Bye” dialog appears</a:t>
            </a:r>
            <a:endParaRPr lang="en-US" dirty="0"/>
          </a:p>
        </p:txBody>
      </p:sp>
    </p:spTree>
    <p:extLst>
      <p:ext uri="{BB962C8B-B14F-4D97-AF65-F5344CB8AC3E}">
        <p14:creationId xmlns:p14="http://schemas.microsoft.com/office/powerpoint/2010/main" val="26200039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30723" y="1025886"/>
            <a:ext cx="7439830" cy="709865"/>
          </a:xfrm>
        </p:spPr>
        <p:txBody>
          <a:bodyPr>
            <a:normAutofit fontScale="90000"/>
          </a:bodyPr>
          <a:lstStyle/>
          <a:p>
            <a:pPr rtl="0"/>
            <a:r>
              <a:rPr lang="en-US" sz="3600" dirty="0" smtClean="0"/>
              <a:t>Using Dialog Boxes for </a:t>
            </a:r>
            <a:r>
              <a:rPr lang="en-US" sz="3600" dirty="0" err="1" smtClean="0"/>
              <a:t>Input/Output</a:t>
            </a:r>
            <a:endParaRPr lang="en-US" sz="3600" dirty="0"/>
          </a:p>
        </p:txBody>
      </p:sp>
      <p:sp>
        <p:nvSpPr>
          <p:cNvPr id="6" name="Text Placeholder 5"/>
          <p:cNvSpPr>
            <a:spLocks noGrp="1"/>
          </p:cNvSpPr>
          <p:nvPr>
            <p:ph idx="1"/>
          </p:nvPr>
        </p:nvSpPr>
        <p:spPr>
          <a:xfrm>
            <a:off x="609600" y="2438400"/>
            <a:ext cx="8172158" cy="3530600"/>
          </a:xfrm>
        </p:spPr>
        <p:txBody>
          <a:bodyPr>
            <a:normAutofit/>
          </a:bodyPr>
          <a:lstStyle/>
          <a:p>
            <a:pPr algn="l" rtl="0">
              <a:buFont typeface="Arial" pitchFamily="34" charset="0"/>
              <a:buChar char="•"/>
            </a:pPr>
            <a:r>
              <a:rPr lang="en-US" sz="2400" b="1" dirty="0" err="1" smtClean="0">
                <a:solidFill>
                  <a:srgbClr val="0070C0"/>
                </a:solidFill>
                <a:effectLst>
                  <a:outerShdw blurRad="38100" dist="38100" dir="2700000" algn="tl">
                    <a:srgbClr val="000000">
                      <a:alpha val="43137"/>
                    </a:srgbClr>
                  </a:outerShdw>
                </a:effectLst>
              </a:rPr>
              <a:t>JOptionPane</a:t>
            </a:r>
            <a:r>
              <a:rPr lang="en-US" sz="2400" b="1" dirty="0" smtClean="0">
                <a:solidFill>
                  <a:srgbClr val="0070C0"/>
                </a:solidFill>
                <a:effectLst>
                  <a:outerShdw blurRad="38100" dist="38100" dir="2700000" algn="tl">
                    <a:srgbClr val="000000">
                      <a:alpha val="43137"/>
                    </a:srgbClr>
                  </a:outerShdw>
                </a:effectLst>
              </a:rPr>
              <a:t> </a:t>
            </a:r>
            <a:r>
              <a:rPr lang="en-US" sz="2400" dirty="0" smtClean="0"/>
              <a:t>this class is contained in the package </a:t>
            </a:r>
            <a:r>
              <a:rPr lang="en-US" sz="2400" dirty="0" err="1" smtClean="0">
                <a:solidFill>
                  <a:srgbClr val="FF0000"/>
                </a:solidFill>
              </a:rPr>
              <a:t>javax.swing</a:t>
            </a:r>
            <a:endParaRPr lang="en-US" sz="2400" dirty="0" smtClean="0">
              <a:solidFill>
                <a:srgbClr val="FF0000"/>
              </a:solidFill>
            </a:endParaRPr>
          </a:p>
          <a:p>
            <a:pPr algn="l" rtl="0">
              <a:buFont typeface="Arial" pitchFamily="34" charset="0"/>
              <a:buChar char="•"/>
            </a:pPr>
            <a:r>
              <a:rPr lang="en-US" sz="2400" dirty="0" smtClean="0"/>
              <a:t>We will use two methods of this class :</a:t>
            </a:r>
          </a:p>
          <a:p>
            <a:pPr lvl="1" algn="l" rtl="0">
              <a:buFont typeface="Arial" pitchFamily="34" charset="0"/>
              <a:buChar char="•"/>
            </a:pPr>
            <a:r>
              <a:rPr lang="en-US" sz="2400" dirty="0" err="1" smtClean="0"/>
              <a:t>showInputDialog</a:t>
            </a:r>
            <a:endParaRPr lang="en-US" sz="2400" dirty="0" smtClean="0"/>
          </a:p>
          <a:p>
            <a:pPr lvl="1" algn="l" rtl="0">
              <a:buFont typeface="Arial" pitchFamily="34" charset="0"/>
              <a:buChar char="•"/>
            </a:pPr>
            <a:r>
              <a:rPr lang="en-US" sz="2400" dirty="0" err="1" smtClean="0"/>
              <a:t>showMessageDialog</a:t>
            </a:r>
            <a:endParaRPr lang="en-US" sz="2400" dirty="0" smtClean="0"/>
          </a:p>
        </p:txBody>
      </p:sp>
      <p:sp>
        <p:nvSpPr>
          <p:cNvPr id="7" name="Slide Number Placeholder 6"/>
          <p:cNvSpPr>
            <a:spLocks noGrp="1"/>
          </p:cNvSpPr>
          <p:nvPr>
            <p:ph type="sldNum" sz="quarter" idx="12"/>
          </p:nvPr>
        </p:nvSpPr>
        <p:spPr/>
        <p:txBody>
          <a:bodyPr/>
          <a:lstStyle/>
          <a:p>
            <a:fld id="{7BC5307C-9AC7-448E-9FCE-3A20542CE215}" type="slidenum">
              <a:rPr lang="en-US" smtClean="0"/>
              <a:pPr/>
              <a:t>11</a:t>
            </a:fld>
            <a:endParaRPr lang="en-US" dirty="0"/>
          </a:p>
        </p:txBody>
      </p:sp>
    </p:spTree>
    <p:extLst>
      <p:ext uri="{BB962C8B-B14F-4D97-AF65-F5344CB8AC3E}">
        <p14:creationId xmlns:p14="http://schemas.microsoft.com/office/powerpoint/2010/main" val="6234796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a:xfrm>
            <a:off x="263572" y="985208"/>
            <a:ext cx="8229600" cy="563562"/>
          </a:xfrm>
        </p:spPr>
        <p:txBody>
          <a:bodyPr>
            <a:normAutofit fontScale="90000"/>
          </a:bodyPr>
          <a:lstStyle/>
          <a:p>
            <a:pPr lvl="1" algn="ctr" rtl="1">
              <a:spcBef>
                <a:spcPct val="0"/>
              </a:spcBef>
            </a:pPr>
            <a:r>
              <a:rPr lang="en-US" sz="3400" dirty="0" err="1" smtClean="0">
                <a:solidFill>
                  <a:schemeClr val="bg1"/>
                </a:solidFill>
                <a:effectLst>
                  <a:outerShdw blurRad="38100" dist="38100" dir="2700000" algn="tl">
                    <a:srgbClr val="000000">
                      <a:alpha val="43137"/>
                    </a:srgbClr>
                  </a:outerShdw>
                </a:effectLst>
              </a:rPr>
              <a:t>ShowInputDialog</a:t>
            </a:r>
            <a:endParaRPr lang="en-US" dirty="0">
              <a:solidFill>
                <a:schemeClr val="bg1"/>
              </a:solidFill>
              <a:effectLst>
                <a:outerShdw blurRad="38100" dist="38100" dir="2700000" algn="tl">
                  <a:srgbClr val="000000">
                    <a:alpha val="43137"/>
                  </a:srgbClr>
                </a:outerShdw>
              </a:effectLst>
            </a:endParaRPr>
          </a:p>
        </p:txBody>
      </p:sp>
      <p:sp>
        <p:nvSpPr>
          <p:cNvPr id="12" name="Slide Number Placeholder 11"/>
          <p:cNvSpPr>
            <a:spLocks noGrp="1"/>
          </p:cNvSpPr>
          <p:nvPr>
            <p:ph type="sldNum" sz="quarter" idx="12"/>
          </p:nvPr>
        </p:nvSpPr>
        <p:spPr/>
        <p:txBody>
          <a:bodyPr/>
          <a:lstStyle/>
          <a:p>
            <a:fld id="{7BC5307C-9AC7-448E-9FCE-3A20542CE215}" type="slidenum">
              <a:rPr lang="en-US" smtClean="0"/>
              <a:pPr/>
              <a:t>12</a:t>
            </a:fld>
            <a:endParaRPr lang="en-US" dirty="0"/>
          </a:p>
        </p:txBody>
      </p:sp>
      <p:sp>
        <p:nvSpPr>
          <p:cNvPr id="10" name="Rectangle 9"/>
          <p:cNvSpPr/>
          <p:nvPr/>
        </p:nvSpPr>
        <p:spPr>
          <a:xfrm>
            <a:off x="43502" y="2133600"/>
            <a:ext cx="8833798" cy="127444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en-GB" dirty="0">
                <a:solidFill>
                  <a:schemeClr val="accent2"/>
                </a:solidFill>
              </a:rPr>
              <a:t>General</a:t>
            </a:r>
            <a:r>
              <a:rPr lang="en-GB" b="1" dirty="0">
                <a:solidFill>
                  <a:schemeClr val="accent2"/>
                </a:solidFill>
              </a:rPr>
              <a:t> </a:t>
            </a:r>
            <a:r>
              <a:rPr lang="en-GB" dirty="0">
                <a:solidFill>
                  <a:schemeClr val="accent2"/>
                </a:solidFill>
              </a:rPr>
              <a:t>syntax</a:t>
            </a:r>
            <a:endParaRPr lang="en-US" dirty="0">
              <a:solidFill>
                <a:schemeClr val="accent2"/>
              </a:solidFill>
            </a:endParaRPr>
          </a:p>
          <a:p>
            <a:r>
              <a:rPr lang="en-US" sz="2000" dirty="0" err="1" smtClean="0">
                <a:solidFill>
                  <a:schemeClr val="tx1"/>
                </a:solidFill>
                <a:latin typeface="Courier"/>
              </a:rPr>
              <a:t>Str</a:t>
            </a:r>
            <a:r>
              <a:rPr lang="en-US" sz="2000" dirty="0" smtClean="0">
                <a:solidFill>
                  <a:schemeClr val="tx1"/>
                </a:solidFill>
                <a:latin typeface="Courier"/>
              </a:rPr>
              <a:t>= </a:t>
            </a:r>
            <a:r>
              <a:rPr lang="en-US" sz="2000" dirty="0" err="1" smtClean="0">
                <a:solidFill>
                  <a:schemeClr val="tx1"/>
                </a:solidFill>
                <a:latin typeface="Courier"/>
              </a:rPr>
              <a:t>JOptionPane.showInputDialog</a:t>
            </a:r>
            <a:r>
              <a:rPr lang="en-US" sz="2000" dirty="0" smtClean="0">
                <a:solidFill>
                  <a:schemeClr val="tx1"/>
                </a:solidFill>
                <a:latin typeface="Courier"/>
              </a:rPr>
              <a:t>(</a:t>
            </a:r>
            <a:r>
              <a:rPr lang="en-US" sz="2000" dirty="0" err="1" smtClean="0">
                <a:solidFill>
                  <a:schemeClr val="tx1"/>
                </a:solidFill>
                <a:latin typeface="Courier"/>
                <a:cs typeface="Times New Roman" pitchFamily="18" charset="0"/>
              </a:rPr>
              <a:t>ParentComponent,</a:t>
            </a:r>
            <a:r>
              <a:rPr lang="en-US" sz="2000" dirty="0" err="1" smtClean="0">
                <a:solidFill>
                  <a:schemeClr val="tx1"/>
                </a:solidFill>
                <a:latin typeface="Courier"/>
              </a:rPr>
              <a:t>string</a:t>
            </a:r>
            <a:r>
              <a:rPr lang="en-US" sz="2000" dirty="0" smtClean="0">
                <a:solidFill>
                  <a:schemeClr val="tx1"/>
                </a:solidFill>
                <a:latin typeface="Courier"/>
              </a:rPr>
              <a:t> expression,</a:t>
            </a:r>
            <a:r>
              <a:rPr lang="en-US" sz="2000" dirty="0">
                <a:solidFill>
                  <a:schemeClr val="tx1"/>
                </a:solidFill>
                <a:latin typeface="Courier"/>
                <a:cs typeface="Times New Roman" pitchFamily="18" charset="0"/>
              </a:rPr>
              <a:t> box title , message type</a:t>
            </a:r>
            <a:r>
              <a:rPr lang="en-US" sz="2000" dirty="0" smtClean="0">
                <a:solidFill>
                  <a:schemeClr val="tx1"/>
                </a:solidFill>
                <a:latin typeface="Courier"/>
              </a:rPr>
              <a:t>);</a:t>
            </a:r>
            <a:endParaRPr lang="ar-SA" sz="2000" dirty="0">
              <a:solidFill>
                <a:schemeClr val="tx1"/>
              </a:solidFill>
              <a:latin typeface="Courier"/>
            </a:endParaRPr>
          </a:p>
        </p:txBody>
      </p:sp>
      <p:sp>
        <p:nvSpPr>
          <p:cNvPr id="6" name="Rectangle 5"/>
          <p:cNvSpPr/>
          <p:nvPr/>
        </p:nvSpPr>
        <p:spPr>
          <a:xfrm>
            <a:off x="952714" y="3408050"/>
            <a:ext cx="7086171" cy="523220"/>
          </a:xfrm>
          <a:prstGeom prst="rect">
            <a:avLst/>
          </a:prstGeom>
        </p:spPr>
        <p:txBody>
          <a:bodyPr wrap="none">
            <a:spAutoFit/>
          </a:bodyPr>
          <a:lstStyle/>
          <a:p>
            <a:r>
              <a:rPr lang="en-US" sz="2800" dirty="0" smtClean="0">
                <a:latin typeface="Times New Roman" pitchFamily="18" charset="0"/>
                <a:cs typeface="Times New Roman" pitchFamily="18" charset="0"/>
              </a:rPr>
              <a:t>This method returns the input as a String value </a:t>
            </a:r>
            <a:endParaRPr lang="ar-SA" sz="2800"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cstate="print"/>
          <a:srcRect/>
          <a:stretch>
            <a:fillRect/>
          </a:stretch>
        </p:blipFill>
        <p:spPr bwMode="auto">
          <a:xfrm>
            <a:off x="2514600" y="5289259"/>
            <a:ext cx="3429000" cy="1559642"/>
          </a:xfrm>
          <a:prstGeom prst="rect">
            <a:avLst/>
          </a:prstGeom>
          <a:noFill/>
          <a:ln w="9525">
            <a:noFill/>
            <a:miter lim="800000"/>
            <a:headEnd/>
            <a:tailEnd/>
          </a:ln>
        </p:spPr>
      </p:pic>
      <p:sp>
        <p:nvSpPr>
          <p:cNvPr id="8" name="Rectangle 7"/>
          <p:cNvSpPr/>
          <p:nvPr/>
        </p:nvSpPr>
        <p:spPr>
          <a:xfrm>
            <a:off x="114300" y="4114800"/>
            <a:ext cx="8763000" cy="9906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en-US" dirty="0" smtClean="0">
                <a:solidFill>
                  <a:srgbClr val="FF0000"/>
                </a:solidFill>
              </a:rPr>
              <a:t>Example:</a:t>
            </a:r>
          </a:p>
          <a:p>
            <a:r>
              <a:rPr lang="en-US" sz="2000" dirty="0" err="1" smtClean="0">
                <a:solidFill>
                  <a:schemeClr val="tx1"/>
                </a:solidFill>
                <a:latin typeface="Courier"/>
              </a:rPr>
              <a:t>str</a:t>
            </a:r>
            <a:r>
              <a:rPr lang="en-US" sz="2000" dirty="0" smtClean="0">
                <a:solidFill>
                  <a:schemeClr val="tx1"/>
                </a:solidFill>
                <a:latin typeface="Courier"/>
              </a:rPr>
              <a:t>=</a:t>
            </a:r>
            <a:r>
              <a:rPr lang="en-US" sz="2000" dirty="0" err="1" smtClean="0">
                <a:solidFill>
                  <a:schemeClr val="tx1"/>
                </a:solidFill>
                <a:latin typeface="Courier"/>
              </a:rPr>
              <a:t>JOptionPane.showInputDialog</a:t>
            </a:r>
            <a:r>
              <a:rPr lang="en-US" sz="2000" dirty="0" smtClean="0">
                <a:solidFill>
                  <a:schemeClr val="tx1"/>
                </a:solidFill>
                <a:latin typeface="Courier"/>
              </a:rPr>
              <a:t>(</a:t>
            </a:r>
            <a:r>
              <a:rPr lang="en-US" sz="2000" dirty="0" err="1" smtClean="0">
                <a:solidFill>
                  <a:schemeClr val="tx1"/>
                </a:solidFill>
                <a:latin typeface="Courier"/>
              </a:rPr>
              <a:t>FrameOne</a:t>
            </a:r>
            <a:r>
              <a:rPr lang="en-US" sz="2000" dirty="0" smtClean="0">
                <a:solidFill>
                  <a:schemeClr val="tx1"/>
                </a:solidFill>
                <a:latin typeface="Courier"/>
              </a:rPr>
              <a:t>,"Enter your name“, “Input” ,QUESTION_MESSAGE);</a:t>
            </a:r>
            <a:endParaRPr lang="ar-SA" sz="2000" dirty="0">
              <a:solidFill>
                <a:schemeClr val="tx1"/>
              </a:solidFill>
              <a:latin typeface="Courier"/>
            </a:endParaRPr>
          </a:p>
        </p:txBody>
      </p:sp>
    </p:spTree>
    <p:extLst>
      <p:ext uri="{BB962C8B-B14F-4D97-AF65-F5344CB8AC3E}">
        <p14:creationId xmlns:p14="http://schemas.microsoft.com/office/powerpoint/2010/main" val="12130373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a:xfrm>
            <a:off x="381000" y="952830"/>
            <a:ext cx="8229600" cy="563562"/>
          </a:xfrm>
        </p:spPr>
        <p:txBody>
          <a:bodyPr>
            <a:normAutofit fontScale="90000"/>
          </a:bodyPr>
          <a:lstStyle/>
          <a:p>
            <a:pPr lvl="1" algn="ctr" rtl="0">
              <a:spcBef>
                <a:spcPct val="0"/>
              </a:spcBef>
            </a:pPr>
            <a:r>
              <a:rPr lang="en-US" sz="3400" dirty="0" err="1" smtClean="0">
                <a:solidFill>
                  <a:schemeClr val="bg1"/>
                </a:solidFill>
              </a:rPr>
              <a:t>showMessageDialog</a:t>
            </a:r>
            <a:endParaRPr lang="en-US" sz="3400" dirty="0" smtClean="0">
              <a:solidFill>
                <a:schemeClr val="bg1"/>
              </a:solidFill>
            </a:endParaRPr>
          </a:p>
        </p:txBody>
      </p:sp>
      <p:sp>
        <p:nvSpPr>
          <p:cNvPr id="12" name="Slide Number Placeholder 11"/>
          <p:cNvSpPr>
            <a:spLocks noGrp="1"/>
          </p:cNvSpPr>
          <p:nvPr>
            <p:ph type="sldNum" sz="quarter" idx="12"/>
          </p:nvPr>
        </p:nvSpPr>
        <p:spPr/>
        <p:txBody>
          <a:bodyPr/>
          <a:lstStyle/>
          <a:p>
            <a:fld id="{7BC5307C-9AC7-448E-9FCE-3A20542CE215}" type="slidenum">
              <a:rPr lang="en-US" smtClean="0"/>
              <a:pPr/>
              <a:t>13</a:t>
            </a:fld>
            <a:endParaRPr lang="en-US" dirty="0"/>
          </a:p>
        </p:txBody>
      </p:sp>
      <p:sp>
        <p:nvSpPr>
          <p:cNvPr id="10" name="Rectangle 9"/>
          <p:cNvSpPr/>
          <p:nvPr/>
        </p:nvSpPr>
        <p:spPr>
          <a:xfrm>
            <a:off x="76200" y="2286000"/>
            <a:ext cx="8839200" cy="1600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en-GB" sz="2400" dirty="0" smtClean="0">
                <a:solidFill>
                  <a:srgbClr val="FF0000"/>
                </a:solidFill>
              </a:rPr>
              <a:t>General syntax</a:t>
            </a:r>
            <a:endParaRPr lang="en-US" sz="2400" dirty="0" smtClean="0">
              <a:solidFill>
                <a:srgbClr val="FF0000"/>
              </a:solidFill>
            </a:endParaRPr>
          </a:p>
          <a:p>
            <a:r>
              <a:rPr lang="en-US" sz="2000" dirty="0" err="1" smtClean="0">
                <a:solidFill>
                  <a:schemeClr val="tx1"/>
                </a:solidFill>
                <a:latin typeface="Courier"/>
              </a:rPr>
              <a:t>JOptionPane.showMessageDialog</a:t>
            </a:r>
            <a:r>
              <a:rPr lang="en-US" sz="2000" dirty="0" smtClean="0">
                <a:solidFill>
                  <a:schemeClr val="tx1"/>
                </a:solidFill>
                <a:latin typeface="Courier"/>
              </a:rPr>
              <a:t>(</a:t>
            </a:r>
            <a:r>
              <a:rPr lang="en-US" sz="2000" dirty="0" err="1" smtClean="0">
                <a:solidFill>
                  <a:schemeClr val="tx1"/>
                </a:solidFill>
                <a:latin typeface="Courier"/>
                <a:cs typeface="Times New Roman" pitchFamily="18" charset="0"/>
              </a:rPr>
              <a:t>ParentComponent</a:t>
            </a:r>
            <a:r>
              <a:rPr lang="en-US" sz="2000" dirty="0" smtClean="0">
                <a:solidFill>
                  <a:schemeClr val="tx1"/>
                </a:solidFill>
                <a:latin typeface="Courier"/>
                <a:cs typeface="Times New Roman" pitchFamily="18" charset="0"/>
              </a:rPr>
              <a:t>, message string, box title , message type</a:t>
            </a:r>
            <a:r>
              <a:rPr lang="en-US" sz="2000" dirty="0" smtClean="0">
                <a:solidFill>
                  <a:schemeClr val="tx1"/>
                </a:solidFill>
                <a:latin typeface="Courier"/>
              </a:rPr>
              <a:t>);</a:t>
            </a:r>
            <a:endParaRPr lang="ar-SA" sz="2000" dirty="0">
              <a:solidFill>
                <a:schemeClr val="tx1"/>
              </a:solidFill>
              <a:latin typeface="Courier"/>
            </a:endParaRPr>
          </a:p>
        </p:txBody>
      </p:sp>
      <p:pic>
        <p:nvPicPr>
          <p:cNvPr id="2050" name="Picture 2"/>
          <p:cNvPicPr>
            <a:picLocks noChangeAspect="1" noChangeArrowheads="1"/>
          </p:cNvPicPr>
          <p:nvPr/>
        </p:nvPicPr>
        <p:blipFill>
          <a:blip r:embed="rId3" cstate="print"/>
          <a:srcRect/>
          <a:stretch>
            <a:fillRect/>
          </a:stretch>
        </p:blipFill>
        <p:spPr bwMode="auto">
          <a:xfrm>
            <a:off x="2667000" y="4343400"/>
            <a:ext cx="3962400" cy="1933212"/>
          </a:xfrm>
          <a:prstGeom prst="rect">
            <a:avLst/>
          </a:prstGeom>
          <a:noFill/>
          <a:ln w="9525">
            <a:noFill/>
            <a:miter lim="800000"/>
            <a:headEnd/>
            <a:tailEnd/>
          </a:ln>
        </p:spPr>
      </p:pic>
    </p:spTree>
    <p:extLst>
      <p:ext uri="{BB962C8B-B14F-4D97-AF65-F5344CB8AC3E}">
        <p14:creationId xmlns:p14="http://schemas.microsoft.com/office/powerpoint/2010/main" val="12130373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smtClean="0"/>
              <a:t>Adding pane to a Frame</a:t>
            </a:r>
            <a:endParaRPr lang="ar-SA" dirty="0"/>
          </a:p>
        </p:txBody>
      </p:sp>
      <p:pic>
        <p:nvPicPr>
          <p:cNvPr id="6" name="Content Placeholder 5"/>
          <p:cNvPicPr>
            <a:picLocks noGrp="1" noChangeAspect="1"/>
          </p:cNvPicPr>
          <p:nvPr>
            <p:ph idx="1"/>
          </p:nvPr>
        </p:nvPicPr>
        <p:blipFill>
          <a:blip r:embed="rId2"/>
          <a:stretch>
            <a:fillRect/>
          </a:stretch>
        </p:blipFill>
        <p:spPr>
          <a:xfrm>
            <a:off x="533399" y="2133600"/>
            <a:ext cx="6478323" cy="4724400"/>
          </a:xfrm>
          <a:prstGeom prst="rect">
            <a:avLst/>
          </a:prstGeom>
        </p:spPr>
      </p:pic>
      <p:sp>
        <p:nvSpPr>
          <p:cNvPr id="4" name="Slide Number Placeholder 3"/>
          <p:cNvSpPr>
            <a:spLocks noGrp="1"/>
          </p:cNvSpPr>
          <p:nvPr>
            <p:ph type="sldNum" sz="quarter" idx="12"/>
          </p:nvPr>
        </p:nvSpPr>
        <p:spPr/>
        <p:txBody>
          <a:bodyPr/>
          <a:lstStyle/>
          <a:p>
            <a:fld id="{7BC5307C-9AC7-448E-9FCE-3A20542CE215}" type="slidenum">
              <a:rPr lang="en-US" smtClean="0"/>
              <a:pPr/>
              <a:t>14</a:t>
            </a:fld>
            <a:endParaRPr lang="en-US"/>
          </a:p>
        </p:txBody>
      </p:sp>
    </p:spTree>
    <p:extLst>
      <p:ext uri="{BB962C8B-B14F-4D97-AF65-F5344CB8AC3E}">
        <p14:creationId xmlns:p14="http://schemas.microsoft.com/office/powerpoint/2010/main" val="34437490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endParaRPr lang="ar-SA"/>
          </a:p>
        </p:txBody>
      </p:sp>
      <p:sp>
        <p:nvSpPr>
          <p:cNvPr id="4" name="Slide Number Placeholder 3"/>
          <p:cNvSpPr>
            <a:spLocks noGrp="1"/>
          </p:cNvSpPr>
          <p:nvPr>
            <p:ph type="sldNum" sz="quarter" idx="12"/>
          </p:nvPr>
        </p:nvSpPr>
        <p:spPr/>
        <p:txBody>
          <a:bodyPr/>
          <a:lstStyle/>
          <a:p>
            <a:fld id="{7BC5307C-9AC7-448E-9FCE-3A20542CE215}" type="slidenum">
              <a:rPr lang="en-US" smtClean="0"/>
              <a:pPr/>
              <a:t>15</a:t>
            </a:fld>
            <a:endParaRPr lang="en-US"/>
          </a:p>
        </p:txBody>
      </p:sp>
      <p:pic>
        <p:nvPicPr>
          <p:cNvPr id="5" name="Picture 4"/>
          <p:cNvPicPr>
            <a:picLocks noChangeAspect="1"/>
          </p:cNvPicPr>
          <p:nvPr/>
        </p:nvPicPr>
        <p:blipFill>
          <a:blip r:embed="rId2"/>
          <a:stretch>
            <a:fillRect/>
          </a:stretch>
        </p:blipFill>
        <p:spPr>
          <a:xfrm>
            <a:off x="1828800" y="3048000"/>
            <a:ext cx="4876800" cy="2157478"/>
          </a:xfrm>
          <a:prstGeom prst="rect">
            <a:avLst/>
          </a:prstGeom>
        </p:spPr>
      </p:pic>
    </p:spTree>
    <p:extLst>
      <p:ext uri="{BB962C8B-B14F-4D97-AF65-F5344CB8AC3E}">
        <p14:creationId xmlns:p14="http://schemas.microsoft.com/office/powerpoint/2010/main" val="23936028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a:t>
            </a:r>
            <a:endParaRPr lang="ar-SA" dirty="0"/>
          </a:p>
        </p:txBody>
      </p:sp>
      <p:pic>
        <p:nvPicPr>
          <p:cNvPr id="5" name="Content Placeholder 4"/>
          <p:cNvPicPr>
            <a:picLocks noGrp="1" noChangeAspect="1"/>
          </p:cNvPicPr>
          <p:nvPr>
            <p:ph idx="1"/>
          </p:nvPr>
        </p:nvPicPr>
        <p:blipFill>
          <a:blip r:embed="rId2"/>
          <a:stretch>
            <a:fillRect/>
          </a:stretch>
        </p:blipFill>
        <p:spPr>
          <a:xfrm>
            <a:off x="373396" y="2209799"/>
            <a:ext cx="8237203" cy="4597265"/>
          </a:xfrm>
          <a:prstGeom prst="rect">
            <a:avLst/>
          </a:prstGeom>
        </p:spPr>
      </p:pic>
      <p:sp>
        <p:nvSpPr>
          <p:cNvPr id="4" name="Slide Number Placeholder 3"/>
          <p:cNvSpPr>
            <a:spLocks noGrp="1"/>
          </p:cNvSpPr>
          <p:nvPr>
            <p:ph type="sldNum" sz="quarter" idx="12"/>
          </p:nvPr>
        </p:nvSpPr>
        <p:spPr/>
        <p:txBody>
          <a:bodyPr/>
          <a:lstStyle/>
          <a:p>
            <a:fld id="{7BC5307C-9AC7-448E-9FCE-3A20542CE215}" type="slidenum">
              <a:rPr lang="en-US" smtClean="0"/>
              <a:pPr/>
              <a:t>16</a:t>
            </a:fld>
            <a:endParaRPr lang="en-US"/>
          </a:p>
        </p:txBody>
      </p:sp>
    </p:spTree>
    <p:extLst>
      <p:ext uri="{BB962C8B-B14F-4D97-AF65-F5344CB8AC3E}">
        <p14:creationId xmlns:p14="http://schemas.microsoft.com/office/powerpoint/2010/main" val="14949849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endParaRPr lang="ar-SA"/>
          </a:p>
        </p:txBody>
      </p:sp>
      <p:sp>
        <p:nvSpPr>
          <p:cNvPr id="4" name="Slide Number Placeholder 3"/>
          <p:cNvSpPr>
            <a:spLocks noGrp="1"/>
          </p:cNvSpPr>
          <p:nvPr>
            <p:ph type="sldNum" sz="quarter" idx="12"/>
          </p:nvPr>
        </p:nvSpPr>
        <p:spPr/>
        <p:txBody>
          <a:bodyPr/>
          <a:lstStyle/>
          <a:p>
            <a:fld id="{7BC5307C-9AC7-448E-9FCE-3A20542CE215}" type="slidenum">
              <a:rPr lang="en-US" smtClean="0"/>
              <a:pPr/>
              <a:t>17</a:t>
            </a:fld>
            <a:endParaRPr lang="en-US"/>
          </a:p>
        </p:txBody>
      </p:sp>
      <p:pic>
        <p:nvPicPr>
          <p:cNvPr id="5" name="Picture 4"/>
          <p:cNvPicPr>
            <a:picLocks noChangeAspect="1"/>
          </p:cNvPicPr>
          <p:nvPr/>
        </p:nvPicPr>
        <p:blipFill>
          <a:blip r:embed="rId2"/>
          <a:stretch>
            <a:fillRect/>
          </a:stretch>
        </p:blipFill>
        <p:spPr>
          <a:xfrm>
            <a:off x="1676400" y="3048000"/>
            <a:ext cx="4978219" cy="2173287"/>
          </a:xfrm>
          <a:prstGeom prst="rect">
            <a:avLst/>
          </a:prstGeom>
        </p:spPr>
      </p:pic>
    </p:spTree>
    <p:extLst>
      <p:ext uri="{BB962C8B-B14F-4D97-AF65-F5344CB8AC3E}">
        <p14:creationId xmlns:p14="http://schemas.microsoft.com/office/powerpoint/2010/main" val="16826258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a:xfrm>
            <a:off x="113731" y="599074"/>
            <a:ext cx="8229600" cy="563562"/>
          </a:xfrm>
        </p:spPr>
        <p:txBody>
          <a:bodyPr>
            <a:normAutofit fontScale="90000"/>
          </a:bodyPr>
          <a:lstStyle/>
          <a:p>
            <a:pPr lvl="1" algn="ctr" rtl="0">
              <a:spcBef>
                <a:spcPct val="0"/>
              </a:spcBef>
            </a:pPr>
            <a:r>
              <a:rPr lang="en-US" sz="3400" dirty="0" smtClean="0">
                <a:solidFill>
                  <a:schemeClr val="bg1"/>
                </a:solidFill>
              </a:rPr>
              <a:t>Message Type</a:t>
            </a:r>
          </a:p>
        </p:txBody>
      </p:sp>
      <p:sp>
        <p:nvSpPr>
          <p:cNvPr id="12" name="Slide Number Placeholder 11"/>
          <p:cNvSpPr>
            <a:spLocks noGrp="1"/>
          </p:cNvSpPr>
          <p:nvPr>
            <p:ph type="sldNum" sz="quarter" idx="12"/>
          </p:nvPr>
        </p:nvSpPr>
        <p:spPr/>
        <p:txBody>
          <a:bodyPr/>
          <a:lstStyle/>
          <a:p>
            <a:fld id="{7BC5307C-9AC7-448E-9FCE-3A20542CE215}" type="slidenum">
              <a:rPr lang="en-US" smtClean="0"/>
              <a:pPr/>
              <a:t>18</a:t>
            </a:fld>
            <a:endParaRPr lang="en-US" dirty="0"/>
          </a:p>
        </p:txBody>
      </p:sp>
      <p:sp>
        <p:nvSpPr>
          <p:cNvPr id="10" name="Rectangle 9"/>
          <p:cNvSpPr/>
          <p:nvPr/>
        </p:nvSpPr>
        <p:spPr>
          <a:xfrm>
            <a:off x="90986" y="1371600"/>
            <a:ext cx="9296400" cy="1143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en-US" dirty="0" err="1" smtClean="0">
                <a:solidFill>
                  <a:schemeClr val="tx1"/>
                </a:solidFill>
                <a:latin typeface="Courier"/>
              </a:rPr>
              <a:t>JOptionPane.showMessageDialog</a:t>
            </a:r>
            <a:r>
              <a:rPr lang="en-US" dirty="0" smtClean="0">
                <a:solidFill>
                  <a:schemeClr val="tx1"/>
                </a:solidFill>
                <a:latin typeface="Courier"/>
              </a:rPr>
              <a:t>(</a:t>
            </a:r>
            <a:r>
              <a:rPr lang="en-US" dirty="0" err="1" smtClean="0">
                <a:solidFill>
                  <a:schemeClr val="tx1"/>
                </a:solidFill>
                <a:latin typeface="Courier"/>
              </a:rPr>
              <a:t>Jframe</a:t>
            </a:r>
            <a:r>
              <a:rPr lang="en-US" dirty="0">
                <a:solidFill>
                  <a:schemeClr val="tx1"/>
                </a:solidFill>
                <a:latin typeface="Courier"/>
              </a:rPr>
              <a:t>/</a:t>
            </a:r>
            <a:r>
              <a:rPr lang="en-US" dirty="0" err="1" smtClean="0">
                <a:solidFill>
                  <a:schemeClr val="tx1"/>
                </a:solidFill>
                <a:latin typeface="Courier"/>
              </a:rPr>
              <a:t>null</a:t>
            </a:r>
            <a:r>
              <a:rPr lang="en-US" dirty="0" err="1" smtClean="0">
                <a:solidFill>
                  <a:schemeClr val="tx1"/>
                </a:solidFill>
                <a:latin typeface="Courier"/>
              </a:rPr>
              <a:t>,"Hello","Title</a:t>
            </a:r>
            <a:r>
              <a:rPr lang="en-US" dirty="0" smtClean="0">
                <a:solidFill>
                  <a:schemeClr val="tx1"/>
                </a:solidFill>
                <a:latin typeface="Courier"/>
              </a:rPr>
              <a:t>", </a:t>
            </a:r>
            <a:r>
              <a:rPr lang="en-US" dirty="0" err="1" smtClean="0">
                <a:solidFill>
                  <a:schemeClr val="tx1"/>
                </a:solidFill>
                <a:latin typeface="Courier"/>
              </a:rPr>
              <a:t>JOptionPane</a:t>
            </a:r>
            <a:r>
              <a:rPr lang="en-US" dirty="0" smtClean="0">
                <a:solidFill>
                  <a:srgbClr val="FF0000"/>
                </a:solidFill>
                <a:latin typeface="Courier"/>
              </a:rPr>
              <a:t>.*********</a:t>
            </a:r>
            <a:r>
              <a:rPr lang="en-US" dirty="0" smtClean="0">
                <a:solidFill>
                  <a:schemeClr val="tx1"/>
                </a:solidFill>
                <a:latin typeface="Courier"/>
              </a:rPr>
              <a:t>);</a:t>
            </a:r>
          </a:p>
        </p:txBody>
      </p:sp>
      <p:pic>
        <p:nvPicPr>
          <p:cNvPr id="3074" name="Picture 2"/>
          <p:cNvPicPr>
            <a:picLocks noChangeAspect="1" noChangeArrowheads="1"/>
          </p:cNvPicPr>
          <p:nvPr/>
        </p:nvPicPr>
        <p:blipFill>
          <a:blip r:embed="rId3" cstate="print"/>
          <a:srcRect/>
          <a:stretch>
            <a:fillRect/>
          </a:stretch>
        </p:blipFill>
        <p:spPr bwMode="auto">
          <a:xfrm>
            <a:off x="3398293" y="2590800"/>
            <a:ext cx="2828925" cy="1295400"/>
          </a:xfrm>
          <a:prstGeom prst="rect">
            <a:avLst/>
          </a:prstGeom>
          <a:noFill/>
          <a:ln w="9525">
            <a:noFill/>
            <a:miter lim="800000"/>
            <a:headEnd/>
            <a:tailEnd/>
          </a:ln>
        </p:spPr>
      </p:pic>
      <p:sp>
        <p:nvSpPr>
          <p:cNvPr id="9" name="TextBox 8"/>
          <p:cNvSpPr txBox="1"/>
          <p:nvPr/>
        </p:nvSpPr>
        <p:spPr>
          <a:xfrm>
            <a:off x="350293" y="3962400"/>
            <a:ext cx="3200400" cy="369332"/>
          </a:xfrm>
          <a:prstGeom prst="rect">
            <a:avLst/>
          </a:prstGeom>
          <a:noFill/>
        </p:spPr>
        <p:txBody>
          <a:bodyPr wrap="square" rtlCol="1">
            <a:spAutoFit/>
          </a:bodyPr>
          <a:lstStyle/>
          <a:p>
            <a:r>
              <a:rPr lang="en-US" dirty="0" smtClean="0"/>
              <a:t>INFORMATION_MESSAGE</a:t>
            </a:r>
          </a:p>
        </p:txBody>
      </p:sp>
      <p:sp>
        <p:nvSpPr>
          <p:cNvPr id="11" name="TextBox 10"/>
          <p:cNvSpPr txBox="1"/>
          <p:nvPr/>
        </p:nvSpPr>
        <p:spPr>
          <a:xfrm>
            <a:off x="3703093" y="3886200"/>
            <a:ext cx="2286000" cy="369332"/>
          </a:xfrm>
          <a:prstGeom prst="rect">
            <a:avLst/>
          </a:prstGeom>
          <a:noFill/>
        </p:spPr>
        <p:txBody>
          <a:bodyPr wrap="square" rtlCol="1">
            <a:spAutoFit/>
          </a:bodyPr>
          <a:lstStyle/>
          <a:p>
            <a:r>
              <a:rPr lang="en-US" dirty="0" smtClean="0"/>
              <a:t>ERROR_MESSAGE</a:t>
            </a:r>
          </a:p>
        </p:txBody>
      </p:sp>
      <p:pic>
        <p:nvPicPr>
          <p:cNvPr id="13" name="Picture 2"/>
          <p:cNvPicPr>
            <a:picLocks noChangeAspect="1" noChangeArrowheads="1"/>
          </p:cNvPicPr>
          <p:nvPr/>
        </p:nvPicPr>
        <p:blipFill>
          <a:blip r:embed="rId4" cstate="print"/>
          <a:srcRect/>
          <a:stretch>
            <a:fillRect/>
          </a:stretch>
        </p:blipFill>
        <p:spPr bwMode="auto">
          <a:xfrm>
            <a:off x="350293" y="2514600"/>
            <a:ext cx="2869119" cy="1399812"/>
          </a:xfrm>
          <a:prstGeom prst="rect">
            <a:avLst/>
          </a:prstGeom>
          <a:noFill/>
          <a:ln w="9525">
            <a:noFill/>
            <a:miter lim="800000"/>
            <a:headEnd/>
            <a:tailEnd/>
          </a:ln>
        </p:spPr>
      </p:pic>
      <p:sp>
        <p:nvSpPr>
          <p:cNvPr id="14" name="TextBox 13"/>
          <p:cNvSpPr txBox="1"/>
          <p:nvPr/>
        </p:nvSpPr>
        <p:spPr>
          <a:xfrm>
            <a:off x="6406099" y="3886200"/>
            <a:ext cx="2478594" cy="369332"/>
          </a:xfrm>
          <a:prstGeom prst="rect">
            <a:avLst/>
          </a:prstGeom>
          <a:noFill/>
        </p:spPr>
        <p:txBody>
          <a:bodyPr wrap="square" rtlCol="1">
            <a:spAutoFit/>
          </a:bodyPr>
          <a:lstStyle/>
          <a:p>
            <a:r>
              <a:rPr lang="en-US" dirty="0" smtClean="0"/>
              <a:t>WARNING_MESSAGE</a:t>
            </a:r>
          </a:p>
        </p:txBody>
      </p:sp>
      <p:sp>
        <p:nvSpPr>
          <p:cNvPr id="16" name="TextBox 15"/>
          <p:cNvSpPr txBox="1"/>
          <p:nvPr/>
        </p:nvSpPr>
        <p:spPr>
          <a:xfrm>
            <a:off x="883693" y="6363816"/>
            <a:ext cx="2514600" cy="369332"/>
          </a:xfrm>
          <a:prstGeom prst="rect">
            <a:avLst/>
          </a:prstGeom>
          <a:noFill/>
        </p:spPr>
        <p:txBody>
          <a:bodyPr wrap="square" rtlCol="1">
            <a:spAutoFit/>
          </a:bodyPr>
          <a:lstStyle/>
          <a:p>
            <a:r>
              <a:rPr lang="en-US" dirty="0" smtClean="0"/>
              <a:t>QUESTION_MESSAGE</a:t>
            </a:r>
          </a:p>
        </p:txBody>
      </p:sp>
      <p:sp>
        <p:nvSpPr>
          <p:cNvPr id="17" name="TextBox 16"/>
          <p:cNvSpPr txBox="1"/>
          <p:nvPr/>
        </p:nvSpPr>
        <p:spPr>
          <a:xfrm>
            <a:off x="5074693" y="6324600"/>
            <a:ext cx="3429000" cy="369332"/>
          </a:xfrm>
          <a:prstGeom prst="rect">
            <a:avLst/>
          </a:prstGeom>
          <a:noFill/>
        </p:spPr>
        <p:txBody>
          <a:bodyPr wrap="square" rtlCol="1">
            <a:spAutoFit/>
          </a:bodyPr>
          <a:lstStyle/>
          <a:p>
            <a:r>
              <a:rPr lang="en-US" dirty="0" smtClean="0"/>
              <a:t>PLAIN_MESSAGE</a:t>
            </a:r>
          </a:p>
        </p:txBody>
      </p:sp>
      <p:pic>
        <p:nvPicPr>
          <p:cNvPr id="3075" name="Picture 3"/>
          <p:cNvPicPr>
            <a:picLocks noChangeAspect="1" noChangeArrowheads="1"/>
          </p:cNvPicPr>
          <p:nvPr/>
        </p:nvPicPr>
        <p:blipFill>
          <a:blip r:embed="rId5" cstate="print"/>
          <a:srcRect/>
          <a:stretch>
            <a:fillRect/>
          </a:stretch>
        </p:blipFill>
        <p:spPr bwMode="auto">
          <a:xfrm>
            <a:off x="6398668" y="2590800"/>
            <a:ext cx="2714625" cy="1276350"/>
          </a:xfrm>
          <a:prstGeom prst="rect">
            <a:avLst/>
          </a:prstGeom>
          <a:noFill/>
          <a:ln w="9525">
            <a:noFill/>
            <a:miter lim="800000"/>
            <a:headEnd/>
            <a:tailEnd/>
          </a:ln>
        </p:spPr>
      </p:pic>
      <p:pic>
        <p:nvPicPr>
          <p:cNvPr id="3076" name="Picture 4"/>
          <p:cNvPicPr>
            <a:picLocks noChangeAspect="1" noChangeArrowheads="1"/>
          </p:cNvPicPr>
          <p:nvPr/>
        </p:nvPicPr>
        <p:blipFill>
          <a:blip r:embed="rId6" cstate="print"/>
          <a:srcRect/>
          <a:stretch>
            <a:fillRect/>
          </a:stretch>
        </p:blipFill>
        <p:spPr bwMode="auto">
          <a:xfrm>
            <a:off x="350293" y="4648200"/>
            <a:ext cx="3326130" cy="1600200"/>
          </a:xfrm>
          <a:prstGeom prst="rect">
            <a:avLst/>
          </a:prstGeom>
          <a:noFill/>
          <a:ln w="9525">
            <a:noFill/>
            <a:miter lim="800000"/>
            <a:headEnd/>
            <a:tailEnd/>
          </a:ln>
        </p:spPr>
      </p:pic>
      <p:pic>
        <p:nvPicPr>
          <p:cNvPr id="3077" name="Picture 5"/>
          <p:cNvPicPr>
            <a:picLocks noChangeAspect="1" noChangeArrowheads="1"/>
          </p:cNvPicPr>
          <p:nvPr/>
        </p:nvPicPr>
        <p:blipFill>
          <a:blip r:embed="rId7" cstate="print"/>
          <a:srcRect/>
          <a:stretch>
            <a:fillRect/>
          </a:stretch>
        </p:blipFill>
        <p:spPr bwMode="auto">
          <a:xfrm>
            <a:off x="4769893" y="4800600"/>
            <a:ext cx="3068472" cy="1447800"/>
          </a:xfrm>
          <a:prstGeom prst="rect">
            <a:avLst/>
          </a:prstGeom>
          <a:noFill/>
          <a:ln w="9525">
            <a:noFill/>
            <a:miter lim="800000"/>
            <a:headEnd/>
            <a:tailEnd/>
          </a:ln>
        </p:spPr>
      </p:pic>
    </p:spTree>
    <p:extLst>
      <p:ext uri="{BB962C8B-B14F-4D97-AF65-F5344CB8AC3E}">
        <p14:creationId xmlns:p14="http://schemas.microsoft.com/office/powerpoint/2010/main" val="121303738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5970" y="927098"/>
            <a:ext cx="7363630" cy="709865"/>
          </a:xfrm>
        </p:spPr>
        <p:txBody>
          <a:bodyPr/>
          <a:lstStyle/>
          <a:p>
            <a:r>
              <a:rPr lang="en-US" dirty="0" smtClean="0">
                <a:solidFill>
                  <a:schemeClr val="bg1"/>
                </a:solidFill>
              </a:rPr>
              <a:t>Example for adding two numbers</a:t>
            </a:r>
            <a:endParaRPr lang="ar-SA" dirty="0">
              <a:solidFill>
                <a:schemeClr val="bg1"/>
              </a:solidFill>
            </a:endParaRPr>
          </a:p>
        </p:txBody>
      </p:sp>
      <p:sp>
        <p:nvSpPr>
          <p:cNvPr id="4" name="Slide Number Placeholder 3"/>
          <p:cNvSpPr>
            <a:spLocks noGrp="1"/>
          </p:cNvSpPr>
          <p:nvPr>
            <p:ph type="sldNum" sz="quarter" idx="12"/>
          </p:nvPr>
        </p:nvSpPr>
        <p:spPr/>
        <p:txBody>
          <a:bodyPr/>
          <a:lstStyle/>
          <a:p>
            <a:fld id="{7BC5307C-9AC7-448E-9FCE-3A20542CE215}" type="slidenum">
              <a:rPr lang="en-US" smtClean="0"/>
              <a:pPr/>
              <a:t>19</a:t>
            </a:fld>
            <a:endParaRPr lang="en-US"/>
          </a:p>
        </p:txBody>
      </p:sp>
      <p:pic>
        <p:nvPicPr>
          <p:cNvPr id="5122" name="Picture 2"/>
          <p:cNvPicPr>
            <a:picLocks noChangeAspect="1" noChangeArrowheads="1"/>
          </p:cNvPicPr>
          <p:nvPr/>
        </p:nvPicPr>
        <p:blipFill>
          <a:blip r:embed="rId2" cstate="print"/>
          <a:srcRect/>
          <a:stretch>
            <a:fillRect/>
          </a:stretch>
        </p:blipFill>
        <p:spPr bwMode="auto">
          <a:xfrm>
            <a:off x="152400" y="1752600"/>
            <a:ext cx="9144000" cy="5029200"/>
          </a:xfrm>
          <a:prstGeom prst="rect">
            <a:avLst/>
          </a:prstGeom>
          <a:solidFill>
            <a:schemeClr val="bg1"/>
          </a:solid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rtl="0"/>
            <a:r>
              <a:rPr lang="en-US" sz="3600" dirty="0" smtClean="0"/>
              <a:t>Graphical User Interface</a:t>
            </a:r>
            <a:endParaRPr lang="en-US" sz="3600" dirty="0"/>
          </a:p>
        </p:txBody>
      </p:sp>
      <p:sp>
        <p:nvSpPr>
          <p:cNvPr id="6" name="Text Placeholder 5"/>
          <p:cNvSpPr>
            <a:spLocks noGrp="1"/>
          </p:cNvSpPr>
          <p:nvPr>
            <p:ph idx="1"/>
          </p:nvPr>
        </p:nvSpPr>
        <p:spPr>
          <a:xfrm>
            <a:off x="590842" y="2362200"/>
            <a:ext cx="7486357" cy="3530600"/>
          </a:xfrm>
        </p:spPr>
        <p:txBody>
          <a:bodyPr>
            <a:normAutofit fontScale="92500" lnSpcReduction="20000"/>
          </a:bodyPr>
          <a:lstStyle/>
          <a:p>
            <a:pPr algn="l" rtl="0">
              <a:buFont typeface="Arial" pitchFamily="34" charset="0"/>
              <a:buChar char="•"/>
            </a:pPr>
            <a:r>
              <a:rPr lang="en-US" sz="2800" dirty="0" smtClean="0">
                <a:solidFill>
                  <a:schemeClr val="tx1"/>
                </a:solidFill>
              </a:rPr>
              <a:t>Java is equipped with many powerful ,easy to use GUI component such as input and output dialog boxes that you can use them to make your program attractive  and user friendly </a:t>
            </a:r>
          </a:p>
          <a:p>
            <a:pPr algn="l" rtl="0">
              <a:buFont typeface="Arial" pitchFamily="34" charset="0"/>
              <a:buChar char="•"/>
            </a:pPr>
            <a:endParaRPr lang="en-US" sz="2800" dirty="0" smtClean="0">
              <a:solidFill>
                <a:schemeClr val="tx1"/>
              </a:solidFill>
            </a:endParaRPr>
          </a:p>
          <a:p>
            <a:pPr algn="l" rtl="0">
              <a:buFont typeface="Arial" pitchFamily="34" charset="0"/>
              <a:buChar char="•"/>
            </a:pPr>
            <a:r>
              <a:rPr lang="en-US" sz="2800" dirty="0" smtClean="0">
                <a:solidFill>
                  <a:schemeClr val="tx1"/>
                </a:solidFill>
              </a:rPr>
              <a:t>GUI-based programs are implemented by using classes from the </a:t>
            </a:r>
            <a:r>
              <a:rPr lang="en-US" sz="2800" b="1" dirty="0" err="1" smtClean="0">
                <a:solidFill>
                  <a:schemeClr val="tx1"/>
                </a:solidFill>
              </a:rPr>
              <a:t>javax.swing</a:t>
            </a:r>
            <a:r>
              <a:rPr lang="en-US" sz="2800" dirty="0" smtClean="0">
                <a:solidFill>
                  <a:schemeClr val="tx1"/>
                </a:solidFill>
              </a:rPr>
              <a:t> and </a:t>
            </a:r>
            <a:r>
              <a:rPr lang="en-US" sz="2800" b="1" dirty="0" smtClean="0">
                <a:solidFill>
                  <a:schemeClr val="tx1"/>
                </a:solidFill>
              </a:rPr>
              <a:t>java.awt</a:t>
            </a:r>
            <a:r>
              <a:rPr lang="en-US" sz="2800" dirty="0" smtClean="0">
                <a:solidFill>
                  <a:schemeClr val="tx1"/>
                </a:solidFill>
              </a:rPr>
              <a:t> packages.</a:t>
            </a:r>
          </a:p>
          <a:p>
            <a:pPr algn="l" rtl="0">
              <a:buFont typeface="Arial" pitchFamily="34" charset="0"/>
              <a:buChar char="•"/>
            </a:pPr>
            <a:endParaRPr lang="en-US" sz="2800" dirty="0">
              <a:solidFill>
                <a:schemeClr val="tx1"/>
              </a:solidFill>
            </a:endParaRPr>
          </a:p>
        </p:txBody>
      </p:sp>
      <p:sp>
        <p:nvSpPr>
          <p:cNvPr id="7" name="Slide Number Placeholder 6"/>
          <p:cNvSpPr>
            <a:spLocks noGrp="1"/>
          </p:cNvSpPr>
          <p:nvPr>
            <p:ph type="sldNum" sz="quarter" idx="12"/>
          </p:nvPr>
        </p:nvSpPr>
        <p:spPr/>
        <p:txBody>
          <a:bodyPr/>
          <a:lstStyle/>
          <a:p>
            <a:fld id="{7BC5307C-9AC7-448E-9FCE-3A20542CE215}" type="slidenum">
              <a:rPr lang="en-US" smtClean="0"/>
              <a:pPr/>
              <a:t>2</a:t>
            </a:fld>
            <a:endParaRPr lang="en-US" dirty="0"/>
          </a:p>
        </p:txBody>
      </p:sp>
    </p:spTree>
    <p:extLst>
      <p:ext uri="{BB962C8B-B14F-4D97-AF65-F5344CB8AC3E}">
        <p14:creationId xmlns:p14="http://schemas.microsoft.com/office/powerpoint/2010/main" val="62347964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endParaRPr lang="ar-SA" dirty="0"/>
          </a:p>
        </p:txBody>
      </p:sp>
      <p:sp>
        <p:nvSpPr>
          <p:cNvPr id="5" name="Slide Number Placeholder 4"/>
          <p:cNvSpPr>
            <a:spLocks noGrp="1"/>
          </p:cNvSpPr>
          <p:nvPr>
            <p:ph type="sldNum" sz="quarter" idx="12"/>
          </p:nvPr>
        </p:nvSpPr>
        <p:spPr/>
        <p:txBody>
          <a:bodyPr/>
          <a:lstStyle/>
          <a:p>
            <a:fld id="{7BC5307C-9AC7-448E-9FCE-3A20542CE215}" type="slidenum">
              <a:rPr lang="en-US" smtClean="0"/>
              <a:pPr/>
              <a:t>20</a:t>
            </a:fld>
            <a:endParaRPr lang="en-US"/>
          </a:p>
        </p:txBody>
      </p:sp>
      <p:pic>
        <p:nvPicPr>
          <p:cNvPr id="6146" name="Picture 2"/>
          <p:cNvPicPr>
            <a:picLocks noChangeAspect="1" noChangeArrowheads="1"/>
          </p:cNvPicPr>
          <p:nvPr/>
        </p:nvPicPr>
        <p:blipFill>
          <a:blip r:embed="rId2" cstate="print"/>
          <a:srcRect/>
          <a:stretch>
            <a:fillRect/>
          </a:stretch>
        </p:blipFill>
        <p:spPr bwMode="auto">
          <a:xfrm>
            <a:off x="533400" y="1905000"/>
            <a:ext cx="4114800" cy="1816925"/>
          </a:xfrm>
          <a:prstGeom prst="rect">
            <a:avLst/>
          </a:prstGeom>
          <a:noFill/>
          <a:ln w="9525">
            <a:noFill/>
            <a:miter lim="800000"/>
            <a:headEnd/>
            <a:tailEnd/>
          </a:ln>
        </p:spPr>
      </p:pic>
      <p:pic>
        <p:nvPicPr>
          <p:cNvPr id="6147" name="Picture 3"/>
          <p:cNvPicPr>
            <a:picLocks noChangeAspect="1" noChangeArrowheads="1"/>
          </p:cNvPicPr>
          <p:nvPr/>
        </p:nvPicPr>
        <p:blipFill>
          <a:blip r:embed="rId3" cstate="print"/>
          <a:srcRect/>
          <a:stretch>
            <a:fillRect/>
          </a:stretch>
        </p:blipFill>
        <p:spPr bwMode="auto">
          <a:xfrm>
            <a:off x="4648200" y="1905000"/>
            <a:ext cx="4038600" cy="1802242"/>
          </a:xfrm>
          <a:prstGeom prst="rect">
            <a:avLst/>
          </a:prstGeom>
          <a:noFill/>
          <a:ln w="9525">
            <a:noFill/>
            <a:miter lim="800000"/>
            <a:headEnd/>
            <a:tailEnd/>
          </a:ln>
        </p:spPr>
      </p:pic>
      <p:pic>
        <p:nvPicPr>
          <p:cNvPr id="6148" name="Picture 4"/>
          <p:cNvPicPr>
            <a:picLocks noChangeAspect="1" noChangeArrowheads="1"/>
          </p:cNvPicPr>
          <p:nvPr/>
        </p:nvPicPr>
        <p:blipFill>
          <a:blip r:embed="rId4" cstate="print"/>
          <a:srcRect/>
          <a:stretch>
            <a:fillRect/>
          </a:stretch>
        </p:blipFill>
        <p:spPr bwMode="auto">
          <a:xfrm>
            <a:off x="2247900" y="3721925"/>
            <a:ext cx="4648200" cy="21702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chemeClr val="bg1"/>
                </a:solidFill>
              </a:rPr>
              <a:t>Subclassing</a:t>
            </a:r>
            <a:r>
              <a:rPr lang="en-US" dirty="0" smtClean="0">
                <a:solidFill>
                  <a:schemeClr val="bg1"/>
                </a:solidFill>
              </a:rPr>
              <a:t> </a:t>
            </a:r>
            <a:r>
              <a:rPr lang="en-US" dirty="0" err="1" smtClean="0">
                <a:solidFill>
                  <a:schemeClr val="bg1"/>
                </a:solidFill>
              </a:rPr>
              <a:t>JFrame</a:t>
            </a:r>
            <a:endParaRPr lang="ar-SA" dirty="0">
              <a:solidFill>
                <a:schemeClr val="bg1"/>
              </a:solidFill>
            </a:endParaRPr>
          </a:p>
        </p:txBody>
      </p:sp>
      <p:sp>
        <p:nvSpPr>
          <p:cNvPr id="4" name="Slide Number Placeholder 3"/>
          <p:cNvSpPr>
            <a:spLocks noGrp="1"/>
          </p:cNvSpPr>
          <p:nvPr>
            <p:ph type="sldNum" sz="quarter" idx="12"/>
          </p:nvPr>
        </p:nvSpPr>
        <p:spPr/>
        <p:txBody>
          <a:bodyPr/>
          <a:lstStyle/>
          <a:p>
            <a:fld id="{7BC5307C-9AC7-448E-9FCE-3A20542CE215}" type="slidenum">
              <a:rPr lang="en-US" smtClean="0"/>
              <a:pPr/>
              <a:t>21</a:t>
            </a:fld>
            <a:endParaRPr lang="en-US"/>
          </a:p>
        </p:txBody>
      </p:sp>
      <p:sp>
        <p:nvSpPr>
          <p:cNvPr id="13" name="Rectangle 12"/>
          <p:cNvSpPr/>
          <p:nvPr/>
        </p:nvSpPr>
        <p:spPr>
          <a:xfrm>
            <a:off x="304800" y="2076333"/>
            <a:ext cx="8839200" cy="830997"/>
          </a:xfrm>
          <a:prstGeom prst="rect">
            <a:avLst/>
          </a:prstGeom>
        </p:spPr>
        <p:txBody>
          <a:bodyPr wrap="square">
            <a:spAutoFit/>
          </a:bodyPr>
          <a:lstStyle/>
          <a:p>
            <a:r>
              <a:rPr lang="en-US" sz="2400" dirty="0" smtClean="0"/>
              <a:t>To create a customized frame window, we define </a:t>
            </a:r>
            <a:r>
              <a:rPr lang="en-US" sz="2400" dirty="0" smtClean="0"/>
              <a:t>a </a:t>
            </a:r>
            <a:r>
              <a:rPr lang="en-US" sz="2400" u="sng" dirty="0" smtClean="0"/>
              <a:t>subclass</a:t>
            </a:r>
            <a:r>
              <a:rPr lang="en-US" sz="2400" dirty="0" smtClean="0"/>
              <a:t> </a:t>
            </a:r>
            <a:r>
              <a:rPr lang="en-US" sz="2400" dirty="0" smtClean="0"/>
              <a:t>of the </a:t>
            </a:r>
            <a:r>
              <a:rPr lang="en-US" sz="2400" b="1" dirty="0" err="1" smtClean="0"/>
              <a:t>JFrame</a:t>
            </a:r>
            <a:r>
              <a:rPr lang="en-US" sz="2400" dirty="0" smtClean="0"/>
              <a:t> class.</a:t>
            </a:r>
          </a:p>
        </p:txBody>
      </p:sp>
      <p:sp>
        <p:nvSpPr>
          <p:cNvPr id="14" name="TextBox 13"/>
          <p:cNvSpPr txBox="1"/>
          <p:nvPr/>
        </p:nvSpPr>
        <p:spPr>
          <a:xfrm>
            <a:off x="335327" y="3043083"/>
            <a:ext cx="7772400" cy="1754326"/>
          </a:xfrm>
          <a:prstGeom prst="rect">
            <a:avLst/>
          </a:prstGeom>
          <a:noFill/>
        </p:spPr>
        <p:txBody>
          <a:bodyPr wrap="square" rtlCol="0">
            <a:spAutoFit/>
          </a:bodyPr>
          <a:lstStyle/>
          <a:p>
            <a:pPr>
              <a:lnSpc>
                <a:spcPct val="80000"/>
              </a:lnSpc>
              <a:spcBef>
                <a:spcPct val="50000"/>
              </a:spcBef>
              <a:tabLst>
                <a:tab pos="457200" algn="l"/>
              </a:tabLst>
            </a:pPr>
            <a:r>
              <a:rPr lang="en-US" dirty="0" smtClean="0">
                <a:solidFill>
                  <a:schemeClr val="accent2"/>
                </a:solidFill>
                <a:latin typeface="Courier"/>
                <a:ea typeface="ＭＳ Ｐゴシック" pitchFamily="34" charset="-128"/>
              </a:rPr>
              <a:t>class</a:t>
            </a:r>
            <a:r>
              <a:rPr lang="en-US" dirty="0" smtClean="0">
                <a:latin typeface="Courier"/>
                <a:ea typeface="ＭＳ Ｐゴシック" pitchFamily="34" charset="-128"/>
              </a:rPr>
              <a:t> TESTGUI </a:t>
            </a:r>
            <a:r>
              <a:rPr lang="en-US" dirty="0" smtClean="0">
                <a:solidFill>
                  <a:schemeClr val="accent2"/>
                </a:solidFill>
                <a:latin typeface="Courier"/>
                <a:ea typeface="ＭＳ Ｐゴシック" pitchFamily="34" charset="-128"/>
              </a:rPr>
              <a:t>extends</a:t>
            </a:r>
            <a:r>
              <a:rPr lang="en-US" dirty="0" smtClean="0">
                <a:latin typeface="Courier"/>
                <a:ea typeface="ＭＳ Ｐゴシック" pitchFamily="34" charset="-128"/>
              </a:rPr>
              <a:t> </a:t>
            </a:r>
            <a:r>
              <a:rPr lang="en-US" dirty="0" err="1" smtClean="0">
                <a:latin typeface="Courier"/>
                <a:ea typeface="ＭＳ Ｐゴシック" pitchFamily="34" charset="-128"/>
              </a:rPr>
              <a:t>JFrame</a:t>
            </a:r>
            <a:r>
              <a:rPr lang="en-US" dirty="0" smtClean="0">
                <a:latin typeface="Courier"/>
                <a:ea typeface="ＭＳ Ｐゴシック" pitchFamily="34" charset="-128"/>
              </a:rPr>
              <a:t> </a:t>
            </a:r>
            <a:r>
              <a:rPr lang="en-US" dirty="0" smtClean="0">
                <a:solidFill>
                  <a:srgbClr val="A50021"/>
                </a:solidFill>
                <a:latin typeface="Courier"/>
                <a:ea typeface="ＭＳ Ｐゴシック" pitchFamily="34" charset="-128"/>
              </a:rPr>
              <a:t>{</a:t>
            </a:r>
          </a:p>
          <a:p>
            <a:pPr>
              <a:lnSpc>
                <a:spcPct val="80000"/>
              </a:lnSpc>
              <a:spcBef>
                <a:spcPct val="50000"/>
              </a:spcBef>
              <a:tabLst>
                <a:tab pos="457200" algn="l"/>
              </a:tabLst>
            </a:pPr>
            <a:r>
              <a:rPr lang="en-US" dirty="0" smtClean="0">
                <a:solidFill>
                  <a:schemeClr val="accent2"/>
                </a:solidFill>
                <a:latin typeface="Courier"/>
                <a:ea typeface="ＭＳ Ｐゴシック" pitchFamily="34" charset="-128"/>
              </a:rPr>
              <a:t>Public</a:t>
            </a:r>
            <a:r>
              <a:rPr lang="en-US" dirty="0" smtClean="0">
                <a:solidFill>
                  <a:srgbClr val="A50021"/>
                </a:solidFill>
                <a:latin typeface="Courier"/>
                <a:ea typeface="ＭＳ Ｐゴシック" pitchFamily="34" charset="-128"/>
              </a:rPr>
              <a:t> TESTGUI () </a:t>
            </a:r>
            <a:endParaRPr lang="en-US" dirty="0" smtClean="0">
              <a:solidFill>
                <a:srgbClr val="A50021"/>
              </a:solidFill>
              <a:latin typeface="Courier"/>
              <a:ea typeface="ＭＳ Ｐゴシック" pitchFamily="34" charset="-128"/>
            </a:endParaRPr>
          </a:p>
          <a:p>
            <a:pPr>
              <a:lnSpc>
                <a:spcPct val="80000"/>
              </a:lnSpc>
              <a:spcBef>
                <a:spcPct val="50000"/>
              </a:spcBef>
              <a:tabLst>
                <a:tab pos="457200" algn="l"/>
              </a:tabLst>
            </a:pPr>
            <a:r>
              <a:rPr lang="en-US" dirty="0" smtClean="0">
                <a:solidFill>
                  <a:srgbClr val="A50021"/>
                </a:solidFill>
                <a:latin typeface="Courier"/>
                <a:ea typeface="ＭＳ Ｐゴシック" pitchFamily="34" charset="-128"/>
              </a:rPr>
              <a:t>{ </a:t>
            </a:r>
            <a:r>
              <a:rPr lang="en-US" dirty="0" smtClean="0">
                <a:solidFill>
                  <a:srgbClr val="00B050"/>
                </a:solidFill>
                <a:latin typeface="Courier"/>
                <a:ea typeface="ＭＳ Ｐゴシック" pitchFamily="34" charset="-128"/>
              </a:rPr>
              <a:t>// </a:t>
            </a:r>
            <a:r>
              <a:rPr lang="en-US" dirty="0" smtClean="0">
                <a:solidFill>
                  <a:srgbClr val="00B050"/>
                </a:solidFill>
                <a:latin typeface="Courier"/>
                <a:ea typeface="ＭＳ Ｐゴシック" pitchFamily="34" charset="-128"/>
              </a:rPr>
              <a:t>constructor</a:t>
            </a:r>
          </a:p>
          <a:p>
            <a:pPr>
              <a:lnSpc>
                <a:spcPct val="80000"/>
              </a:lnSpc>
              <a:spcBef>
                <a:spcPct val="50000"/>
              </a:spcBef>
              <a:tabLst>
                <a:tab pos="457200" algn="l"/>
              </a:tabLst>
            </a:pPr>
            <a:r>
              <a:rPr lang="en-US" dirty="0" smtClean="0">
                <a:solidFill>
                  <a:srgbClr val="00B050"/>
                </a:solidFill>
                <a:latin typeface="Courier"/>
                <a:ea typeface="ＭＳ Ｐゴシック" pitchFamily="34" charset="-128"/>
              </a:rPr>
              <a:t>// </a:t>
            </a:r>
            <a:r>
              <a:rPr lang="en-US" dirty="0" smtClean="0">
                <a:solidFill>
                  <a:srgbClr val="00B050"/>
                </a:solidFill>
                <a:latin typeface="Courier"/>
                <a:ea typeface="ＭＳ Ｐゴシック" pitchFamily="34" charset="-128"/>
              </a:rPr>
              <a:t>necessary code </a:t>
            </a:r>
          </a:p>
          <a:p>
            <a:pPr>
              <a:lnSpc>
                <a:spcPct val="80000"/>
              </a:lnSpc>
              <a:spcBef>
                <a:spcPct val="50000"/>
              </a:spcBef>
              <a:tabLst>
                <a:tab pos="457200" algn="l"/>
              </a:tabLst>
            </a:pPr>
            <a:r>
              <a:rPr lang="en-US" dirty="0" smtClean="0">
                <a:solidFill>
                  <a:srgbClr val="00B050"/>
                </a:solidFill>
                <a:latin typeface="Courier"/>
              </a:rPr>
              <a:t>//set the frame default </a:t>
            </a:r>
            <a:r>
              <a:rPr lang="en-US" dirty="0" smtClean="0">
                <a:solidFill>
                  <a:srgbClr val="00B050"/>
                </a:solidFill>
                <a:latin typeface="Courier"/>
              </a:rPr>
              <a:t>properties</a:t>
            </a:r>
            <a:r>
              <a:rPr lang="en-US" dirty="0" smtClean="0">
                <a:latin typeface="Courier"/>
                <a:ea typeface="ＭＳ Ｐゴシック" pitchFamily="34" charset="-128"/>
              </a:rPr>
              <a:t>} </a:t>
            </a:r>
            <a:r>
              <a:rPr lang="en-US" dirty="0" smtClean="0">
                <a:solidFill>
                  <a:srgbClr val="A50021"/>
                </a:solidFill>
                <a:latin typeface="Courier"/>
                <a:ea typeface="ＭＳ Ｐゴシック" pitchFamily="34" charset="-128"/>
              </a:rPr>
              <a:t>}</a:t>
            </a:r>
          </a:p>
        </p:txBody>
      </p:sp>
      <p:sp>
        <p:nvSpPr>
          <p:cNvPr id="15" name="Rectangle 14"/>
          <p:cNvSpPr/>
          <p:nvPr/>
        </p:nvSpPr>
        <p:spPr>
          <a:xfrm>
            <a:off x="151614" y="4969556"/>
            <a:ext cx="8305800" cy="1588127"/>
          </a:xfrm>
          <a:prstGeom prst="rect">
            <a:avLst/>
          </a:prstGeom>
        </p:spPr>
        <p:txBody>
          <a:bodyPr wrap="square">
            <a:spAutoFit/>
          </a:bodyPr>
          <a:lstStyle/>
          <a:p>
            <a:pPr marL="225425" indent="-225425">
              <a:lnSpc>
                <a:spcPct val="90000"/>
              </a:lnSpc>
            </a:pPr>
            <a:r>
              <a:rPr lang="en-US" dirty="0" smtClean="0">
                <a:latin typeface="+mj-lt"/>
              </a:rPr>
              <a:t>write  a code to do  the following : </a:t>
            </a:r>
          </a:p>
          <a:p>
            <a:pPr marL="225425" indent="-225425">
              <a:lnSpc>
                <a:spcPct val="90000"/>
              </a:lnSpc>
            </a:pPr>
            <a:r>
              <a:rPr lang="en-US" dirty="0" smtClean="0">
                <a:latin typeface="+mj-lt"/>
              </a:rPr>
              <a:t>An </a:t>
            </a:r>
            <a:r>
              <a:rPr lang="en-US" dirty="0" smtClean="0">
                <a:latin typeface="+mj-lt"/>
              </a:rPr>
              <a:t>instance of </a:t>
            </a:r>
            <a:r>
              <a:rPr lang="en-US" b="1" dirty="0" smtClean="0">
                <a:latin typeface="+mj-lt"/>
                <a:ea typeface="ＭＳ Ｐゴシック" pitchFamily="34" charset="-128"/>
              </a:rPr>
              <a:t>TESTGUI</a:t>
            </a:r>
            <a:r>
              <a:rPr lang="en-US" dirty="0" smtClean="0">
                <a:latin typeface="+mj-lt"/>
                <a:ea typeface="ＭＳ Ｐゴシック" pitchFamily="34" charset="-128"/>
              </a:rPr>
              <a:t> </a:t>
            </a:r>
            <a:r>
              <a:rPr lang="en-US" dirty="0" smtClean="0">
                <a:latin typeface="+mj-lt"/>
              </a:rPr>
              <a:t>will have the following </a:t>
            </a:r>
            <a:r>
              <a:rPr lang="en-US" b="1" dirty="0" smtClean="0">
                <a:latin typeface="+mj-lt"/>
              </a:rPr>
              <a:t>default</a:t>
            </a:r>
            <a:r>
              <a:rPr lang="en-US" dirty="0" smtClean="0">
                <a:latin typeface="+mj-lt"/>
              </a:rPr>
              <a:t> characteristics:</a:t>
            </a:r>
          </a:p>
          <a:p>
            <a:pPr marL="576263" lvl="1" indent="-236538">
              <a:lnSpc>
                <a:spcPct val="90000"/>
              </a:lnSpc>
            </a:pPr>
            <a:r>
              <a:rPr lang="en-US" dirty="0" smtClean="0">
                <a:latin typeface="+mj-lt"/>
              </a:rPr>
              <a:t>The title is set to </a:t>
            </a:r>
            <a:r>
              <a:rPr lang="en-US" b="1" dirty="0" smtClean="0">
                <a:latin typeface="+mj-lt"/>
              </a:rPr>
              <a:t>My First Subclass</a:t>
            </a:r>
            <a:r>
              <a:rPr lang="en-US" dirty="0" smtClean="0">
                <a:latin typeface="+mj-lt"/>
              </a:rPr>
              <a:t>.</a:t>
            </a:r>
          </a:p>
          <a:p>
            <a:pPr marL="576263" lvl="1" indent="-236538">
              <a:lnSpc>
                <a:spcPct val="90000"/>
              </a:lnSpc>
            </a:pPr>
            <a:r>
              <a:rPr lang="en-US" dirty="0" smtClean="0">
                <a:latin typeface="+mj-lt"/>
              </a:rPr>
              <a:t>The program terminates when the close box is clicked.</a:t>
            </a:r>
          </a:p>
          <a:p>
            <a:pPr marL="576263" lvl="1" indent="-236538">
              <a:lnSpc>
                <a:spcPct val="90000"/>
              </a:lnSpc>
            </a:pPr>
            <a:r>
              <a:rPr lang="en-US" dirty="0" smtClean="0">
                <a:latin typeface="+mj-lt"/>
              </a:rPr>
              <a:t>The size of the frame is 300 pixels wide by 200 pixels high.</a:t>
            </a:r>
          </a:p>
          <a:p>
            <a:pPr marL="576263" lvl="1" indent="-236538">
              <a:lnSpc>
                <a:spcPct val="90000"/>
              </a:lnSpc>
            </a:pPr>
            <a:r>
              <a:rPr lang="en-US" dirty="0" smtClean="0">
                <a:latin typeface="+mj-lt"/>
              </a:rPr>
              <a:t>The frame is positioned at screen coordinate (150, 250).</a:t>
            </a:r>
          </a:p>
        </p:txBody>
      </p:sp>
    </p:spTree>
    <p:extLst>
      <p:ext uri="{BB962C8B-B14F-4D97-AF65-F5344CB8AC3E}">
        <p14:creationId xmlns:p14="http://schemas.microsoft.com/office/powerpoint/2010/main" val="241669686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Jframe</a:t>
            </a:r>
            <a:r>
              <a:rPr lang="en-US" dirty="0" smtClean="0"/>
              <a:t> Subclass</a:t>
            </a:r>
            <a:endParaRPr lang="ar-SA" dirty="0"/>
          </a:p>
        </p:txBody>
      </p:sp>
      <p:sp>
        <p:nvSpPr>
          <p:cNvPr id="5" name="Slide Number Placeholder 4"/>
          <p:cNvSpPr>
            <a:spLocks noGrp="1"/>
          </p:cNvSpPr>
          <p:nvPr>
            <p:ph type="sldNum" sz="quarter" idx="12"/>
          </p:nvPr>
        </p:nvSpPr>
        <p:spPr/>
        <p:txBody>
          <a:bodyPr/>
          <a:lstStyle/>
          <a:p>
            <a:fld id="{7BC5307C-9AC7-448E-9FCE-3A20542CE215}" type="slidenum">
              <a:rPr lang="en-US" smtClean="0"/>
              <a:pPr/>
              <a:t>22</a:t>
            </a:fld>
            <a:endParaRPr lang="en-US"/>
          </a:p>
        </p:txBody>
      </p:sp>
      <p:pic>
        <p:nvPicPr>
          <p:cNvPr id="3074" name="Picture 2"/>
          <p:cNvPicPr>
            <a:picLocks noGrp="1" noChangeAspect="1" noChangeArrowheads="1"/>
          </p:cNvPicPr>
          <p:nvPr>
            <p:ph idx="1"/>
          </p:nvPr>
        </p:nvPicPr>
        <p:blipFill>
          <a:blip r:embed="rId2" cstate="print"/>
          <a:srcRect/>
          <a:stretch>
            <a:fillRect/>
          </a:stretch>
        </p:blipFill>
        <p:spPr bwMode="auto">
          <a:xfrm>
            <a:off x="151606" y="1981200"/>
            <a:ext cx="7772400" cy="4876800"/>
          </a:xfrm>
          <a:prstGeom prst="rect">
            <a:avLst/>
          </a:prstGeom>
          <a:noFill/>
          <a:ln w="9525">
            <a:noFill/>
            <a:miter lim="800000"/>
            <a:headEnd/>
            <a:tailEnd/>
          </a:ln>
        </p:spPr>
      </p:pic>
    </p:spTree>
    <p:extLst>
      <p:ext uri="{BB962C8B-B14F-4D97-AF65-F5344CB8AC3E}">
        <p14:creationId xmlns:p14="http://schemas.microsoft.com/office/powerpoint/2010/main" val="402928427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4" descr="wu18847_0704"/>
          <p:cNvPicPr>
            <a:picLocks noChangeAspect="1" noChangeArrowheads="1"/>
          </p:cNvPicPr>
          <p:nvPr/>
        </p:nvPicPr>
        <p:blipFill>
          <a:blip r:embed="rId2" cstate="print"/>
          <a:srcRect/>
          <a:stretch>
            <a:fillRect/>
          </a:stretch>
        </p:blipFill>
        <p:spPr bwMode="auto">
          <a:xfrm>
            <a:off x="2438400" y="1157726"/>
            <a:ext cx="6096000" cy="4191000"/>
          </a:xfrm>
          <a:prstGeom prst="rect">
            <a:avLst/>
          </a:prstGeom>
          <a:noFill/>
          <a:ln w="9525">
            <a:noFill/>
            <a:miter lim="800000"/>
            <a:headEnd/>
            <a:tailEnd/>
          </a:ln>
        </p:spPr>
      </p:pic>
      <p:sp>
        <p:nvSpPr>
          <p:cNvPr id="5" name="Slide Number Placeholder 4"/>
          <p:cNvSpPr>
            <a:spLocks noGrp="1"/>
          </p:cNvSpPr>
          <p:nvPr>
            <p:ph type="sldNum" sz="quarter" idx="12"/>
          </p:nvPr>
        </p:nvSpPr>
        <p:spPr>
          <a:xfrm>
            <a:off x="7069016" y="1453456"/>
            <a:ext cx="791308" cy="767687"/>
          </a:xfrm>
        </p:spPr>
        <p:txBody>
          <a:bodyPr/>
          <a:lstStyle/>
          <a:p>
            <a:fld id="{7BC5307C-9AC7-448E-9FCE-3A20542CE215}" type="slidenum">
              <a:rPr lang="en-US" smtClean="0"/>
              <a:pPr/>
              <a:t>23</a:t>
            </a:fld>
            <a:endParaRPr lang="en-US"/>
          </a:p>
        </p:txBody>
      </p:sp>
      <p:pic>
        <p:nvPicPr>
          <p:cNvPr id="3076" name="Picture 4"/>
          <p:cNvPicPr>
            <a:picLocks noChangeAspect="1" noChangeArrowheads="1"/>
          </p:cNvPicPr>
          <p:nvPr/>
        </p:nvPicPr>
        <p:blipFill>
          <a:blip r:embed="rId3" cstate="print"/>
          <a:srcRect/>
          <a:stretch>
            <a:fillRect/>
          </a:stretch>
        </p:blipFill>
        <p:spPr bwMode="auto">
          <a:xfrm>
            <a:off x="3962400" y="2529326"/>
            <a:ext cx="4350394" cy="2962275"/>
          </a:xfrm>
          <a:prstGeom prst="rect">
            <a:avLst/>
          </a:prstGeom>
          <a:noFill/>
          <a:ln w="9525">
            <a:noFill/>
            <a:miter lim="800000"/>
            <a:headEnd/>
            <a:tailEnd/>
          </a:ln>
        </p:spPr>
      </p:pic>
      <p:grpSp>
        <p:nvGrpSpPr>
          <p:cNvPr id="3" name="Group 5"/>
          <p:cNvGrpSpPr>
            <a:grpSpLocks/>
          </p:cNvGrpSpPr>
          <p:nvPr/>
        </p:nvGrpSpPr>
        <p:grpSpPr bwMode="auto">
          <a:xfrm flipH="1">
            <a:off x="381000" y="3367526"/>
            <a:ext cx="3810000" cy="1103313"/>
            <a:chOff x="2304" y="2896"/>
            <a:chExt cx="2827" cy="599"/>
          </a:xfrm>
        </p:grpSpPr>
        <p:sp>
          <p:nvSpPr>
            <p:cNvPr id="13" name="AutoShape 6"/>
            <p:cNvSpPr>
              <a:spLocks noChangeArrowheads="1"/>
            </p:cNvSpPr>
            <p:nvPr/>
          </p:nvSpPr>
          <p:spPr bwMode="auto">
            <a:xfrm>
              <a:off x="3713" y="2896"/>
              <a:ext cx="1418" cy="599"/>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defRPr/>
              </a:pPr>
              <a:r>
                <a:rPr lang="en-US" altLang="ja-JP" sz="1400" dirty="0">
                  <a:solidFill>
                    <a:srgbClr val="000000"/>
                  </a:solidFill>
                  <a:latin typeface="Arial" pitchFamily="34" charset="0"/>
                  <a:ea typeface="ＭＳ Ｐゴシック" pitchFamily="34" charset="-128"/>
                </a:rPr>
                <a:t>This gray area is the content pane of this frame.</a:t>
              </a:r>
            </a:p>
          </p:txBody>
        </p:sp>
        <p:sp>
          <p:nvSpPr>
            <p:cNvPr id="14" name="Line 7"/>
            <p:cNvSpPr>
              <a:spLocks noChangeShapeType="1"/>
            </p:cNvSpPr>
            <p:nvPr/>
          </p:nvSpPr>
          <p:spPr bwMode="auto">
            <a:xfrm>
              <a:off x="2304" y="3187"/>
              <a:ext cx="1413" cy="0"/>
            </a:xfrm>
            <a:prstGeom prst="line">
              <a:avLst/>
            </a:prstGeom>
            <a:noFill/>
            <a:ln w="38100">
              <a:solidFill>
                <a:schemeClr val="tx1"/>
              </a:solidFill>
              <a:miter lim="800000"/>
              <a:headEnd type="triangle" w="med" len="med"/>
              <a:tailEnd/>
            </a:ln>
          </p:spPr>
          <p:txBody>
            <a:bodyPr wrap="none"/>
            <a:lstStyle/>
            <a:p>
              <a:endParaRPr lang="en-US"/>
            </a:p>
          </p:txBody>
        </p:sp>
      </p:grpSp>
      <p:sp>
        <p:nvSpPr>
          <p:cNvPr id="11" name="Rectangle 10"/>
          <p:cNvSpPr/>
          <p:nvPr/>
        </p:nvSpPr>
        <p:spPr>
          <a:xfrm>
            <a:off x="152400" y="5491601"/>
            <a:ext cx="8991600" cy="1323439"/>
          </a:xfrm>
          <a:prstGeom prst="rect">
            <a:avLst/>
          </a:prstGeom>
        </p:spPr>
        <p:txBody>
          <a:bodyPr wrap="square">
            <a:spAutoFit/>
          </a:bodyPr>
          <a:lstStyle/>
          <a:p>
            <a:r>
              <a:rPr lang="en-US" sz="2000" dirty="0" smtClean="0"/>
              <a:t>The content pane is where we put GUI objects such as buttons, labels, scroll bars, and others. </a:t>
            </a:r>
          </a:p>
          <a:p>
            <a:r>
              <a:rPr lang="en-US" sz="2000" dirty="0" smtClean="0"/>
              <a:t>We access the content pane by calling the frame’s </a:t>
            </a:r>
            <a:r>
              <a:rPr lang="en-US" sz="2000" b="1" dirty="0" err="1" smtClean="0"/>
              <a:t>getContentPane</a:t>
            </a:r>
            <a:r>
              <a:rPr lang="en-US" sz="2000" dirty="0" smtClean="0"/>
              <a:t> method in class </a:t>
            </a:r>
            <a:r>
              <a:rPr lang="en-US" sz="2000" b="1" dirty="0" smtClean="0"/>
              <a:t>Container</a:t>
            </a:r>
            <a:r>
              <a:rPr lang="en-US" sz="2000" dirty="0" smtClean="0"/>
              <a:t>. </a:t>
            </a:r>
          </a:p>
        </p:txBody>
      </p:sp>
    </p:spTree>
    <p:extLst>
      <p:ext uri="{BB962C8B-B14F-4D97-AF65-F5344CB8AC3E}">
        <p14:creationId xmlns:p14="http://schemas.microsoft.com/office/powerpoint/2010/main" val="2115227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076"/>
                                        </p:tgtEl>
                                        <p:attrNameLst>
                                          <p:attrName>style.visibility</p:attrName>
                                        </p:attrNameLst>
                                      </p:cBhvr>
                                      <p:to>
                                        <p:strVal val="visible"/>
                                      </p:to>
                                    </p:set>
                                    <p:anim calcmode="lin" valueType="num">
                                      <p:cBhvr additive="base">
                                        <p:cTn id="11" dur="500" fill="hold"/>
                                        <p:tgtEl>
                                          <p:spTgt spid="3076"/>
                                        </p:tgtEl>
                                        <p:attrNameLst>
                                          <p:attrName>ppt_x</p:attrName>
                                        </p:attrNameLst>
                                      </p:cBhvr>
                                      <p:tavLst>
                                        <p:tav tm="0">
                                          <p:val>
                                            <p:strVal val="#ppt_x"/>
                                          </p:val>
                                        </p:tav>
                                        <p:tav tm="100000">
                                          <p:val>
                                            <p:strVal val="#ppt_x"/>
                                          </p:val>
                                        </p:tav>
                                      </p:tavLst>
                                    </p:anim>
                                    <p:anim calcmode="lin" valueType="num">
                                      <p:cBhvr additive="base">
                                        <p:cTn id="12" dur="500" fill="hold"/>
                                        <p:tgtEl>
                                          <p:spTgt spid="307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8" presetClass="entr" presetSubtype="16"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diamond(in)">
                                      <p:cBhvr>
                                        <p:cTn id="23"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GB" altLang="ar-SA" sz="4000" smtClean="0"/>
              <a:t>Accessing the content pane of a JFrame</a:t>
            </a:r>
          </a:p>
        </p:txBody>
      </p:sp>
      <p:sp>
        <p:nvSpPr>
          <p:cNvPr id="27651" name="Rectangle 3"/>
          <p:cNvSpPr>
            <a:spLocks noGrp="1" noChangeArrowheads="1"/>
          </p:cNvSpPr>
          <p:nvPr>
            <p:ph type="body" idx="1"/>
          </p:nvPr>
        </p:nvSpPr>
        <p:spPr>
          <a:xfrm>
            <a:off x="228600" y="2300192"/>
            <a:ext cx="8642350" cy="4525963"/>
          </a:xfrm>
        </p:spPr>
        <p:txBody>
          <a:bodyPr/>
          <a:lstStyle/>
          <a:p>
            <a:pPr algn="l" rtl="0" eaLnBrk="1" hangingPunct="1"/>
            <a:r>
              <a:rPr lang="en-GB" altLang="ar-SA" dirty="0" smtClean="0"/>
              <a:t>To retrieve the content pane of a </a:t>
            </a:r>
            <a:r>
              <a:rPr lang="en-GB" altLang="ar-SA" dirty="0" err="1" smtClean="0"/>
              <a:t>JFrame</a:t>
            </a:r>
            <a:r>
              <a:rPr lang="en-GB" altLang="ar-SA" dirty="0" smtClean="0"/>
              <a:t>:</a:t>
            </a:r>
          </a:p>
          <a:p>
            <a:pPr lvl="1" algn="l" rtl="0" eaLnBrk="1" hangingPunct="1">
              <a:buFontTx/>
              <a:buNone/>
            </a:pPr>
            <a:r>
              <a:rPr lang="en-GB" altLang="ar-SA" sz="2400" dirty="0" err="1" smtClean="0">
                <a:latin typeface="Courier New" panose="02070309020205020404" pitchFamily="49" charset="0"/>
              </a:rPr>
              <a:t>frame.getContentPane</a:t>
            </a:r>
            <a:r>
              <a:rPr lang="en-GB" altLang="ar-SA" sz="2400" dirty="0" smtClean="0">
                <a:latin typeface="Courier New" panose="02070309020205020404" pitchFamily="49" charset="0"/>
              </a:rPr>
              <a:t>();</a:t>
            </a:r>
          </a:p>
          <a:p>
            <a:pPr algn="l" rtl="0" eaLnBrk="1" hangingPunct="1"/>
            <a:r>
              <a:rPr lang="en-GB" altLang="ar-SA" dirty="0" smtClean="0"/>
              <a:t>To add a component to the content pane:</a:t>
            </a:r>
          </a:p>
          <a:p>
            <a:pPr lvl="1" algn="l" rtl="0" eaLnBrk="1" hangingPunct="1">
              <a:buFontTx/>
              <a:buNone/>
            </a:pPr>
            <a:r>
              <a:rPr lang="en-GB" altLang="ar-SA" sz="2400" dirty="0" err="1" smtClean="0">
                <a:latin typeface="Courier New" panose="02070309020205020404" pitchFamily="49" charset="0"/>
              </a:rPr>
              <a:t>frame.getContentPane</a:t>
            </a:r>
            <a:r>
              <a:rPr lang="en-GB" altLang="ar-SA" sz="2400" dirty="0" smtClean="0">
                <a:latin typeface="Courier New" panose="02070309020205020404" pitchFamily="49" charset="0"/>
              </a:rPr>
              <a:t>().add(</a:t>
            </a:r>
            <a:r>
              <a:rPr lang="en-GB" altLang="ar-SA" sz="2400" dirty="0" err="1" smtClean="0">
                <a:latin typeface="Courier New" panose="02070309020205020404" pitchFamily="49" charset="0"/>
              </a:rPr>
              <a:t>yellowLabel</a:t>
            </a:r>
            <a:r>
              <a:rPr lang="en-GB" altLang="ar-SA" sz="2400" dirty="0" smtClean="0">
                <a:latin typeface="Courier New" panose="02070309020205020404" pitchFamily="49" charset="0"/>
              </a:rPr>
              <a:t>);</a:t>
            </a:r>
          </a:p>
          <a:p>
            <a:pPr algn="l" rtl="0" eaLnBrk="1" hangingPunct="1"/>
            <a:r>
              <a:rPr lang="en-GB" altLang="ar-SA" dirty="0" smtClean="0"/>
              <a:t>To remove a component from the content pane:</a:t>
            </a:r>
          </a:p>
          <a:p>
            <a:pPr lvl="1" algn="l" rtl="0" eaLnBrk="1" hangingPunct="1">
              <a:buFontTx/>
              <a:buNone/>
            </a:pPr>
            <a:r>
              <a:rPr lang="en-GB" altLang="ar-SA" sz="2400" dirty="0" err="1" smtClean="0">
                <a:latin typeface="Courier New" panose="02070309020205020404" pitchFamily="49" charset="0"/>
              </a:rPr>
              <a:t>frame.getContentPane</a:t>
            </a:r>
            <a:r>
              <a:rPr lang="en-GB" altLang="ar-SA" sz="2400" dirty="0" smtClean="0">
                <a:latin typeface="Courier New" panose="02070309020205020404" pitchFamily="49" charset="0"/>
              </a:rPr>
              <a:t>().remove(</a:t>
            </a:r>
            <a:r>
              <a:rPr lang="en-GB" altLang="ar-SA" sz="2400" dirty="0" err="1" smtClean="0">
                <a:latin typeface="Courier New" panose="02070309020205020404" pitchFamily="49" charset="0"/>
              </a:rPr>
              <a:t>yellowLabel</a:t>
            </a:r>
            <a:r>
              <a:rPr lang="en-GB" altLang="ar-SA" sz="2400" dirty="0" smtClean="0">
                <a:latin typeface="Courier New" panose="02070309020205020404" pitchFamily="49" charset="0"/>
              </a:rPr>
              <a:t>);</a:t>
            </a:r>
          </a:p>
        </p:txBody>
      </p:sp>
      <p:sp>
        <p:nvSpPr>
          <p:cNvPr id="2" name="Slide Number Placeholder 1"/>
          <p:cNvSpPr>
            <a:spLocks noGrp="1"/>
          </p:cNvSpPr>
          <p:nvPr>
            <p:ph type="sldNum" sz="quarter" idx="12"/>
          </p:nvPr>
        </p:nvSpPr>
        <p:spPr/>
        <p:txBody>
          <a:bodyPr/>
          <a:lstStyle/>
          <a:p>
            <a:fld id="{7BC5307C-9AC7-448E-9FCE-3A20542CE215}" type="slidenum">
              <a:rPr lang="en-US" smtClean="0"/>
              <a:pPr/>
              <a:t>24</a:t>
            </a:fld>
            <a:endParaRPr lang="en-US"/>
          </a:p>
        </p:txBody>
      </p:sp>
    </p:spTree>
    <p:extLst>
      <p:ext uri="{BB962C8B-B14F-4D97-AF65-F5344CB8AC3E}">
        <p14:creationId xmlns:p14="http://schemas.microsoft.com/office/powerpoint/2010/main" val="24585961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1"/>
          </p:nvPr>
        </p:nvSpPr>
        <p:spPr/>
        <p:txBody>
          <a:bodyPr/>
          <a:lstStyle/>
          <a:p>
            <a:fld id="{32BC7422-0266-4669-A23E-E6D8F8B9913B}" type="slidenum">
              <a:rPr lang="en-US" altLang="ar-SA"/>
              <a:pPr/>
              <a:t>25</a:t>
            </a:fld>
            <a:endParaRPr lang="en-US" altLang="ar-SA"/>
          </a:p>
        </p:txBody>
      </p:sp>
      <p:sp>
        <p:nvSpPr>
          <p:cNvPr id="284674" name="Rectangle 2"/>
          <p:cNvSpPr>
            <a:spLocks noGrp="1" noChangeArrowheads="1"/>
          </p:cNvSpPr>
          <p:nvPr>
            <p:ph type="title"/>
          </p:nvPr>
        </p:nvSpPr>
        <p:spPr>
          <a:xfrm>
            <a:off x="564438" y="912139"/>
            <a:ext cx="7772400" cy="609600"/>
          </a:xfrm>
          <a:noFill/>
          <a:ln/>
        </p:spPr>
        <p:txBody>
          <a:bodyPr/>
          <a:lstStyle/>
          <a:p>
            <a:r>
              <a:rPr lang="en-US" altLang="ar-SA" sz="4000" dirty="0">
                <a:latin typeface="Book Antiqua" panose="02040602050305030304" pitchFamily="18" charset="0"/>
              </a:rPr>
              <a:t>Using Panels as Sub-Containers</a:t>
            </a:r>
            <a:endParaRPr lang="en-US" altLang="ar-SA" dirty="0"/>
          </a:p>
        </p:txBody>
      </p:sp>
      <p:sp>
        <p:nvSpPr>
          <p:cNvPr id="284675" name="Rectangle 3"/>
          <p:cNvSpPr>
            <a:spLocks noGrp="1" noChangeArrowheads="1"/>
          </p:cNvSpPr>
          <p:nvPr>
            <p:ph type="body" idx="1"/>
          </p:nvPr>
        </p:nvSpPr>
        <p:spPr>
          <a:xfrm>
            <a:off x="221538" y="2286000"/>
            <a:ext cx="8458200" cy="5105400"/>
          </a:xfrm>
          <a:noFill/>
          <a:ln/>
        </p:spPr>
        <p:txBody>
          <a:bodyPr>
            <a:normAutofit/>
          </a:bodyPr>
          <a:lstStyle/>
          <a:p>
            <a:pPr algn="l" rtl="0">
              <a:lnSpc>
                <a:spcPct val="110000"/>
              </a:lnSpc>
            </a:pPr>
            <a:r>
              <a:rPr lang="en-US" altLang="ar-SA" sz="2000" dirty="0"/>
              <a:t>Panels act as sub-containers for grouping user interface components. </a:t>
            </a:r>
          </a:p>
          <a:p>
            <a:pPr algn="l" rtl="0">
              <a:lnSpc>
                <a:spcPct val="110000"/>
              </a:lnSpc>
            </a:pPr>
            <a:r>
              <a:rPr lang="en-US" altLang="ar-SA" sz="2000" dirty="0"/>
              <a:t>It is recommended that you place the user interface components in panels and place the panels in a frame. You can also place panels in a panel. </a:t>
            </a:r>
          </a:p>
          <a:p>
            <a:pPr algn="l" rtl="0">
              <a:lnSpc>
                <a:spcPct val="110000"/>
              </a:lnSpc>
            </a:pPr>
            <a:r>
              <a:rPr lang="en-US" altLang="ar-SA" sz="2000" dirty="0"/>
              <a:t>To add a component to </a:t>
            </a:r>
            <a:r>
              <a:rPr lang="en-US" altLang="ar-SA" sz="2000" dirty="0" err="1"/>
              <a:t>JFrame</a:t>
            </a:r>
            <a:r>
              <a:rPr lang="en-US" altLang="ar-SA" sz="2000" dirty="0"/>
              <a:t>, you actually add it to the content pane of </a:t>
            </a:r>
            <a:r>
              <a:rPr lang="en-US" altLang="ar-SA" sz="2000" dirty="0" err="1"/>
              <a:t>JFrame</a:t>
            </a:r>
            <a:r>
              <a:rPr lang="en-US" altLang="ar-SA" sz="2000" dirty="0"/>
              <a:t>. To add a component to a panel, you add it directly to the panel using the add method. </a:t>
            </a:r>
          </a:p>
        </p:txBody>
      </p:sp>
    </p:spTree>
    <p:extLst>
      <p:ext uri="{BB962C8B-B14F-4D97-AF65-F5344CB8AC3E}">
        <p14:creationId xmlns:p14="http://schemas.microsoft.com/office/powerpoint/2010/main" val="131691170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1"/>
          </p:nvPr>
        </p:nvSpPr>
        <p:spPr/>
        <p:txBody>
          <a:bodyPr/>
          <a:lstStyle/>
          <a:p>
            <a:fld id="{E62B9C3C-D807-462A-A8F3-943170815AD9}" type="slidenum">
              <a:rPr lang="en-US" altLang="ar-SA"/>
              <a:pPr/>
              <a:t>26</a:t>
            </a:fld>
            <a:endParaRPr lang="en-US" altLang="ar-SA"/>
          </a:p>
        </p:txBody>
      </p:sp>
      <p:sp>
        <p:nvSpPr>
          <p:cNvPr id="365570" name="Rectangle 2"/>
          <p:cNvSpPr>
            <a:spLocks noGrp="1" noChangeArrowheads="1"/>
          </p:cNvSpPr>
          <p:nvPr>
            <p:ph type="title"/>
          </p:nvPr>
        </p:nvSpPr>
        <p:spPr>
          <a:xfrm>
            <a:off x="590843" y="879157"/>
            <a:ext cx="7772400" cy="609600"/>
          </a:xfrm>
          <a:noFill/>
          <a:ln/>
        </p:spPr>
        <p:txBody>
          <a:bodyPr/>
          <a:lstStyle/>
          <a:p>
            <a:r>
              <a:rPr lang="en-US" altLang="ar-SA" sz="4000" dirty="0">
                <a:latin typeface="Book Antiqua" panose="02040602050305030304" pitchFamily="18" charset="0"/>
              </a:rPr>
              <a:t>Creating a </a:t>
            </a:r>
            <a:r>
              <a:rPr lang="en-US" altLang="ar-SA" sz="4000" dirty="0" err="1">
                <a:latin typeface="Book Antiqua" panose="02040602050305030304" pitchFamily="18" charset="0"/>
              </a:rPr>
              <a:t>JPanel</a:t>
            </a:r>
            <a:endParaRPr lang="en-US" altLang="ar-SA" dirty="0"/>
          </a:p>
        </p:txBody>
      </p:sp>
      <p:sp>
        <p:nvSpPr>
          <p:cNvPr id="365571" name="Rectangle 3"/>
          <p:cNvSpPr>
            <a:spLocks noGrp="1" noChangeArrowheads="1"/>
          </p:cNvSpPr>
          <p:nvPr>
            <p:ph type="body" idx="1"/>
          </p:nvPr>
        </p:nvSpPr>
        <p:spPr>
          <a:xfrm>
            <a:off x="221538" y="2209800"/>
            <a:ext cx="8458200" cy="5105400"/>
          </a:xfrm>
          <a:noFill/>
          <a:ln/>
        </p:spPr>
        <p:txBody>
          <a:bodyPr>
            <a:normAutofit/>
          </a:bodyPr>
          <a:lstStyle/>
          <a:p>
            <a:pPr marL="0" indent="0" algn="l" rtl="0">
              <a:lnSpc>
                <a:spcPct val="110000"/>
              </a:lnSpc>
              <a:buFont typeface="Monotype Sorts" pitchFamily="2" charset="2"/>
              <a:buNone/>
            </a:pPr>
            <a:r>
              <a:rPr lang="en-US" altLang="ar-SA" sz="2400" dirty="0">
                <a:cs typeface="Times New Roman" panose="02020603050405020304" pitchFamily="18" charset="0"/>
              </a:rPr>
              <a:t>You can use </a:t>
            </a:r>
            <a:r>
              <a:rPr lang="en-US" altLang="ar-SA" sz="2400" u="sng" dirty="0">
                <a:cs typeface="Times New Roman" panose="02020603050405020304" pitchFamily="18" charset="0"/>
              </a:rPr>
              <a:t>new </a:t>
            </a:r>
            <a:r>
              <a:rPr lang="en-US" altLang="ar-SA" sz="2400" u="sng" dirty="0" err="1">
                <a:cs typeface="Times New Roman" panose="02020603050405020304" pitchFamily="18" charset="0"/>
              </a:rPr>
              <a:t>JPanel</a:t>
            </a:r>
            <a:r>
              <a:rPr lang="en-US" altLang="ar-SA" sz="2400" u="sng" dirty="0">
                <a:cs typeface="Times New Roman" panose="02020603050405020304" pitchFamily="18" charset="0"/>
              </a:rPr>
              <a:t>()</a:t>
            </a:r>
            <a:r>
              <a:rPr lang="en-US" altLang="ar-SA" sz="2400" dirty="0">
                <a:cs typeface="Times New Roman" panose="02020603050405020304" pitchFamily="18" charset="0"/>
              </a:rPr>
              <a:t> to create a panel with a default </a:t>
            </a:r>
            <a:r>
              <a:rPr lang="en-US" altLang="ar-SA" sz="2400" u="sng" dirty="0" err="1">
                <a:cs typeface="Times New Roman" panose="02020603050405020304" pitchFamily="18" charset="0"/>
              </a:rPr>
              <a:t>FlowLayout</a:t>
            </a:r>
            <a:r>
              <a:rPr lang="en-US" altLang="ar-SA" sz="2400" dirty="0">
                <a:cs typeface="Times New Roman" panose="02020603050405020304" pitchFamily="18" charset="0"/>
              </a:rPr>
              <a:t> manager </a:t>
            </a:r>
            <a:endParaRPr lang="en-US" altLang="ar-SA" sz="2400" dirty="0" smtClean="0">
              <a:cs typeface="Times New Roman" panose="02020603050405020304" pitchFamily="18" charset="0"/>
            </a:endParaRPr>
          </a:p>
          <a:p>
            <a:pPr marL="0" indent="0" algn="l" rtl="0">
              <a:lnSpc>
                <a:spcPct val="110000"/>
              </a:lnSpc>
              <a:buFont typeface="Monotype Sorts" pitchFamily="2" charset="2"/>
              <a:buNone/>
            </a:pPr>
            <a:r>
              <a:rPr lang="en-US" altLang="ar-SA" sz="2400" dirty="0" smtClean="0">
                <a:cs typeface="Times New Roman" panose="02020603050405020304" pitchFamily="18" charset="0"/>
              </a:rPr>
              <a:t>or </a:t>
            </a:r>
            <a:r>
              <a:rPr lang="en-US" altLang="ar-SA" sz="2400" u="sng" dirty="0">
                <a:cs typeface="Times New Roman" panose="02020603050405020304" pitchFamily="18" charset="0"/>
              </a:rPr>
              <a:t>new </a:t>
            </a:r>
            <a:r>
              <a:rPr lang="en-US" altLang="ar-SA" sz="2400" u="sng" dirty="0" err="1">
                <a:cs typeface="Times New Roman" panose="02020603050405020304" pitchFamily="18" charset="0"/>
              </a:rPr>
              <a:t>JPanel</a:t>
            </a:r>
            <a:r>
              <a:rPr lang="en-US" altLang="ar-SA" sz="2400" u="sng" dirty="0">
                <a:cs typeface="Times New Roman" panose="02020603050405020304" pitchFamily="18" charset="0"/>
              </a:rPr>
              <a:t>(</a:t>
            </a:r>
            <a:r>
              <a:rPr lang="en-US" altLang="ar-SA" sz="2400" u="sng" dirty="0" err="1">
                <a:cs typeface="Times New Roman" panose="02020603050405020304" pitchFamily="18" charset="0"/>
              </a:rPr>
              <a:t>LayoutManager</a:t>
            </a:r>
            <a:r>
              <a:rPr lang="en-US" altLang="ar-SA" sz="2400" u="sng" dirty="0">
                <a:cs typeface="Times New Roman" panose="02020603050405020304" pitchFamily="18" charset="0"/>
              </a:rPr>
              <a:t>)</a:t>
            </a:r>
            <a:r>
              <a:rPr lang="en-US" altLang="ar-SA" sz="2400" dirty="0">
                <a:cs typeface="Times New Roman" panose="02020603050405020304" pitchFamily="18" charset="0"/>
              </a:rPr>
              <a:t> to create a panel with the specified layout manager. </a:t>
            </a:r>
            <a:endParaRPr lang="en-US" altLang="ar-SA" sz="2400" dirty="0" smtClean="0">
              <a:cs typeface="Times New Roman" panose="02020603050405020304" pitchFamily="18" charset="0"/>
            </a:endParaRPr>
          </a:p>
          <a:p>
            <a:pPr marL="0" indent="0" algn="l" rtl="0">
              <a:lnSpc>
                <a:spcPct val="110000"/>
              </a:lnSpc>
              <a:buFont typeface="Monotype Sorts" pitchFamily="2" charset="2"/>
              <a:buNone/>
            </a:pPr>
            <a:r>
              <a:rPr lang="en-US" altLang="ar-SA" sz="2400" dirty="0" smtClean="0">
                <a:cs typeface="Times New Roman" panose="02020603050405020304" pitchFamily="18" charset="0"/>
              </a:rPr>
              <a:t>Use </a:t>
            </a:r>
            <a:r>
              <a:rPr lang="en-US" altLang="ar-SA" sz="2400" dirty="0">
                <a:cs typeface="Times New Roman" panose="02020603050405020304" pitchFamily="18" charset="0"/>
              </a:rPr>
              <a:t>the </a:t>
            </a:r>
            <a:r>
              <a:rPr lang="en-US" altLang="ar-SA" sz="2400" u="sng" dirty="0">
                <a:cs typeface="Times New Roman" panose="02020603050405020304" pitchFamily="18" charset="0"/>
              </a:rPr>
              <a:t>add(Component)</a:t>
            </a:r>
            <a:r>
              <a:rPr lang="en-US" altLang="ar-SA" sz="2400" dirty="0">
                <a:cs typeface="Times New Roman" panose="02020603050405020304" pitchFamily="18" charset="0"/>
              </a:rPr>
              <a:t> method to add a component to the panel.</a:t>
            </a:r>
            <a:r>
              <a:rPr lang="en-US" altLang="ar-SA" sz="2400" dirty="0"/>
              <a:t> For example</a:t>
            </a:r>
            <a:r>
              <a:rPr lang="en-US" altLang="ar-SA" sz="2400" dirty="0" smtClean="0"/>
              <a:t>,</a:t>
            </a:r>
            <a:endParaRPr lang="en-US" altLang="ar-SA" sz="2400" dirty="0"/>
          </a:p>
          <a:p>
            <a:pPr marL="0" indent="0" algn="l" rtl="0">
              <a:lnSpc>
                <a:spcPct val="110000"/>
              </a:lnSpc>
              <a:buFont typeface="Monotype Sorts" pitchFamily="2" charset="2"/>
              <a:buNone/>
            </a:pPr>
            <a:r>
              <a:rPr lang="en-US" altLang="ar-SA" sz="2400" u="sng" dirty="0" err="1">
                <a:cs typeface="Times New Roman" panose="02020603050405020304" pitchFamily="18" charset="0"/>
              </a:rPr>
              <a:t>JPanel</a:t>
            </a:r>
            <a:r>
              <a:rPr lang="en-US" altLang="ar-SA" sz="2400" u="sng" dirty="0">
                <a:cs typeface="Times New Roman" panose="02020603050405020304" pitchFamily="18" charset="0"/>
              </a:rPr>
              <a:t> p = new </a:t>
            </a:r>
            <a:r>
              <a:rPr lang="en-US" altLang="ar-SA" sz="2400" u="sng" dirty="0" err="1">
                <a:cs typeface="Times New Roman" panose="02020603050405020304" pitchFamily="18" charset="0"/>
              </a:rPr>
              <a:t>JPanel</a:t>
            </a:r>
            <a:r>
              <a:rPr lang="en-US" altLang="ar-SA" sz="2400" u="sng" dirty="0">
                <a:cs typeface="Times New Roman" panose="02020603050405020304" pitchFamily="18" charset="0"/>
              </a:rPr>
              <a:t>();</a:t>
            </a:r>
          </a:p>
          <a:p>
            <a:pPr marL="0" indent="0" algn="l" rtl="0">
              <a:lnSpc>
                <a:spcPct val="110000"/>
              </a:lnSpc>
              <a:buFont typeface="Monotype Sorts" pitchFamily="2" charset="2"/>
              <a:buNone/>
            </a:pPr>
            <a:r>
              <a:rPr lang="en-US" altLang="ar-SA" sz="2400" u="sng" dirty="0" err="1">
                <a:cs typeface="Times New Roman" panose="02020603050405020304" pitchFamily="18" charset="0"/>
              </a:rPr>
              <a:t>p.add</a:t>
            </a:r>
            <a:r>
              <a:rPr lang="en-US" altLang="ar-SA" sz="2400" u="sng" dirty="0">
                <a:cs typeface="Times New Roman" panose="02020603050405020304" pitchFamily="18" charset="0"/>
              </a:rPr>
              <a:t>(new </a:t>
            </a:r>
            <a:r>
              <a:rPr lang="en-US" altLang="ar-SA" sz="2400" u="sng" dirty="0" err="1">
                <a:cs typeface="Times New Roman" panose="02020603050405020304" pitchFamily="18" charset="0"/>
              </a:rPr>
              <a:t>JButton</a:t>
            </a:r>
            <a:r>
              <a:rPr lang="en-US" altLang="ar-SA" sz="2400" u="sng" dirty="0">
                <a:cs typeface="Times New Roman" panose="02020603050405020304" pitchFamily="18" charset="0"/>
              </a:rPr>
              <a:t>("OK"));</a:t>
            </a:r>
          </a:p>
          <a:p>
            <a:pPr marL="0" indent="0" algn="l" rtl="0">
              <a:lnSpc>
                <a:spcPct val="110000"/>
              </a:lnSpc>
              <a:buFont typeface="Monotype Sorts" pitchFamily="2" charset="2"/>
              <a:buNone/>
            </a:pPr>
            <a:endParaRPr lang="en-US" altLang="ar-SA" sz="2400" dirty="0"/>
          </a:p>
        </p:txBody>
      </p:sp>
    </p:spTree>
    <p:extLst>
      <p:ext uri="{BB962C8B-B14F-4D97-AF65-F5344CB8AC3E}">
        <p14:creationId xmlns:p14="http://schemas.microsoft.com/office/powerpoint/2010/main" val="254162609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Layouts</a:t>
            </a:r>
            <a:endParaRPr lang="ar-SA" dirty="0"/>
          </a:p>
        </p:txBody>
      </p:sp>
      <p:sp>
        <p:nvSpPr>
          <p:cNvPr id="6" name="Text Placeholder 5"/>
          <p:cNvSpPr>
            <a:spLocks noGrp="1"/>
          </p:cNvSpPr>
          <p:nvPr>
            <p:ph type="body" idx="1"/>
          </p:nvPr>
        </p:nvSpPr>
        <p:spPr/>
        <p:txBody>
          <a:bodyPr/>
          <a:lstStyle/>
          <a:p>
            <a:endParaRPr lang="ar-SA"/>
          </a:p>
        </p:txBody>
      </p:sp>
      <p:sp>
        <p:nvSpPr>
          <p:cNvPr id="4" name="Slide Number Placeholder 3"/>
          <p:cNvSpPr>
            <a:spLocks noGrp="1"/>
          </p:cNvSpPr>
          <p:nvPr>
            <p:ph type="sldNum" sz="quarter" idx="12"/>
          </p:nvPr>
        </p:nvSpPr>
        <p:spPr/>
        <p:txBody>
          <a:bodyPr/>
          <a:lstStyle/>
          <a:p>
            <a:fld id="{7BC5307C-9AC7-448E-9FCE-3A20542CE215}" type="slidenum">
              <a:rPr lang="en-US" smtClean="0"/>
              <a:pPr/>
              <a:t>27</a:t>
            </a:fld>
            <a:endParaRPr lang="en-US"/>
          </a:p>
        </p:txBody>
      </p:sp>
    </p:spTree>
    <p:extLst>
      <p:ext uri="{BB962C8B-B14F-4D97-AF65-F5344CB8AC3E}">
        <p14:creationId xmlns:p14="http://schemas.microsoft.com/office/powerpoint/2010/main" val="376749806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1"/>
          </p:nvPr>
        </p:nvSpPr>
        <p:spPr/>
        <p:txBody>
          <a:bodyPr/>
          <a:lstStyle/>
          <a:p>
            <a:fld id="{021306E2-2D32-44F7-9E15-B87979CE1400}" type="slidenum">
              <a:rPr lang="en-US" altLang="ar-SA"/>
              <a:pPr/>
              <a:t>28</a:t>
            </a:fld>
            <a:endParaRPr lang="en-US" altLang="ar-SA"/>
          </a:p>
        </p:txBody>
      </p:sp>
      <p:sp>
        <p:nvSpPr>
          <p:cNvPr id="352258" name="Rectangle 2"/>
          <p:cNvSpPr>
            <a:spLocks noGrp="1" noChangeArrowheads="1"/>
          </p:cNvSpPr>
          <p:nvPr>
            <p:ph type="title"/>
          </p:nvPr>
        </p:nvSpPr>
        <p:spPr>
          <a:xfrm>
            <a:off x="564438" y="594531"/>
            <a:ext cx="7772400" cy="1428750"/>
          </a:xfrm>
          <a:noFill/>
          <a:ln/>
        </p:spPr>
        <p:txBody>
          <a:bodyPr/>
          <a:lstStyle/>
          <a:p>
            <a:r>
              <a:rPr lang="en-US" altLang="ar-SA" dirty="0"/>
              <a:t>Layout Managers</a:t>
            </a:r>
            <a:endParaRPr lang="en-US" altLang="ar-SA" b="1" dirty="0"/>
          </a:p>
        </p:txBody>
      </p:sp>
      <p:sp>
        <p:nvSpPr>
          <p:cNvPr id="352259" name="Rectangle 3"/>
          <p:cNvSpPr>
            <a:spLocks noGrp="1" noChangeArrowheads="1"/>
          </p:cNvSpPr>
          <p:nvPr>
            <p:ph type="body" idx="1"/>
          </p:nvPr>
        </p:nvSpPr>
        <p:spPr>
          <a:xfrm>
            <a:off x="304800" y="2057400"/>
            <a:ext cx="8534400" cy="4800600"/>
          </a:xfrm>
          <a:noFill/>
          <a:ln/>
        </p:spPr>
        <p:txBody>
          <a:bodyPr>
            <a:normAutofit lnSpcReduction="10000"/>
          </a:bodyPr>
          <a:lstStyle/>
          <a:p>
            <a:pPr algn="l" rtl="0">
              <a:spcBef>
                <a:spcPct val="0"/>
              </a:spcBef>
            </a:pPr>
            <a:r>
              <a:rPr lang="en-US" altLang="ar-SA" sz="2800" dirty="0"/>
              <a:t>Java’s layout managers provide a level of abstraction to automatically map your user interface on all window systems. </a:t>
            </a:r>
          </a:p>
          <a:p>
            <a:pPr algn="l" rtl="0">
              <a:spcBef>
                <a:spcPct val="0"/>
              </a:spcBef>
              <a:buFont typeface="Monotype Sorts" pitchFamily="2" charset="2"/>
              <a:buNone/>
            </a:pPr>
            <a:endParaRPr lang="en-US" altLang="ar-SA" sz="2800" dirty="0"/>
          </a:p>
          <a:p>
            <a:pPr algn="l" rtl="0">
              <a:spcBef>
                <a:spcPct val="0"/>
              </a:spcBef>
            </a:pPr>
            <a:r>
              <a:rPr lang="en-US" altLang="ar-SA" sz="2800" dirty="0"/>
              <a:t>The UI components are placed in containers.  Each container has a layout manager to arrange the UI components within the container. </a:t>
            </a:r>
          </a:p>
          <a:p>
            <a:pPr algn="l" rtl="0">
              <a:spcBef>
                <a:spcPct val="0"/>
              </a:spcBef>
            </a:pPr>
            <a:endParaRPr lang="en-US" altLang="ar-SA" sz="2800" dirty="0"/>
          </a:p>
          <a:p>
            <a:pPr algn="l" rtl="0">
              <a:spcBef>
                <a:spcPct val="0"/>
              </a:spcBef>
            </a:pPr>
            <a:r>
              <a:rPr lang="en-US" altLang="ar-SA" sz="2800" dirty="0"/>
              <a:t>Layout managers are set in containers using the </a:t>
            </a:r>
            <a:r>
              <a:rPr lang="en-US" altLang="ar-SA" sz="2800" dirty="0" err="1">
                <a:latin typeface="Courier"/>
                <a:cs typeface="CordiaUPC" panose="020B0304020202020204" pitchFamily="34" charset="-34"/>
              </a:rPr>
              <a:t>setLayout</a:t>
            </a:r>
            <a:r>
              <a:rPr lang="en-US" altLang="ar-SA" sz="2800" dirty="0">
                <a:latin typeface="Courier"/>
                <a:cs typeface="CordiaUPC" panose="020B0304020202020204" pitchFamily="34" charset="-34"/>
              </a:rPr>
              <a:t>(</a:t>
            </a:r>
            <a:r>
              <a:rPr lang="en-US" altLang="ar-SA" sz="2800" dirty="0" err="1">
                <a:latin typeface="Courier"/>
                <a:cs typeface="CordiaUPC" panose="020B0304020202020204" pitchFamily="34" charset="-34"/>
              </a:rPr>
              <a:t>LayoutManager</a:t>
            </a:r>
            <a:r>
              <a:rPr lang="en-US" altLang="ar-SA" sz="2800" dirty="0">
                <a:latin typeface="Courier"/>
                <a:cs typeface="CordiaUPC" panose="020B0304020202020204" pitchFamily="34" charset="-34"/>
              </a:rPr>
              <a:t>)</a:t>
            </a:r>
            <a:r>
              <a:rPr lang="en-US" altLang="ar-SA" sz="2800" dirty="0"/>
              <a:t> method in a container. </a:t>
            </a:r>
          </a:p>
        </p:txBody>
      </p:sp>
    </p:spTree>
    <p:extLst>
      <p:ext uri="{BB962C8B-B14F-4D97-AF65-F5344CB8AC3E}">
        <p14:creationId xmlns:p14="http://schemas.microsoft.com/office/powerpoint/2010/main" val="71822943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1"/>
          </p:nvPr>
        </p:nvSpPr>
        <p:spPr/>
        <p:txBody>
          <a:bodyPr/>
          <a:lstStyle/>
          <a:p>
            <a:fld id="{027C964A-7B50-461B-9914-922015010778}" type="slidenum">
              <a:rPr lang="en-US" altLang="ar-SA"/>
              <a:pPr/>
              <a:t>29</a:t>
            </a:fld>
            <a:endParaRPr lang="en-US" altLang="ar-SA"/>
          </a:p>
        </p:txBody>
      </p:sp>
      <p:sp>
        <p:nvSpPr>
          <p:cNvPr id="268290" name="Rectangle 2"/>
          <p:cNvSpPr>
            <a:spLocks noGrp="1" noChangeArrowheads="1"/>
          </p:cNvSpPr>
          <p:nvPr>
            <p:ph type="title"/>
          </p:nvPr>
        </p:nvSpPr>
        <p:spPr>
          <a:xfrm>
            <a:off x="590843" y="381000"/>
            <a:ext cx="7772400" cy="1428750"/>
          </a:xfrm>
        </p:spPr>
        <p:txBody>
          <a:bodyPr/>
          <a:lstStyle/>
          <a:p>
            <a:r>
              <a:rPr lang="en-US" altLang="ar-SA" dirty="0"/>
              <a:t>Kinds of Layout Managers</a:t>
            </a:r>
            <a:endParaRPr lang="en-US" altLang="ar-SA" dirty="0">
              <a:solidFill>
                <a:schemeClr val="tx1"/>
              </a:solidFill>
            </a:endParaRPr>
          </a:p>
        </p:txBody>
      </p:sp>
      <p:sp>
        <p:nvSpPr>
          <p:cNvPr id="268291" name="Rectangle 3"/>
          <p:cNvSpPr>
            <a:spLocks noGrp="1" noChangeArrowheads="1"/>
          </p:cNvSpPr>
          <p:nvPr>
            <p:ph type="body" idx="1"/>
          </p:nvPr>
        </p:nvSpPr>
        <p:spPr>
          <a:xfrm>
            <a:off x="582882" y="2365027"/>
            <a:ext cx="7772400" cy="4114800"/>
          </a:xfrm>
        </p:spPr>
        <p:txBody>
          <a:bodyPr/>
          <a:lstStyle/>
          <a:p>
            <a:pPr algn="l" rtl="0"/>
            <a:r>
              <a:rPr lang="en-US" altLang="ar-SA" sz="2800" dirty="0" err="1"/>
              <a:t>FlowLayout</a:t>
            </a:r>
            <a:r>
              <a:rPr lang="en-US" altLang="ar-SA" sz="2800" dirty="0"/>
              <a:t> </a:t>
            </a:r>
          </a:p>
          <a:p>
            <a:pPr algn="l" rtl="0">
              <a:spcBef>
                <a:spcPct val="100000"/>
              </a:spcBef>
            </a:pPr>
            <a:r>
              <a:rPr lang="en-US" altLang="ar-SA" sz="2800" dirty="0" err="1"/>
              <a:t>GridLayout</a:t>
            </a:r>
            <a:r>
              <a:rPr lang="en-US" altLang="ar-SA" sz="2800" dirty="0"/>
              <a:t> </a:t>
            </a:r>
          </a:p>
          <a:p>
            <a:pPr algn="l" rtl="0">
              <a:spcBef>
                <a:spcPct val="100000"/>
              </a:spcBef>
            </a:pPr>
            <a:r>
              <a:rPr lang="en-US" altLang="ar-SA" sz="2800" dirty="0" err="1" smtClean="0"/>
              <a:t>BorderLayout</a:t>
            </a:r>
            <a:endParaRPr lang="en-US" altLang="ar-SA" sz="2800" dirty="0"/>
          </a:p>
        </p:txBody>
      </p:sp>
    </p:spTree>
    <p:extLst>
      <p:ext uri="{BB962C8B-B14F-4D97-AF65-F5344CB8AC3E}">
        <p14:creationId xmlns:p14="http://schemas.microsoft.com/office/powerpoint/2010/main" val="29429416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533400" y="616311"/>
            <a:ext cx="7772400" cy="762000"/>
          </a:xfrm>
          <a:noFill/>
          <a:ln/>
        </p:spPr>
        <p:txBody>
          <a:bodyPr/>
          <a:lstStyle/>
          <a:p>
            <a:r>
              <a:rPr lang="en-US" altLang="ar-SA" dirty="0"/>
              <a:t>Creating GUI Objects</a:t>
            </a:r>
          </a:p>
        </p:txBody>
      </p:sp>
      <p:sp>
        <p:nvSpPr>
          <p:cNvPr id="64515" name="Rectangle 3"/>
          <p:cNvSpPr>
            <a:spLocks noGrp="1" noChangeArrowheads="1"/>
          </p:cNvSpPr>
          <p:nvPr>
            <p:ph idx="1"/>
          </p:nvPr>
        </p:nvSpPr>
        <p:spPr>
          <a:xfrm>
            <a:off x="0" y="2605814"/>
            <a:ext cx="8076632" cy="2940050"/>
          </a:xfrm>
          <a:noFill/>
          <a:ln/>
        </p:spPr>
        <p:txBody>
          <a:bodyPr>
            <a:noAutofit/>
          </a:bodyPr>
          <a:lstStyle/>
          <a:p>
            <a:pPr algn="l" rtl="0">
              <a:spcBef>
                <a:spcPct val="0"/>
              </a:spcBef>
              <a:buFont typeface="Monotype Sorts" pitchFamily="2" charset="2"/>
              <a:buNone/>
            </a:pPr>
            <a:r>
              <a:rPr lang="en-US" altLang="ar-SA" sz="1400" b="1" dirty="0">
                <a:latin typeface="Courier New" panose="02070309020205020404" pitchFamily="49" charset="0"/>
                <a:cs typeface="Times New Roman" panose="02020603050405020304" pitchFamily="18" charset="0"/>
              </a:rPr>
              <a:t>// Create a button with text OK </a:t>
            </a:r>
          </a:p>
          <a:p>
            <a:pPr algn="l" rtl="0">
              <a:spcBef>
                <a:spcPct val="0"/>
              </a:spcBef>
              <a:buFont typeface="Monotype Sorts" pitchFamily="2" charset="2"/>
              <a:buNone/>
            </a:pPr>
            <a:r>
              <a:rPr lang="en-US" altLang="ar-SA" sz="1400" b="1" dirty="0" err="1">
                <a:latin typeface="Courier New" panose="02070309020205020404" pitchFamily="49" charset="0"/>
                <a:cs typeface="Times New Roman" panose="02020603050405020304" pitchFamily="18" charset="0"/>
              </a:rPr>
              <a:t>JButton</a:t>
            </a:r>
            <a:r>
              <a:rPr lang="en-US" altLang="ar-SA" sz="1400" b="1" dirty="0">
                <a:latin typeface="Courier New" panose="02070309020205020404" pitchFamily="49" charset="0"/>
                <a:cs typeface="Times New Roman" panose="02020603050405020304" pitchFamily="18" charset="0"/>
              </a:rPr>
              <a:t> </a:t>
            </a:r>
            <a:r>
              <a:rPr lang="en-US" altLang="ar-SA" sz="1400" b="1" dirty="0" err="1">
                <a:latin typeface="Courier New" panose="02070309020205020404" pitchFamily="49" charset="0"/>
                <a:cs typeface="Times New Roman" panose="02020603050405020304" pitchFamily="18" charset="0"/>
              </a:rPr>
              <a:t>jbtOK</a:t>
            </a:r>
            <a:r>
              <a:rPr lang="en-US" altLang="ar-SA" sz="1400" b="1" dirty="0">
                <a:latin typeface="Courier New" panose="02070309020205020404" pitchFamily="49" charset="0"/>
                <a:cs typeface="Times New Roman" panose="02020603050405020304" pitchFamily="18" charset="0"/>
              </a:rPr>
              <a:t> = new </a:t>
            </a:r>
            <a:r>
              <a:rPr lang="en-US" altLang="ar-SA" sz="1400" b="1" dirty="0" err="1">
                <a:latin typeface="Courier New" panose="02070309020205020404" pitchFamily="49" charset="0"/>
                <a:cs typeface="Times New Roman" panose="02020603050405020304" pitchFamily="18" charset="0"/>
              </a:rPr>
              <a:t>JButton</a:t>
            </a:r>
            <a:r>
              <a:rPr lang="en-US" altLang="ar-SA" sz="1400" b="1" dirty="0">
                <a:latin typeface="Courier New" panose="02070309020205020404" pitchFamily="49" charset="0"/>
                <a:cs typeface="Times New Roman" panose="02020603050405020304" pitchFamily="18" charset="0"/>
              </a:rPr>
              <a:t>("OK"); </a:t>
            </a:r>
          </a:p>
          <a:p>
            <a:pPr algn="l" rtl="0">
              <a:spcBef>
                <a:spcPct val="0"/>
              </a:spcBef>
              <a:buFont typeface="Monotype Sorts" pitchFamily="2" charset="2"/>
              <a:buNone/>
            </a:pPr>
            <a:r>
              <a:rPr lang="en-US" altLang="ar-SA" sz="1400" b="1" dirty="0">
                <a:latin typeface="Courier New" panose="02070309020205020404" pitchFamily="49" charset="0"/>
                <a:cs typeface="Times New Roman" panose="02020603050405020304" pitchFamily="18" charset="0"/>
              </a:rPr>
              <a:t> </a:t>
            </a:r>
          </a:p>
          <a:p>
            <a:pPr algn="l" rtl="0">
              <a:spcBef>
                <a:spcPct val="0"/>
              </a:spcBef>
              <a:buFont typeface="Monotype Sorts" pitchFamily="2" charset="2"/>
              <a:buNone/>
            </a:pPr>
            <a:r>
              <a:rPr lang="en-US" altLang="ar-SA" sz="1400" b="1" dirty="0">
                <a:latin typeface="Courier New" panose="02070309020205020404" pitchFamily="49" charset="0"/>
                <a:cs typeface="Times New Roman" panose="02020603050405020304" pitchFamily="18" charset="0"/>
              </a:rPr>
              <a:t>// Create a label with text "Enter your name: "</a:t>
            </a:r>
          </a:p>
          <a:p>
            <a:pPr algn="l" rtl="0">
              <a:spcBef>
                <a:spcPct val="0"/>
              </a:spcBef>
              <a:buFont typeface="Monotype Sorts" pitchFamily="2" charset="2"/>
              <a:buNone/>
            </a:pPr>
            <a:r>
              <a:rPr lang="en-US" altLang="ar-SA" sz="1400" b="1" dirty="0" err="1">
                <a:latin typeface="Courier New" panose="02070309020205020404" pitchFamily="49" charset="0"/>
                <a:cs typeface="Times New Roman" panose="02020603050405020304" pitchFamily="18" charset="0"/>
              </a:rPr>
              <a:t>JLabel</a:t>
            </a:r>
            <a:r>
              <a:rPr lang="en-US" altLang="ar-SA" sz="1400" b="1" dirty="0">
                <a:latin typeface="Courier New" panose="02070309020205020404" pitchFamily="49" charset="0"/>
                <a:cs typeface="Times New Roman" panose="02020603050405020304" pitchFamily="18" charset="0"/>
              </a:rPr>
              <a:t> </a:t>
            </a:r>
            <a:r>
              <a:rPr lang="en-US" altLang="ar-SA" sz="1400" b="1" dirty="0" err="1">
                <a:latin typeface="Courier New" panose="02070309020205020404" pitchFamily="49" charset="0"/>
                <a:cs typeface="Times New Roman" panose="02020603050405020304" pitchFamily="18" charset="0"/>
              </a:rPr>
              <a:t>jlblName</a:t>
            </a:r>
            <a:r>
              <a:rPr lang="en-US" altLang="ar-SA" sz="1400" b="1" dirty="0">
                <a:latin typeface="Courier New" panose="02070309020205020404" pitchFamily="49" charset="0"/>
                <a:cs typeface="Times New Roman" panose="02020603050405020304" pitchFamily="18" charset="0"/>
              </a:rPr>
              <a:t> = new </a:t>
            </a:r>
            <a:r>
              <a:rPr lang="en-US" altLang="ar-SA" sz="1400" b="1" dirty="0" err="1">
                <a:latin typeface="Courier New" panose="02070309020205020404" pitchFamily="49" charset="0"/>
                <a:cs typeface="Times New Roman" panose="02020603050405020304" pitchFamily="18" charset="0"/>
              </a:rPr>
              <a:t>JLabel</a:t>
            </a:r>
            <a:r>
              <a:rPr lang="en-US" altLang="ar-SA" sz="1400" b="1" dirty="0">
                <a:latin typeface="Courier New" panose="02070309020205020404" pitchFamily="49" charset="0"/>
                <a:cs typeface="Times New Roman" panose="02020603050405020304" pitchFamily="18" charset="0"/>
              </a:rPr>
              <a:t>("Enter your name: "); </a:t>
            </a:r>
          </a:p>
          <a:p>
            <a:pPr algn="l" rtl="0">
              <a:spcBef>
                <a:spcPct val="0"/>
              </a:spcBef>
              <a:buFont typeface="Monotype Sorts" pitchFamily="2" charset="2"/>
              <a:buNone/>
            </a:pPr>
            <a:r>
              <a:rPr lang="en-US" altLang="ar-SA" sz="1400" b="1" dirty="0">
                <a:latin typeface="Courier New" panose="02070309020205020404" pitchFamily="49" charset="0"/>
                <a:cs typeface="Times New Roman" panose="02020603050405020304" pitchFamily="18" charset="0"/>
              </a:rPr>
              <a:t> </a:t>
            </a:r>
          </a:p>
          <a:p>
            <a:pPr algn="l" rtl="0">
              <a:spcBef>
                <a:spcPct val="0"/>
              </a:spcBef>
              <a:buFont typeface="Monotype Sorts" pitchFamily="2" charset="2"/>
              <a:buNone/>
            </a:pPr>
            <a:endParaRPr lang="en-US" altLang="ar-SA" sz="1400" b="1" dirty="0">
              <a:latin typeface="Courier New" panose="02070309020205020404" pitchFamily="49" charset="0"/>
              <a:cs typeface="Times New Roman" panose="02020603050405020304" pitchFamily="18" charset="0"/>
            </a:endParaRPr>
          </a:p>
          <a:p>
            <a:pPr algn="l" rtl="0">
              <a:spcBef>
                <a:spcPct val="0"/>
              </a:spcBef>
              <a:buFont typeface="Monotype Sorts" pitchFamily="2" charset="2"/>
              <a:buNone/>
            </a:pPr>
            <a:r>
              <a:rPr lang="en-US" altLang="ar-SA" sz="1400" b="1" dirty="0">
                <a:latin typeface="Courier New" panose="02070309020205020404" pitchFamily="49" charset="0"/>
                <a:cs typeface="Times New Roman" panose="02020603050405020304" pitchFamily="18" charset="0"/>
              </a:rPr>
              <a:t>// Create a text field with text "Type Name Here"</a:t>
            </a:r>
          </a:p>
          <a:p>
            <a:pPr algn="l" rtl="0">
              <a:spcBef>
                <a:spcPct val="0"/>
              </a:spcBef>
              <a:buFont typeface="Monotype Sorts" pitchFamily="2" charset="2"/>
              <a:buNone/>
            </a:pPr>
            <a:r>
              <a:rPr lang="en-US" altLang="ar-SA" sz="1400" b="1" dirty="0" err="1">
                <a:latin typeface="Courier New" panose="02070309020205020404" pitchFamily="49" charset="0"/>
                <a:cs typeface="Times New Roman" panose="02020603050405020304" pitchFamily="18" charset="0"/>
              </a:rPr>
              <a:t>JTextField</a:t>
            </a:r>
            <a:r>
              <a:rPr lang="en-US" altLang="ar-SA" sz="1400" b="1" dirty="0">
                <a:latin typeface="Courier New" panose="02070309020205020404" pitchFamily="49" charset="0"/>
                <a:cs typeface="Times New Roman" panose="02020603050405020304" pitchFamily="18" charset="0"/>
              </a:rPr>
              <a:t> </a:t>
            </a:r>
            <a:r>
              <a:rPr lang="en-US" altLang="ar-SA" sz="1400" b="1" dirty="0" err="1">
                <a:latin typeface="Courier New" panose="02070309020205020404" pitchFamily="49" charset="0"/>
                <a:cs typeface="Times New Roman" panose="02020603050405020304" pitchFamily="18" charset="0"/>
              </a:rPr>
              <a:t>jtfName</a:t>
            </a:r>
            <a:r>
              <a:rPr lang="en-US" altLang="ar-SA" sz="1400" b="1" dirty="0">
                <a:latin typeface="Courier New" panose="02070309020205020404" pitchFamily="49" charset="0"/>
                <a:cs typeface="Times New Roman" panose="02020603050405020304" pitchFamily="18" charset="0"/>
              </a:rPr>
              <a:t> = new </a:t>
            </a:r>
            <a:r>
              <a:rPr lang="en-US" altLang="ar-SA" sz="1400" b="1" dirty="0" err="1">
                <a:latin typeface="Courier New" panose="02070309020205020404" pitchFamily="49" charset="0"/>
                <a:cs typeface="Times New Roman" panose="02020603050405020304" pitchFamily="18" charset="0"/>
              </a:rPr>
              <a:t>JTextField</a:t>
            </a:r>
            <a:r>
              <a:rPr lang="en-US" altLang="ar-SA" sz="1400" b="1" dirty="0">
                <a:latin typeface="Courier New" panose="02070309020205020404" pitchFamily="49" charset="0"/>
                <a:cs typeface="Times New Roman" panose="02020603050405020304" pitchFamily="18" charset="0"/>
              </a:rPr>
              <a:t>("Type Name Here"); </a:t>
            </a:r>
          </a:p>
          <a:p>
            <a:pPr algn="l" rtl="0">
              <a:spcBef>
                <a:spcPct val="0"/>
              </a:spcBef>
              <a:buFont typeface="Monotype Sorts" pitchFamily="2" charset="2"/>
              <a:buNone/>
            </a:pPr>
            <a:r>
              <a:rPr lang="en-US" altLang="ar-SA" sz="1400" b="1" dirty="0">
                <a:latin typeface="Courier New" panose="02070309020205020404" pitchFamily="49" charset="0"/>
                <a:cs typeface="Times New Roman" panose="02020603050405020304" pitchFamily="18" charset="0"/>
              </a:rPr>
              <a:t> </a:t>
            </a:r>
          </a:p>
          <a:p>
            <a:pPr algn="l" rtl="0">
              <a:spcBef>
                <a:spcPct val="0"/>
              </a:spcBef>
              <a:buFont typeface="Monotype Sorts" pitchFamily="2" charset="2"/>
              <a:buNone/>
            </a:pPr>
            <a:r>
              <a:rPr lang="en-US" altLang="ar-SA" sz="1400" b="1" dirty="0">
                <a:latin typeface="Courier New" panose="02070309020205020404" pitchFamily="49" charset="0"/>
                <a:cs typeface="Times New Roman" panose="02020603050405020304" pitchFamily="18" charset="0"/>
              </a:rPr>
              <a:t>// Create a check box with text bold</a:t>
            </a:r>
          </a:p>
          <a:p>
            <a:pPr algn="l" rtl="0">
              <a:spcBef>
                <a:spcPct val="0"/>
              </a:spcBef>
              <a:buFont typeface="Monotype Sorts" pitchFamily="2" charset="2"/>
              <a:buNone/>
            </a:pPr>
            <a:r>
              <a:rPr lang="en-US" altLang="ar-SA" sz="1400" b="1" dirty="0" err="1">
                <a:latin typeface="Courier New" panose="02070309020205020404" pitchFamily="49" charset="0"/>
                <a:cs typeface="Times New Roman" panose="02020603050405020304" pitchFamily="18" charset="0"/>
              </a:rPr>
              <a:t>JCheckBox</a:t>
            </a:r>
            <a:r>
              <a:rPr lang="en-US" altLang="ar-SA" sz="1400" b="1" dirty="0">
                <a:latin typeface="Courier New" panose="02070309020205020404" pitchFamily="49" charset="0"/>
                <a:cs typeface="Times New Roman" panose="02020603050405020304" pitchFamily="18" charset="0"/>
              </a:rPr>
              <a:t> </a:t>
            </a:r>
            <a:r>
              <a:rPr lang="en-US" altLang="ar-SA" sz="1400" b="1" dirty="0" err="1">
                <a:latin typeface="Courier New" panose="02070309020205020404" pitchFamily="49" charset="0"/>
                <a:cs typeface="Times New Roman" panose="02020603050405020304" pitchFamily="18" charset="0"/>
              </a:rPr>
              <a:t>jchkBold</a:t>
            </a:r>
            <a:r>
              <a:rPr lang="en-US" altLang="ar-SA" sz="1400" b="1" dirty="0">
                <a:latin typeface="Courier New" panose="02070309020205020404" pitchFamily="49" charset="0"/>
                <a:cs typeface="Times New Roman" panose="02020603050405020304" pitchFamily="18" charset="0"/>
              </a:rPr>
              <a:t> = new </a:t>
            </a:r>
            <a:r>
              <a:rPr lang="en-US" altLang="ar-SA" sz="1400" b="1" dirty="0" err="1">
                <a:latin typeface="Courier New" panose="02070309020205020404" pitchFamily="49" charset="0"/>
                <a:cs typeface="Times New Roman" panose="02020603050405020304" pitchFamily="18" charset="0"/>
              </a:rPr>
              <a:t>JCheckBox</a:t>
            </a:r>
            <a:r>
              <a:rPr lang="en-US" altLang="ar-SA" sz="1400" b="1" dirty="0">
                <a:latin typeface="Courier New" panose="02070309020205020404" pitchFamily="49" charset="0"/>
                <a:cs typeface="Times New Roman" panose="02020603050405020304" pitchFamily="18" charset="0"/>
              </a:rPr>
              <a:t>("Bold"); </a:t>
            </a:r>
          </a:p>
          <a:p>
            <a:pPr algn="l" rtl="0">
              <a:spcBef>
                <a:spcPct val="0"/>
              </a:spcBef>
              <a:buFont typeface="Monotype Sorts" pitchFamily="2" charset="2"/>
              <a:buNone/>
            </a:pPr>
            <a:r>
              <a:rPr lang="en-US" altLang="ar-SA" sz="1400" b="1" dirty="0">
                <a:latin typeface="Courier New" panose="02070309020205020404" pitchFamily="49" charset="0"/>
                <a:cs typeface="Times New Roman" panose="02020603050405020304" pitchFamily="18" charset="0"/>
              </a:rPr>
              <a:t> </a:t>
            </a:r>
          </a:p>
          <a:p>
            <a:pPr algn="l" rtl="0">
              <a:spcBef>
                <a:spcPct val="0"/>
              </a:spcBef>
              <a:buFont typeface="Monotype Sorts" pitchFamily="2" charset="2"/>
              <a:buNone/>
            </a:pPr>
            <a:r>
              <a:rPr lang="en-US" altLang="ar-SA" sz="1400" b="1" dirty="0">
                <a:latin typeface="Courier New" panose="02070309020205020404" pitchFamily="49" charset="0"/>
                <a:cs typeface="Times New Roman" panose="02020603050405020304" pitchFamily="18" charset="0"/>
              </a:rPr>
              <a:t>// Create a radio button with text red</a:t>
            </a:r>
          </a:p>
          <a:p>
            <a:pPr algn="l" rtl="0">
              <a:spcBef>
                <a:spcPct val="0"/>
              </a:spcBef>
              <a:buFont typeface="Monotype Sorts" pitchFamily="2" charset="2"/>
              <a:buNone/>
            </a:pPr>
            <a:r>
              <a:rPr lang="en-US" altLang="ar-SA" sz="1400" b="1" dirty="0" err="1">
                <a:latin typeface="Courier New" panose="02070309020205020404" pitchFamily="49" charset="0"/>
                <a:cs typeface="Times New Roman" panose="02020603050405020304" pitchFamily="18" charset="0"/>
              </a:rPr>
              <a:t>JRadioButton</a:t>
            </a:r>
            <a:r>
              <a:rPr lang="en-US" altLang="ar-SA" sz="1400" b="1" dirty="0">
                <a:latin typeface="Courier New" panose="02070309020205020404" pitchFamily="49" charset="0"/>
                <a:cs typeface="Times New Roman" panose="02020603050405020304" pitchFamily="18" charset="0"/>
              </a:rPr>
              <a:t> </a:t>
            </a:r>
            <a:r>
              <a:rPr lang="en-US" altLang="ar-SA" sz="1400" b="1" dirty="0" err="1">
                <a:latin typeface="Courier New" panose="02070309020205020404" pitchFamily="49" charset="0"/>
                <a:cs typeface="Times New Roman" panose="02020603050405020304" pitchFamily="18" charset="0"/>
              </a:rPr>
              <a:t>jrbRed</a:t>
            </a:r>
            <a:r>
              <a:rPr lang="en-US" altLang="ar-SA" sz="1400" b="1" dirty="0">
                <a:latin typeface="Courier New" panose="02070309020205020404" pitchFamily="49" charset="0"/>
                <a:cs typeface="Times New Roman" panose="02020603050405020304" pitchFamily="18" charset="0"/>
              </a:rPr>
              <a:t> = new </a:t>
            </a:r>
            <a:r>
              <a:rPr lang="en-US" altLang="ar-SA" sz="1400" b="1" dirty="0" err="1">
                <a:latin typeface="Courier New" panose="02070309020205020404" pitchFamily="49" charset="0"/>
                <a:cs typeface="Times New Roman" panose="02020603050405020304" pitchFamily="18" charset="0"/>
              </a:rPr>
              <a:t>JRadioButton</a:t>
            </a:r>
            <a:r>
              <a:rPr lang="en-US" altLang="ar-SA" sz="1400" b="1" dirty="0">
                <a:latin typeface="Courier New" panose="02070309020205020404" pitchFamily="49" charset="0"/>
                <a:cs typeface="Times New Roman" panose="02020603050405020304" pitchFamily="18" charset="0"/>
              </a:rPr>
              <a:t>("Red"); </a:t>
            </a:r>
          </a:p>
          <a:p>
            <a:pPr algn="l" rtl="0">
              <a:spcBef>
                <a:spcPct val="0"/>
              </a:spcBef>
              <a:buFont typeface="Monotype Sorts" pitchFamily="2" charset="2"/>
              <a:buNone/>
            </a:pPr>
            <a:r>
              <a:rPr lang="en-US" altLang="ar-SA" sz="1400" b="1" dirty="0">
                <a:latin typeface="Courier New" panose="02070309020205020404" pitchFamily="49" charset="0"/>
                <a:cs typeface="Times New Roman" panose="02020603050405020304" pitchFamily="18" charset="0"/>
              </a:rPr>
              <a:t> </a:t>
            </a:r>
          </a:p>
          <a:p>
            <a:pPr algn="l" rtl="0">
              <a:spcBef>
                <a:spcPct val="0"/>
              </a:spcBef>
              <a:buFont typeface="Monotype Sorts" pitchFamily="2" charset="2"/>
              <a:buNone/>
            </a:pPr>
            <a:r>
              <a:rPr lang="en-US" altLang="ar-SA" sz="1400" b="1" dirty="0">
                <a:latin typeface="Courier New" panose="02070309020205020404" pitchFamily="49" charset="0"/>
                <a:cs typeface="Times New Roman" panose="02020603050405020304" pitchFamily="18" charset="0"/>
              </a:rPr>
              <a:t>// Create a combo box with choices red, green, and blue</a:t>
            </a:r>
          </a:p>
          <a:p>
            <a:pPr algn="l" rtl="0">
              <a:spcBef>
                <a:spcPct val="0"/>
              </a:spcBef>
              <a:buFont typeface="Monotype Sorts" pitchFamily="2" charset="2"/>
              <a:buNone/>
            </a:pPr>
            <a:r>
              <a:rPr lang="en-US" altLang="ar-SA" sz="1400" b="1" dirty="0" err="1">
                <a:latin typeface="Courier New" panose="02070309020205020404" pitchFamily="49" charset="0"/>
                <a:cs typeface="Times New Roman" panose="02020603050405020304" pitchFamily="18" charset="0"/>
              </a:rPr>
              <a:t>JComboBox</a:t>
            </a:r>
            <a:r>
              <a:rPr lang="en-US" altLang="ar-SA" sz="1400" b="1" dirty="0">
                <a:latin typeface="Courier New" panose="02070309020205020404" pitchFamily="49" charset="0"/>
                <a:cs typeface="Times New Roman" panose="02020603050405020304" pitchFamily="18" charset="0"/>
              </a:rPr>
              <a:t> </a:t>
            </a:r>
            <a:r>
              <a:rPr lang="en-US" altLang="ar-SA" sz="1400" b="1" dirty="0" err="1">
                <a:latin typeface="Courier New" panose="02070309020205020404" pitchFamily="49" charset="0"/>
                <a:cs typeface="Times New Roman" panose="02020603050405020304" pitchFamily="18" charset="0"/>
              </a:rPr>
              <a:t>jcboColor</a:t>
            </a:r>
            <a:r>
              <a:rPr lang="en-US" altLang="ar-SA" sz="1400" b="1" dirty="0">
                <a:latin typeface="Courier New" panose="02070309020205020404" pitchFamily="49" charset="0"/>
                <a:cs typeface="Times New Roman" panose="02020603050405020304" pitchFamily="18" charset="0"/>
              </a:rPr>
              <a:t> = new </a:t>
            </a:r>
            <a:r>
              <a:rPr lang="en-US" altLang="ar-SA" sz="1400" b="1" dirty="0" err="1">
                <a:latin typeface="Courier New" panose="02070309020205020404" pitchFamily="49" charset="0"/>
                <a:cs typeface="Times New Roman" panose="02020603050405020304" pitchFamily="18" charset="0"/>
              </a:rPr>
              <a:t>JComboBox</a:t>
            </a:r>
            <a:r>
              <a:rPr lang="en-US" altLang="ar-SA" sz="1400" b="1" dirty="0">
                <a:latin typeface="Courier New" panose="02070309020205020404" pitchFamily="49" charset="0"/>
                <a:cs typeface="Times New Roman" panose="02020603050405020304" pitchFamily="18" charset="0"/>
              </a:rPr>
              <a:t>(new String[]{"Red", </a:t>
            </a:r>
          </a:p>
          <a:p>
            <a:pPr algn="l" rtl="0">
              <a:spcBef>
                <a:spcPct val="0"/>
              </a:spcBef>
              <a:buFont typeface="Monotype Sorts" pitchFamily="2" charset="2"/>
              <a:buNone/>
            </a:pPr>
            <a:r>
              <a:rPr lang="en-US" altLang="ar-SA" sz="1400" b="1" dirty="0">
                <a:latin typeface="Courier New" panose="02070309020205020404" pitchFamily="49" charset="0"/>
                <a:cs typeface="Times New Roman" panose="02020603050405020304" pitchFamily="18" charset="0"/>
              </a:rPr>
              <a:t>  "Green", "Blue"}); </a:t>
            </a:r>
          </a:p>
        </p:txBody>
      </p:sp>
      <p:sp>
        <p:nvSpPr>
          <p:cNvPr id="17" name="Slide Number Placeholder 4"/>
          <p:cNvSpPr>
            <a:spLocks noGrp="1"/>
          </p:cNvSpPr>
          <p:nvPr>
            <p:ph type="sldNum" sz="quarter" idx="12"/>
          </p:nvPr>
        </p:nvSpPr>
        <p:spPr/>
        <p:txBody>
          <a:bodyPr/>
          <a:lstStyle/>
          <a:p>
            <a:fld id="{2C928547-9F0C-4CF9-B498-2734862442C7}" type="slidenum">
              <a:rPr lang="en-US" altLang="ar-SA"/>
              <a:pPr/>
              <a:t>3</a:t>
            </a:fld>
            <a:endParaRPr lang="en-US" altLang="ar-SA"/>
          </a:p>
        </p:txBody>
      </p:sp>
      <p:pic>
        <p:nvPicPr>
          <p:cNvPr id="64524" name="Picture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3918" y="2876526"/>
            <a:ext cx="3810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4527" name="Line 15"/>
          <p:cNvSpPr>
            <a:spLocks noChangeShapeType="1"/>
          </p:cNvSpPr>
          <p:nvPr/>
        </p:nvSpPr>
        <p:spPr bwMode="auto">
          <a:xfrm>
            <a:off x="5862425" y="2549450"/>
            <a:ext cx="0" cy="609600"/>
          </a:xfrm>
          <a:prstGeom prst="line">
            <a:avLst/>
          </a:prstGeom>
          <a:noFill/>
          <a:ln w="12700">
            <a:solidFill>
              <a:srgbClr val="FF0000"/>
            </a:solidFill>
            <a:round/>
            <a:headEnd type="none" w="sm" len="sm"/>
            <a:tailEnd type="stealth"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sp>
        <p:nvSpPr>
          <p:cNvPr id="64528" name="Text Box 16"/>
          <p:cNvSpPr txBox="1">
            <a:spLocks noChangeArrowheads="1"/>
          </p:cNvSpPr>
          <p:nvPr/>
        </p:nvSpPr>
        <p:spPr bwMode="auto">
          <a:xfrm>
            <a:off x="5481425" y="2168450"/>
            <a:ext cx="762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ar-SA" sz="1600"/>
              <a:t>Label</a:t>
            </a:r>
          </a:p>
        </p:txBody>
      </p:sp>
      <p:sp>
        <p:nvSpPr>
          <p:cNvPr id="64529" name="Line 17"/>
          <p:cNvSpPr>
            <a:spLocks noChangeShapeType="1"/>
          </p:cNvSpPr>
          <p:nvPr/>
        </p:nvSpPr>
        <p:spPr bwMode="auto">
          <a:xfrm>
            <a:off x="6853025" y="2549450"/>
            <a:ext cx="0" cy="609600"/>
          </a:xfrm>
          <a:prstGeom prst="line">
            <a:avLst/>
          </a:prstGeom>
          <a:noFill/>
          <a:ln w="12700">
            <a:solidFill>
              <a:srgbClr val="FF0000"/>
            </a:solidFill>
            <a:round/>
            <a:headEnd type="none" w="sm" len="sm"/>
            <a:tailEnd type="stealth"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sp>
        <p:nvSpPr>
          <p:cNvPr id="64530" name="Text Box 18"/>
          <p:cNvSpPr txBox="1">
            <a:spLocks noChangeArrowheads="1"/>
          </p:cNvSpPr>
          <p:nvPr/>
        </p:nvSpPr>
        <p:spPr bwMode="auto">
          <a:xfrm>
            <a:off x="6472025" y="2168450"/>
            <a:ext cx="6096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ar-SA" sz="1600"/>
              <a:t>Text field</a:t>
            </a:r>
          </a:p>
        </p:txBody>
      </p:sp>
      <p:sp>
        <p:nvSpPr>
          <p:cNvPr id="64531" name="Line 19"/>
          <p:cNvSpPr>
            <a:spLocks noChangeShapeType="1"/>
          </p:cNvSpPr>
          <p:nvPr/>
        </p:nvSpPr>
        <p:spPr bwMode="auto">
          <a:xfrm>
            <a:off x="7615025" y="2549450"/>
            <a:ext cx="0" cy="609600"/>
          </a:xfrm>
          <a:prstGeom prst="line">
            <a:avLst/>
          </a:prstGeom>
          <a:noFill/>
          <a:ln w="12700">
            <a:solidFill>
              <a:srgbClr val="FF0000"/>
            </a:solidFill>
            <a:round/>
            <a:headEnd type="none" w="sm" len="sm"/>
            <a:tailEnd type="stealth"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sp>
        <p:nvSpPr>
          <p:cNvPr id="64532" name="Text Box 20"/>
          <p:cNvSpPr txBox="1">
            <a:spLocks noChangeArrowheads="1"/>
          </p:cNvSpPr>
          <p:nvPr/>
        </p:nvSpPr>
        <p:spPr bwMode="auto">
          <a:xfrm>
            <a:off x="7234025" y="2168450"/>
            <a:ext cx="7620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ar-SA" sz="1600" dirty="0"/>
              <a:t>Check Box</a:t>
            </a:r>
          </a:p>
        </p:txBody>
      </p:sp>
      <p:sp>
        <p:nvSpPr>
          <p:cNvPr id="64533" name="Line 21"/>
          <p:cNvSpPr>
            <a:spLocks noChangeShapeType="1"/>
          </p:cNvSpPr>
          <p:nvPr/>
        </p:nvSpPr>
        <p:spPr bwMode="auto">
          <a:xfrm flipH="1">
            <a:off x="8148425" y="2625650"/>
            <a:ext cx="228600" cy="457200"/>
          </a:xfrm>
          <a:prstGeom prst="line">
            <a:avLst/>
          </a:prstGeom>
          <a:noFill/>
          <a:ln w="12700">
            <a:solidFill>
              <a:srgbClr val="FF0000"/>
            </a:solidFill>
            <a:round/>
            <a:headEnd type="none" w="sm" len="sm"/>
            <a:tailEnd type="stealth"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sp>
        <p:nvSpPr>
          <p:cNvPr id="64534" name="Text Box 22"/>
          <p:cNvSpPr txBox="1">
            <a:spLocks noChangeArrowheads="1"/>
          </p:cNvSpPr>
          <p:nvPr/>
        </p:nvSpPr>
        <p:spPr bwMode="auto">
          <a:xfrm>
            <a:off x="8072225" y="2092250"/>
            <a:ext cx="7620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ar-SA" sz="1600"/>
              <a:t>Radio Button</a:t>
            </a:r>
          </a:p>
        </p:txBody>
      </p:sp>
      <p:sp>
        <p:nvSpPr>
          <p:cNvPr id="64535" name="Line 23"/>
          <p:cNvSpPr>
            <a:spLocks noChangeShapeType="1"/>
          </p:cNvSpPr>
          <p:nvPr/>
        </p:nvSpPr>
        <p:spPr bwMode="auto">
          <a:xfrm flipV="1">
            <a:off x="7767425" y="3692450"/>
            <a:ext cx="609600" cy="457200"/>
          </a:xfrm>
          <a:prstGeom prst="line">
            <a:avLst/>
          </a:prstGeom>
          <a:noFill/>
          <a:ln w="12700">
            <a:solidFill>
              <a:srgbClr val="FF0000"/>
            </a:solidFill>
            <a:round/>
            <a:headEnd type="none" w="sm" len="sm"/>
            <a:tailEnd type="stealth"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sp>
        <p:nvSpPr>
          <p:cNvPr id="64536" name="Text Box 24"/>
          <p:cNvSpPr txBox="1">
            <a:spLocks noChangeArrowheads="1"/>
          </p:cNvSpPr>
          <p:nvPr/>
        </p:nvSpPr>
        <p:spPr bwMode="auto">
          <a:xfrm>
            <a:off x="7310224" y="4149650"/>
            <a:ext cx="185766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ar-SA" sz="1600" dirty="0"/>
              <a:t>Combo Box</a:t>
            </a:r>
          </a:p>
        </p:txBody>
      </p:sp>
    </p:spTree>
    <p:extLst>
      <p:ext uri="{BB962C8B-B14F-4D97-AF65-F5344CB8AC3E}">
        <p14:creationId xmlns:p14="http://schemas.microsoft.com/office/powerpoint/2010/main" val="211127481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4527"/>
                                        </p:tgtEl>
                                        <p:attrNameLst>
                                          <p:attrName>style.visibility</p:attrName>
                                        </p:attrNameLst>
                                      </p:cBhvr>
                                      <p:to>
                                        <p:strVal val="visible"/>
                                      </p:to>
                                    </p:set>
                                    <p:anim calcmode="lin" valueType="num">
                                      <p:cBhvr additive="base">
                                        <p:cTn id="7" dur="500" fill="hold"/>
                                        <p:tgtEl>
                                          <p:spTgt spid="64527"/>
                                        </p:tgtEl>
                                        <p:attrNameLst>
                                          <p:attrName>ppt_x</p:attrName>
                                        </p:attrNameLst>
                                      </p:cBhvr>
                                      <p:tavLst>
                                        <p:tav tm="0">
                                          <p:val>
                                            <p:strVal val="0-#ppt_w/2"/>
                                          </p:val>
                                        </p:tav>
                                        <p:tav tm="100000">
                                          <p:val>
                                            <p:strVal val="#ppt_x"/>
                                          </p:val>
                                        </p:tav>
                                      </p:tavLst>
                                    </p:anim>
                                    <p:anim calcmode="lin" valueType="num">
                                      <p:cBhvr additive="base">
                                        <p:cTn id="8" dur="500" fill="hold"/>
                                        <p:tgtEl>
                                          <p:spTgt spid="64527"/>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4528"/>
                                        </p:tgtEl>
                                        <p:attrNameLst>
                                          <p:attrName>style.visibility</p:attrName>
                                        </p:attrNameLst>
                                      </p:cBhvr>
                                      <p:to>
                                        <p:strVal val="visible"/>
                                      </p:to>
                                    </p:set>
                                    <p:anim calcmode="lin" valueType="num">
                                      <p:cBhvr additive="base">
                                        <p:cTn id="13" dur="500" fill="hold"/>
                                        <p:tgtEl>
                                          <p:spTgt spid="64528"/>
                                        </p:tgtEl>
                                        <p:attrNameLst>
                                          <p:attrName>ppt_x</p:attrName>
                                        </p:attrNameLst>
                                      </p:cBhvr>
                                      <p:tavLst>
                                        <p:tav tm="0">
                                          <p:val>
                                            <p:strVal val="0-#ppt_w/2"/>
                                          </p:val>
                                        </p:tav>
                                        <p:tav tm="100000">
                                          <p:val>
                                            <p:strVal val="#ppt_x"/>
                                          </p:val>
                                        </p:tav>
                                      </p:tavLst>
                                    </p:anim>
                                    <p:anim calcmode="lin" valueType="num">
                                      <p:cBhvr additive="base">
                                        <p:cTn id="14" dur="500" fill="hold"/>
                                        <p:tgtEl>
                                          <p:spTgt spid="64528"/>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4529"/>
                                        </p:tgtEl>
                                        <p:attrNameLst>
                                          <p:attrName>style.visibility</p:attrName>
                                        </p:attrNameLst>
                                      </p:cBhvr>
                                      <p:to>
                                        <p:strVal val="visible"/>
                                      </p:to>
                                    </p:set>
                                    <p:anim calcmode="lin" valueType="num">
                                      <p:cBhvr additive="base">
                                        <p:cTn id="19" dur="500" fill="hold"/>
                                        <p:tgtEl>
                                          <p:spTgt spid="64529"/>
                                        </p:tgtEl>
                                        <p:attrNameLst>
                                          <p:attrName>ppt_x</p:attrName>
                                        </p:attrNameLst>
                                      </p:cBhvr>
                                      <p:tavLst>
                                        <p:tav tm="0">
                                          <p:val>
                                            <p:strVal val="0-#ppt_w/2"/>
                                          </p:val>
                                        </p:tav>
                                        <p:tav tm="100000">
                                          <p:val>
                                            <p:strVal val="#ppt_x"/>
                                          </p:val>
                                        </p:tav>
                                      </p:tavLst>
                                    </p:anim>
                                    <p:anim calcmode="lin" valueType="num">
                                      <p:cBhvr additive="base">
                                        <p:cTn id="20" dur="500" fill="hold"/>
                                        <p:tgtEl>
                                          <p:spTgt spid="64529"/>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64530"/>
                                        </p:tgtEl>
                                        <p:attrNameLst>
                                          <p:attrName>style.visibility</p:attrName>
                                        </p:attrNameLst>
                                      </p:cBhvr>
                                      <p:to>
                                        <p:strVal val="visible"/>
                                      </p:to>
                                    </p:set>
                                    <p:anim calcmode="lin" valueType="num">
                                      <p:cBhvr additive="base">
                                        <p:cTn id="25" dur="500" fill="hold"/>
                                        <p:tgtEl>
                                          <p:spTgt spid="64530"/>
                                        </p:tgtEl>
                                        <p:attrNameLst>
                                          <p:attrName>ppt_x</p:attrName>
                                        </p:attrNameLst>
                                      </p:cBhvr>
                                      <p:tavLst>
                                        <p:tav tm="0">
                                          <p:val>
                                            <p:strVal val="0-#ppt_w/2"/>
                                          </p:val>
                                        </p:tav>
                                        <p:tav tm="100000">
                                          <p:val>
                                            <p:strVal val="#ppt_x"/>
                                          </p:val>
                                        </p:tav>
                                      </p:tavLst>
                                    </p:anim>
                                    <p:anim calcmode="lin" valueType="num">
                                      <p:cBhvr additive="base">
                                        <p:cTn id="26" dur="500" fill="hold"/>
                                        <p:tgtEl>
                                          <p:spTgt spid="64530"/>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64531"/>
                                        </p:tgtEl>
                                        <p:attrNameLst>
                                          <p:attrName>style.visibility</p:attrName>
                                        </p:attrNameLst>
                                      </p:cBhvr>
                                      <p:to>
                                        <p:strVal val="visible"/>
                                      </p:to>
                                    </p:set>
                                    <p:anim calcmode="lin" valueType="num">
                                      <p:cBhvr additive="base">
                                        <p:cTn id="31" dur="500" fill="hold"/>
                                        <p:tgtEl>
                                          <p:spTgt spid="64531"/>
                                        </p:tgtEl>
                                        <p:attrNameLst>
                                          <p:attrName>ppt_x</p:attrName>
                                        </p:attrNameLst>
                                      </p:cBhvr>
                                      <p:tavLst>
                                        <p:tav tm="0">
                                          <p:val>
                                            <p:strVal val="0-#ppt_w/2"/>
                                          </p:val>
                                        </p:tav>
                                        <p:tav tm="100000">
                                          <p:val>
                                            <p:strVal val="#ppt_x"/>
                                          </p:val>
                                        </p:tav>
                                      </p:tavLst>
                                    </p:anim>
                                    <p:anim calcmode="lin" valueType="num">
                                      <p:cBhvr additive="base">
                                        <p:cTn id="32" dur="500" fill="hold"/>
                                        <p:tgtEl>
                                          <p:spTgt spid="64531"/>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64532"/>
                                        </p:tgtEl>
                                        <p:attrNameLst>
                                          <p:attrName>style.visibility</p:attrName>
                                        </p:attrNameLst>
                                      </p:cBhvr>
                                      <p:to>
                                        <p:strVal val="visible"/>
                                      </p:to>
                                    </p:set>
                                    <p:anim calcmode="lin" valueType="num">
                                      <p:cBhvr additive="base">
                                        <p:cTn id="37" dur="500" fill="hold"/>
                                        <p:tgtEl>
                                          <p:spTgt spid="64532"/>
                                        </p:tgtEl>
                                        <p:attrNameLst>
                                          <p:attrName>ppt_x</p:attrName>
                                        </p:attrNameLst>
                                      </p:cBhvr>
                                      <p:tavLst>
                                        <p:tav tm="0">
                                          <p:val>
                                            <p:strVal val="0-#ppt_w/2"/>
                                          </p:val>
                                        </p:tav>
                                        <p:tav tm="100000">
                                          <p:val>
                                            <p:strVal val="#ppt_x"/>
                                          </p:val>
                                        </p:tav>
                                      </p:tavLst>
                                    </p:anim>
                                    <p:anim calcmode="lin" valueType="num">
                                      <p:cBhvr additive="base">
                                        <p:cTn id="38" dur="500" fill="hold"/>
                                        <p:tgtEl>
                                          <p:spTgt spid="64532"/>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64533"/>
                                        </p:tgtEl>
                                        <p:attrNameLst>
                                          <p:attrName>style.visibility</p:attrName>
                                        </p:attrNameLst>
                                      </p:cBhvr>
                                      <p:to>
                                        <p:strVal val="visible"/>
                                      </p:to>
                                    </p:set>
                                    <p:anim calcmode="lin" valueType="num">
                                      <p:cBhvr additive="base">
                                        <p:cTn id="43" dur="500" fill="hold"/>
                                        <p:tgtEl>
                                          <p:spTgt spid="64533"/>
                                        </p:tgtEl>
                                        <p:attrNameLst>
                                          <p:attrName>ppt_x</p:attrName>
                                        </p:attrNameLst>
                                      </p:cBhvr>
                                      <p:tavLst>
                                        <p:tav tm="0">
                                          <p:val>
                                            <p:strVal val="0-#ppt_w/2"/>
                                          </p:val>
                                        </p:tav>
                                        <p:tav tm="100000">
                                          <p:val>
                                            <p:strVal val="#ppt_x"/>
                                          </p:val>
                                        </p:tav>
                                      </p:tavLst>
                                    </p:anim>
                                    <p:anim calcmode="lin" valueType="num">
                                      <p:cBhvr additive="base">
                                        <p:cTn id="44" dur="500" fill="hold"/>
                                        <p:tgtEl>
                                          <p:spTgt spid="64533"/>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64534"/>
                                        </p:tgtEl>
                                        <p:attrNameLst>
                                          <p:attrName>style.visibility</p:attrName>
                                        </p:attrNameLst>
                                      </p:cBhvr>
                                      <p:to>
                                        <p:strVal val="visible"/>
                                      </p:to>
                                    </p:set>
                                    <p:anim calcmode="lin" valueType="num">
                                      <p:cBhvr additive="base">
                                        <p:cTn id="49" dur="500" fill="hold"/>
                                        <p:tgtEl>
                                          <p:spTgt spid="64534"/>
                                        </p:tgtEl>
                                        <p:attrNameLst>
                                          <p:attrName>ppt_x</p:attrName>
                                        </p:attrNameLst>
                                      </p:cBhvr>
                                      <p:tavLst>
                                        <p:tav tm="0">
                                          <p:val>
                                            <p:strVal val="0-#ppt_w/2"/>
                                          </p:val>
                                        </p:tav>
                                        <p:tav tm="100000">
                                          <p:val>
                                            <p:strVal val="#ppt_x"/>
                                          </p:val>
                                        </p:tav>
                                      </p:tavLst>
                                    </p:anim>
                                    <p:anim calcmode="lin" valueType="num">
                                      <p:cBhvr additive="base">
                                        <p:cTn id="50" dur="500" fill="hold"/>
                                        <p:tgtEl>
                                          <p:spTgt spid="64534"/>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64535"/>
                                        </p:tgtEl>
                                        <p:attrNameLst>
                                          <p:attrName>style.visibility</p:attrName>
                                        </p:attrNameLst>
                                      </p:cBhvr>
                                      <p:to>
                                        <p:strVal val="visible"/>
                                      </p:to>
                                    </p:set>
                                    <p:anim calcmode="lin" valueType="num">
                                      <p:cBhvr additive="base">
                                        <p:cTn id="55" dur="500" fill="hold"/>
                                        <p:tgtEl>
                                          <p:spTgt spid="64535"/>
                                        </p:tgtEl>
                                        <p:attrNameLst>
                                          <p:attrName>ppt_x</p:attrName>
                                        </p:attrNameLst>
                                      </p:cBhvr>
                                      <p:tavLst>
                                        <p:tav tm="0">
                                          <p:val>
                                            <p:strVal val="0-#ppt_w/2"/>
                                          </p:val>
                                        </p:tav>
                                        <p:tav tm="100000">
                                          <p:val>
                                            <p:strVal val="#ppt_x"/>
                                          </p:val>
                                        </p:tav>
                                      </p:tavLst>
                                    </p:anim>
                                    <p:anim calcmode="lin" valueType="num">
                                      <p:cBhvr additive="base">
                                        <p:cTn id="56" dur="500" fill="hold"/>
                                        <p:tgtEl>
                                          <p:spTgt spid="64535"/>
                                        </p:tgtEl>
                                        <p:attrNameLst>
                                          <p:attrName>ppt_y</p:attrName>
                                        </p:attrNameLst>
                                      </p:cBhvr>
                                      <p:tavLst>
                                        <p:tav tm="0">
                                          <p:val>
                                            <p:strVal val="#ppt_y"/>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64536"/>
                                        </p:tgtEl>
                                        <p:attrNameLst>
                                          <p:attrName>style.visibility</p:attrName>
                                        </p:attrNameLst>
                                      </p:cBhvr>
                                      <p:to>
                                        <p:strVal val="visible"/>
                                      </p:to>
                                    </p:set>
                                    <p:anim calcmode="lin" valueType="num">
                                      <p:cBhvr additive="base">
                                        <p:cTn id="61" dur="500" fill="hold"/>
                                        <p:tgtEl>
                                          <p:spTgt spid="64536"/>
                                        </p:tgtEl>
                                        <p:attrNameLst>
                                          <p:attrName>ppt_x</p:attrName>
                                        </p:attrNameLst>
                                      </p:cBhvr>
                                      <p:tavLst>
                                        <p:tav tm="0">
                                          <p:val>
                                            <p:strVal val="0-#ppt_w/2"/>
                                          </p:val>
                                        </p:tav>
                                        <p:tav tm="100000">
                                          <p:val>
                                            <p:strVal val="#ppt_x"/>
                                          </p:val>
                                        </p:tav>
                                      </p:tavLst>
                                    </p:anim>
                                    <p:anim calcmode="lin" valueType="num">
                                      <p:cBhvr additive="base">
                                        <p:cTn id="62" dur="500" fill="hold"/>
                                        <p:tgtEl>
                                          <p:spTgt spid="645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27" grpId="0" animBg="1"/>
      <p:bldP spid="64528" grpId="0" autoUpdateAnimBg="0"/>
      <p:bldP spid="64529" grpId="0" animBg="1"/>
      <p:bldP spid="64530" grpId="0" autoUpdateAnimBg="0"/>
      <p:bldP spid="64531" grpId="0" animBg="1"/>
      <p:bldP spid="64532" grpId="0" autoUpdateAnimBg="0"/>
      <p:bldP spid="64533" grpId="0" animBg="1"/>
      <p:bldP spid="64534" grpId="0" autoUpdateAnimBg="0"/>
      <p:bldP spid="64535" grpId="0" animBg="1"/>
      <p:bldP spid="64536" grpId="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4"/>
          <p:cNvSpPr>
            <a:spLocks noGrp="1"/>
          </p:cNvSpPr>
          <p:nvPr>
            <p:ph type="sldNum" sz="quarter" idx="11"/>
          </p:nvPr>
        </p:nvSpPr>
        <p:spPr/>
        <p:txBody>
          <a:bodyPr/>
          <a:lstStyle/>
          <a:p>
            <a:fld id="{4824BDA9-CD39-4A64-922E-91C47742E0A0}" type="slidenum">
              <a:rPr lang="en-US" altLang="ar-SA"/>
              <a:pPr/>
              <a:t>30</a:t>
            </a:fld>
            <a:endParaRPr lang="en-US" altLang="ar-SA"/>
          </a:p>
        </p:txBody>
      </p:sp>
      <p:sp>
        <p:nvSpPr>
          <p:cNvPr id="371714" name="Rectangle 2"/>
          <p:cNvSpPr>
            <a:spLocks noGrp="1" noChangeArrowheads="1"/>
          </p:cNvSpPr>
          <p:nvPr>
            <p:ph type="title"/>
          </p:nvPr>
        </p:nvSpPr>
        <p:spPr>
          <a:xfrm>
            <a:off x="685800" y="457200"/>
            <a:ext cx="7772400" cy="838200"/>
          </a:xfrm>
          <a:noFill/>
          <a:ln/>
        </p:spPr>
        <p:txBody>
          <a:bodyPr/>
          <a:lstStyle/>
          <a:p>
            <a:r>
              <a:rPr lang="en-US" altLang="ar-SA" sz="4000">
                <a:latin typeface="Courier New" panose="02070309020205020404" pitchFamily="49" charset="0"/>
              </a:rPr>
              <a:t>FlowLayout</a:t>
            </a:r>
            <a:r>
              <a:rPr lang="en-US" altLang="ar-SA" sz="4000"/>
              <a:t> Example</a:t>
            </a:r>
            <a:endParaRPr lang="en-US" altLang="ar-SA" sz="4200">
              <a:latin typeface="Courier New" panose="02070309020205020404" pitchFamily="49" charset="0"/>
            </a:endParaRPr>
          </a:p>
        </p:txBody>
      </p:sp>
      <p:sp>
        <p:nvSpPr>
          <p:cNvPr id="371720" name="Rectangle 8"/>
          <p:cNvSpPr>
            <a:spLocks noChangeArrowheads="1"/>
          </p:cNvSpPr>
          <p:nvPr/>
        </p:nvSpPr>
        <p:spPr bwMode="auto">
          <a:xfrm>
            <a:off x="3524250" y="28765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ar-SA"/>
          </a:p>
        </p:txBody>
      </p:sp>
      <p:pic>
        <p:nvPicPr>
          <p:cNvPr id="371719"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98043" y="2226342"/>
            <a:ext cx="2095500" cy="1104900"/>
          </a:xfrm>
          <a:prstGeom prst="rect">
            <a:avLst/>
          </a:prstGeom>
          <a:noFill/>
          <a:extLst>
            <a:ext uri="{909E8E84-426E-40DD-AFC4-6F175D3DCCD1}">
              <a14:hiddenFill xmlns:a14="http://schemas.microsoft.com/office/drawing/2010/main">
                <a:solidFill>
                  <a:srgbClr val="FFFFFF"/>
                </a:solidFill>
              </a14:hiddenFill>
            </a:ext>
          </a:extLst>
        </p:spPr>
      </p:pic>
      <p:sp>
        <p:nvSpPr>
          <p:cNvPr id="371722" name="Rectangle 10"/>
          <p:cNvSpPr>
            <a:spLocks noChangeArrowheads="1"/>
          </p:cNvSpPr>
          <p:nvPr/>
        </p:nvSpPr>
        <p:spPr bwMode="auto">
          <a:xfrm>
            <a:off x="3414713" y="28765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ar-SA"/>
          </a:p>
        </p:txBody>
      </p:sp>
      <p:pic>
        <p:nvPicPr>
          <p:cNvPr id="371721"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2273063"/>
            <a:ext cx="2314575" cy="1104900"/>
          </a:xfrm>
          <a:prstGeom prst="rect">
            <a:avLst/>
          </a:prstGeom>
          <a:noFill/>
          <a:extLst>
            <a:ext uri="{909E8E84-426E-40DD-AFC4-6F175D3DCCD1}">
              <a14:hiddenFill xmlns:a14="http://schemas.microsoft.com/office/drawing/2010/main">
                <a:solidFill>
                  <a:srgbClr val="FFFFFF"/>
                </a:solidFill>
              </a14:hiddenFill>
            </a:ext>
          </a:extLst>
        </p:spPr>
      </p:pic>
      <p:sp>
        <p:nvSpPr>
          <p:cNvPr id="2" name="Text Placeholder 1"/>
          <p:cNvSpPr>
            <a:spLocks noGrp="1" noChangeArrowheads="1"/>
          </p:cNvSpPr>
          <p:nvPr>
            <p:ph type="body" idx="1"/>
          </p:nvPr>
        </p:nvSpPr>
        <p:spPr bwMode="auto">
          <a:xfrm>
            <a:off x="381000" y="3660552"/>
            <a:ext cx="7848623" cy="21575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ar-SA" altLang="ar-SA" sz="2000" b="0" i="0" u="none" strike="noStrike" cap="none" normalizeH="0" baseline="0" dirty="0" err="1" smtClean="0">
                <a:ln>
                  <a:noFill/>
                </a:ln>
                <a:solidFill>
                  <a:srgbClr val="000000"/>
                </a:solidFill>
                <a:effectLst/>
                <a:latin typeface="+mj-lt"/>
              </a:rPr>
              <a:t>FlowLayout</a:t>
            </a:r>
            <a:r>
              <a:rPr kumimoji="0" lang="ar-SA" altLang="ar-SA" sz="2000"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sz="2000" b="0" i="0" u="none" strike="noStrike" cap="none" normalizeH="0" baseline="0" dirty="0" err="1" smtClean="0">
                <a:ln>
                  <a:noFill/>
                </a:ln>
                <a:solidFill>
                  <a:srgbClr val="000000"/>
                </a:solidFill>
                <a:effectLst/>
                <a:latin typeface="+mj-lt"/>
                <a:cs typeface="Arial" panose="020B0604020202020204" pitchFamily="34" charset="0"/>
              </a:rPr>
              <a:t>is</a:t>
            </a:r>
            <a:r>
              <a:rPr kumimoji="0" lang="ar-SA" altLang="ar-SA" sz="2000"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sz="2000" b="0" i="0" u="none" strike="noStrike" cap="none" normalizeH="0" baseline="0" dirty="0" err="1" smtClean="0">
                <a:ln>
                  <a:noFill/>
                </a:ln>
                <a:solidFill>
                  <a:srgbClr val="000000"/>
                </a:solidFill>
                <a:effectLst/>
                <a:latin typeface="+mj-lt"/>
                <a:cs typeface="Arial" panose="020B0604020202020204" pitchFamily="34" charset="0"/>
              </a:rPr>
              <a:t>the</a:t>
            </a:r>
            <a:r>
              <a:rPr kumimoji="0" lang="ar-SA" altLang="ar-SA" sz="2000"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sz="2000" b="0" i="0" u="none" strike="noStrike" cap="none" normalizeH="0" baseline="0" dirty="0" err="1" smtClean="0">
                <a:ln>
                  <a:noFill/>
                </a:ln>
                <a:solidFill>
                  <a:srgbClr val="000000"/>
                </a:solidFill>
                <a:effectLst/>
                <a:latin typeface="+mj-lt"/>
                <a:cs typeface="Arial" panose="020B0604020202020204" pitchFamily="34" charset="0"/>
              </a:rPr>
              <a:t>default</a:t>
            </a:r>
            <a:r>
              <a:rPr kumimoji="0" lang="ar-SA" altLang="ar-SA" sz="2000"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sz="2000" b="0" i="0" u="none" strike="noStrike" cap="none" normalizeH="0" baseline="0" dirty="0" err="1" smtClean="0">
                <a:ln>
                  <a:noFill/>
                </a:ln>
                <a:solidFill>
                  <a:srgbClr val="000000"/>
                </a:solidFill>
                <a:effectLst/>
                <a:latin typeface="+mj-lt"/>
                <a:cs typeface="Arial" panose="020B0604020202020204" pitchFamily="34" charset="0"/>
              </a:rPr>
              <a:t>layout</a:t>
            </a:r>
            <a:r>
              <a:rPr kumimoji="0" lang="ar-SA" altLang="ar-SA" sz="2000"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sz="2000" b="0" i="0" u="none" strike="noStrike" cap="none" normalizeH="0" baseline="0" dirty="0" err="1" smtClean="0">
                <a:ln>
                  <a:noFill/>
                </a:ln>
                <a:solidFill>
                  <a:srgbClr val="000000"/>
                </a:solidFill>
                <a:effectLst/>
                <a:latin typeface="+mj-lt"/>
                <a:cs typeface="Arial" panose="020B0604020202020204" pitchFamily="34" charset="0"/>
              </a:rPr>
              <a:t>manager</a:t>
            </a:r>
            <a:r>
              <a:rPr kumimoji="0" lang="ar-SA" altLang="ar-SA" sz="2000"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sz="2000" b="0" i="0" u="none" strike="noStrike" cap="none" normalizeH="0" baseline="0" dirty="0" err="1" smtClean="0">
                <a:ln>
                  <a:noFill/>
                </a:ln>
                <a:solidFill>
                  <a:srgbClr val="000000"/>
                </a:solidFill>
                <a:effectLst/>
                <a:latin typeface="+mj-lt"/>
                <a:cs typeface="Arial" panose="020B0604020202020204" pitchFamily="34" charset="0"/>
              </a:rPr>
              <a:t>for</a:t>
            </a:r>
            <a:r>
              <a:rPr kumimoji="0" lang="ar-SA" altLang="ar-SA" sz="2000"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sz="2000" b="0" i="0" u="none" strike="noStrike" cap="none" normalizeH="0" baseline="0" dirty="0" err="1" smtClean="0">
                <a:ln>
                  <a:noFill/>
                </a:ln>
                <a:solidFill>
                  <a:srgbClr val="000000"/>
                </a:solidFill>
                <a:effectLst/>
                <a:latin typeface="+mj-lt"/>
                <a:cs typeface="Arial" panose="020B0604020202020204" pitchFamily="34" charset="0"/>
              </a:rPr>
              <a:t>every</a:t>
            </a:r>
            <a:r>
              <a:rPr kumimoji="0" lang="ar-SA" altLang="ar-SA" sz="2000"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sz="2000" b="0" i="0" u="none" strike="noStrike" cap="none" normalizeH="0" baseline="0" dirty="0" err="1" smtClean="0">
                <a:ln>
                  <a:noFill/>
                </a:ln>
                <a:solidFill>
                  <a:srgbClr val="000000"/>
                </a:solidFill>
                <a:effectLst/>
                <a:latin typeface="+mj-lt"/>
              </a:rPr>
              <a:t>JPanel</a:t>
            </a:r>
            <a:r>
              <a:rPr kumimoji="0" lang="ar-SA" altLang="ar-SA" sz="2000" b="0" i="0" u="none" strike="noStrike" cap="none" normalizeH="0" baseline="0" dirty="0" smtClean="0">
                <a:ln>
                  <a:noFill/>
                </a:ln>
                <a:solidFill>
                  <a:srgbClr val="000000"/>
                </a:solidFill>
                <a:effectLst/>
                <a:latin typeface="+mj-lt"/>
                <a:cs typeface="Arial" panose="020B0604020202020204" pitchFamily="34"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ar-SA" altLang="ar-SA" sz="2000"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sz="2000" b="0" i="0" u="none" strike="noStrike" cap="none" normalizeH="0" baseline="0" dirty="0" err="1" smtClean="0">
                <a:ln>
                  <a:noFill/>
                </a:ln>
                <a:solidFill>
                  <a:srgbClr val="000000"/>
                </a:solidFill>
                <a:effectLst/>
                <a:latin typeface="+mj-lt"/>
                <a:cs typeface="Arial" panose="020B0604020202020204" pitchFamily="34" charset="0"/>
              </a:rPr>
              <a:t>It</a:t>
            </a:r>
            <a:r>
              <a:rPr kumimoji="0" lang="ar-SA" altLang="ar-SA" sz="2000"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sz="2000" b="0" i="0" u="none" strike="noStrike" cap="none" normalizeH="0" baseline="0" dirty="0" err="1" smtClean="0">
                <a:ln>
                  <a:noFill/>
                </a:ln>
                <a:solidFill>
                  <a:srgbClr val="000000"/>
                </a:solidFill>
                <a:effectLst/>
                <a:latin typeface="+mj-lt"/>
                <a:cs typeface="Arial" panose="020B0604020202020204" pitchFamily="34" charset="0"/>
              </a:rPr>
              <a:t>simply</a:t>
            </a:r>
            <a:r>
              <a:rPr kumimoji="0" lang="ar-SA" altLang="ar-SA" sz="2000"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sz="2000" b="0" i="0" u="none" strike="noStrike" cap="none" normalizeH="0" baseline="0" dirty="0" err="1" smtClean="0">
                <a:ln>
                  <a:noFill/>
                </a:ln>
                <a:solidFill>
                  <a:srgbClr val="000000"/>
                </a:solidFill>
                <a:effectLst/>
                <a:latin typeface="+mj-lt"/>
                <a:cs typeface="Arial" panose="020B0604020202020204" pitchFamily="34" charset="0"/>
              </a:rPr>
              <a:t>lays</a:t>
            </a:r>
            <a:r>
              <a:rPr kumimoji="0" lang="ar-SA" altLang="ar-SA" sz="2000"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sz="2000" b="0" i="0" u="none" strike="noStrike" cap="none" normalizeH="0" baseline="0" dirty="0" err="1" smtClean="0">
                <a:ln>
                  <a:noFill/>
                </a:ln>
                <a:solidFill>
                  <a:srgbClr val="000000"/>
                </a:solidFill>
                <a:effectLst/>
                <a:latin typeface="+mj-lt"/>
                <a:cs typeface="Arial" panose="020B0604020202020204" pitchFamily="34" charset="0"/>
              </a:rPr>
              <a:t>out</a:t>
            </a:r>
            <a:r>
              <a:rPr kumimoji="0" lang="ar-SA" altLang="ar-SA" sz="2000" b="0" i="0" u="none" strike="noStrike" cap="none" normalizeH="0" baseline="0" dirty="0" smtClean="0">
                <a:ln>
                  <a:noFill/>
                </a:ln>
                <a:solidFill>
                  <a:srgbClr val="000000"/>
                </a:solidFill>
                <a:effectLst/>
                <a:latin typeface="+mj-lt"/>
                <a:cs typeface="Arial" panose="020B0604020202020204" pitchFamily="34" charset="0"/>
              </a:rPr>
              <a:t> components </a:t>
            </a:r>
            <a:r>
              <a:rPr kumimoji="0" lang="ar-SA" altLang="ar-SA" sz="2000" b="0" i="0" u="none" strike="noStrike" cap="none" normalizeH="0" baseline="0" dirty="0" err="1" smtClean="0">
                <a:ln>
                  <a:noFill/>
                </a:ln>
                <a:solidFill>
                  <a:srgbClr val="000000"/>
                </a:solidFill>
                <a:effectLst/>
                <a:latin typeface="+mj-lt"/>
                <a:cs typeface="Arial" panose="020B0604020202020204" pitchFamily="34" charset="0"/>
              </a:rPr>
              <a:t>in</a:t>
            </a:r>
            <a:r>
              <a:rPr kumimoji="0" lang="ar-SA" altLang="ar-SA" sz="2000" b="0" i="0" u="none" strike="noStrike" cap="none" normalizeH="0" baseline="0" dirty="0" smtClean="0">
                <a:ln>
                  <a:noFill/>
                </a:ln>
                <a:solidFill>
                  <a:srgbClr val="000000"/>
                </a:solidFill>
                <a:effectLst/>
                <a:latin typeface="+mj-lt"/>
                <a:cs typeface="Arial" panose="020B0604020202020204" pitchFamily="34" charset="0"/>
              </a:rPr>
              <a:t> a </a:t>
            </a:r>
            <a:r>
              <a:rPr kumimoji="0" lang="ar-SA" altLang="ar-SA" sz="2000" b="0" i="0" u="none" strike="noStrike" cap="none" normalizeH="0" baseline="0" dirty="0" err="1" smtClean="0">
                <a:ln>
                  <a:noFill/>
                </a:ln>
                <a:solidFill>
                  <a:srgbClr val="000000"/>
                </a:solidFill>
                <a:effectLst/>
                <a:latin typeface="+mj-lt"/>
                <a:cs typeface="Arial" panose="020B0604020202020204" pitchFamily="34" charset="0"/>
              </a:rPr>
              <a:t>single</a:t>
            </a:r>
            <a:r>
              <a:rPr kumimoji="0" lang="ar-SA" altLang="ar-SA" sz="2000"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sz="2000" b="0" i="0" u="none" strike="noStrike" cap="none" normalizeH="0" baseline="0" dirty="0" err="1" smtClean="0">
                <a:ln>
                  <a:noFill/>
                </a:ln>
                <a:solidFill>
                  <a:srgbClr val="000000"/>
                </a:solidFill>
                <a:effectLst/>
                <a:latin typeface="+mj-lt"/>
                <a:cs typeface="Arial" panose="020B0604020202020204" pitchFamily="34" charset="0"/>
              </a:rPr>
              <a:t>row</a:t>
            </a:r>
            <a:r>
              <a:rPr kumimoji="0" lang="ar-SA" altLang="ar-SA" sz="2000" b="0" i="0" u="none" strike="noStrike" cap="none" normalizeH="0" baseline="0" dirty="0" smtClean="0">
                <a:ln>
                  <a:noFill/>
                </a:ln>
                <a:solidFill>
                  <a:srgbClr val="000000"/>
                </a:solidFill>
                <a:effectLst/>
                <a:latin typeface="+mj-lt"/>
                <a:cs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ar-SA" altLang="ar-SA" sz="2000" b="0" i="0" u="none" strike="noStrike" cap="none" normalizeH="0" baseline="0" dirty="0" err="1" smtClean="0">
                <a:ln>
                  <a:noFill/>
                </a:ln>
                <a:solidFill>
                  <a:srgbClr val="000000"/>
                </a:solidFill>
                <a:effectLst/>
                <a:latin typeface="+mj-lt"/>
                <a:cs typeface="Arial" panose="020B0604020202020204" pitchFamily="34" charset="0"/>
              </a:rPr>
              <a:t>starting</a:t>
            </a:r>
            <a:r>
              <a:rPr kumimoji="0" lang="ar-SA" altLang="ar-SA" sz="2000" b="0" i="0" u="none" strike="noStrike" cap="none" normalizeH="0" baseline="0" dirty="0" smtClean="0">
                <a:ln>
                  <a:noFill/>
                </a:ln>
                <a:solidFill>
                  <a:srgbClr val="000000"/>
                </a:solidFill>
                <a:effectLst/>
                <a:latin typeface="+mj-lt"/>
                <a:cs typeface="Arial" panose="020B0604020202020204" pitchFamily="34" charset="0"/>
              </a:rPr>
              <a:t> a </a:t>
            </a:r>
            <a:r>
              <a:rPr kumimoji="0" lang="ar-SA" altLang="ar-SA" sz="2000" b="0" i="0" u="none" strike="noStrike" cap="none" normalizeH="0" baseline="0" dirty="0" err="1" smtClean="0">
                <a:ln>
                  <a:noFill/>
                </a:ln>
                <a:solidFill>
                  <a:srgbClr val="000000"/>
                </a:solidFill>
                <a:effectLst/>
                <a:latin typeface="+mj-lt"/>
                <a:cs typeface="Arial" panose="020B0604020202020204" pitchFamily="34" charset="0"/>
              </a:rPr>
              <a:t>new</a:t>
            </a:r>
            <a:r>
              <a:rPr kumimoji="0" lang="ar-SA" altLang="ar-SA" sz="2000"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sz="2000" b="0" i="0" u="none" strike="noStrike" cap="none" normalizeH="0" baseline="0" dirty="0" err="1" smtClean="0">
                <a:ln>
                  <a:noFill/>
                </a:ln>
                <a:solidFill>
                  <a:srgbClr val="000000"/>
                </a:solidFill>
                <a:effectLst/>
                <a:latin typeface="+mj-lt"/>
                <a:cs typeface="Arial" panose="020B0604020202020204" pitchFamily="34" charset="0"/>
              </a:rPr>
              <a:t>row</a:t>
            </a:r>
            <a:r>
              <a:rPr kumimoji="0" lang="ar-SA" altLang="ar-SA" sz="2000"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sz="2000" b="0" i="0" u="none" strike="noStrike" cap="none" normalizeH="0" baseline="0" dirty="0" err="1" smtClean="0">
                <a:ln>
                  <a:noFill/>
                </a:ln>
                <a:solidFill>
                  <a:srgbClr val="000000"/>
                </a:solidFill>
                <a:effectLst/>
                <a:latin typeface="+mj-lt"/>
                <a:cs typeface="Arial" panose="020B0604020202020204" pitchFamily="34" charset="0"/>
              </a:rPr>
              <a:t>if</a:t>
            </a:r>
            <a:r>
              <a:rPr kumimoji="0" lang="ar-SA" altLang="ar-SA" sz="2000"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sz="2000" b="0" i="0" u="none" strike="noStrike" cap="none" normalizeH="0" baseline="0" dirty="0" err="1" smtClean="0">
                <a:ln>
                  <a:noFill/>
                </a:ln>
                <a:solidFill>
                  <a:srgbClr val="000000"/>
                </a:solidFill>
                <a:effectLst/>
                <a:latin typeface="+mj-lt"/>
                <a:cs typeface="Arial" panose="020B0604020202020204" pitchFamily="34" charset="0"/>
              </a:rPr>
              <a:t>its</a:t>
            </a:r>
            <a:r>
              <a:rPr kumimoji="0" lang="ar-SA" altLang="ar-SA" sz="2000"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sz="2000" b="0" i="0" u="none" strike="noStrike" cap="none" normalizeH="0" baseline="0" dirty="0" err="1" smtClean="0">
                <a:ln>
                  <a:noFill/>
                </a:ln>
                <a:solidFill>
                  <a:srgbClr val="000000"/>
                </a:solidFill>
                <a:effectLst/>
                <a:latin typeface="+mj-lt"/>
                <a:cs typeface="Arial" panose="020B0604020202020204" pitchFamily="34" charset="0"/>
              </a:rPr>
              <a:t>container</a:t>
            </a:r>
            <a:r>
              <a:rPr kumimoji="0" lang="ar-SA" altLang="ar-SA" sz="2000"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sz="2000" b="0" i="0" u="none" strike="noStrike" cap="none" normalizeH="0" baseline="0" dirty="0" err="1" smtClean="0">
                <a:ln>
                  <a:noFill/>
                </a:ln>
                <a:solidFill>
                  <a:srgbClr val="000000"/>
                </a:solidFill>
                <a:effectLst/>
                <a:latin typeface="+mj-lt"/>
                <a:cs typeface="Arial" panose="020B0604020202020204" pitchFamily="34" charset="0"/>
              </a:rPr>
              <a:t>is</a:t>
            </a:r>
            <a:r>
              <a:rPr kumimoji="0" lang="ar-SA" altLang="ar-SA" sz="2000"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sz="2000" b="0" i="0" u="none" strike="noStrike" cap="none" normalizeH="0" baseline="0" dirty="0" err="1" smtClean="0">
                <a:ln>
                  <a:noFill/>
                </a:ln>
                <a:solidFill>
                  <a:srgbClr val="000000"/>
                </a:solidFill>
                <a:effectLst/>
                <a:latin typeface="+mj-lt"/>
                <a:cs typeface="Arial" panose="020B0604020202020204" pitchFamily="34" charset="0"/>
              </a:rPr>
              <a:t>not</a:t>
            </a:r>
            <a:r>
              <a:rPr kumimoji="0" lang="ar-SA" altLang="ar-SA" sz="2000"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sz="2000" b="0" i="0" u="none" strike="noStrike" cap="none" normalizeH="0" baseline="0" dirty="0" err="1" smtClean="0">
                <a:ln>
                  <a:noFill/>
                </a:ln>
                <a:solidFill>
                  <a:srgbClr val="000000"/>
                </a:solidFill>
                <a:effectLst/>
                <a:latin typeface="+mj-lt"/>
                <a:cs typeface="Arial" panose="020B0604020202020204" pitchFamily="34" charset="0"/>
              </a:rPr>
              <a:t>sufficiently</a:t>
            </a:r>
            <a:r>
              <a:rPr kumimoji="0" lang="ar-SA" altLang="ar-SA" sz="2000"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sz="2000" b="0" i="0" u="none" strike="noStrike" cap="none" normalizeH="0" baseline="0" dirty="0" err="1" smtClean="0">
                <a:ln>
                  <a:noFill/>
                </a:ln>
                <a:solidFill>
                  <a:srgbClr val="000000"/>
                </a:solidFill>
                <a:effectLst/>
                <a:latin typeface="+mj-lt"/>
                <a:cs typeface="Arial" panose="020B0604020202020204" pitchFamily="34" charset="0"/>
              </a:rPr>
              <a:t>wide</a:t>
            </a:r>
            <a:r>
              <a:rPr kumimoji="0" lang="ar-SA" altLang="ar-SA" sz="2000" b="0" i="0" u="none" strike="noStrike" cap="none" normalizeH="0" baseline="0" dirty="0" smtClean="0">
                <a:ln>
                  <a:noFill/>
                </a:ln>
                <a:solidFill>
                  <a:srgbClr val="000000"/>
                </a:solidFill>
                <a:effectLst/>
                <a:latin typeface="+mj-lt"/>
                <a:cs typeface="Arial" panose="020B0604020202020204" pitchFamily="34" charset="0"/>
              </a:rPr>
              <a:t>.</a:t>
            </a:r>
            <a:r>
              <a:rPr kumimoji="0" lang="ar-SA" altLang="ar-SA" sz="2000" b="0" i="0" u="none" strike="noStrike" cap="none" normalizeH="0" baseline="0" dirty="0" smtClean="0">
                <a:ln>
                  <a:noFill/>
                </a:ln>
                <a:solidFill>
                  <a:schemeClr val="tx1"/>
                </a:solidFill>
                <a:effectLst/>
                <a:latin typeface="+mj-lt"/>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ar-SA" altLang="ar-SA" sz="2000" b="0" i="0" u="none" strike="noStrike" cap="none" normalizeH="0" baseline="0" dirty="0" smtClean="0">
              <a:ln>
                <a:noFill/>
              </a:ln>
              <a:solidFill>
                <a:schemeClr val="tx1"/>
              </a:solidFill>
              <a:effectLst/>
              <a:latin typeface="+mj-lt"/>
            </a:endParaRPr>
          </a:p>
          <a:p>
            <a:pPr algn="l" rtl="0" eaLnBrk="1" hangingPunct="1">
              <a:lnSpc>
                <a:spcPct val="90000"/>
              </a:lnSpc>
            </a:pPr>
            <a:r>
              <a:rPr lang="en-GB" altLang="ar-SA" sz="2000" dirty="0"/>
              <a:t>If container is more than wide enough, components are </a:t>
            </a:r>
            <a:r>
              <a:rPr lang="en-GB" altLang="ar-SA" sz="2000" dirty="0" err="1"/>
              <a:t>centered</a:t>
            </a:r>
            <a:endParaRPr lang="en-GB" altLang="ar-SA" sz="2000" dirty="0"/>
          </a:p>
          <a:p>
            <a:pPr lvl="1" algn="l" rtl="0" eaLnBrk="1" hangingPunct="1">
              <a:lnSpc>
                <a:spcPct val="90000"/>
              </a:lnSpc>
            </a:pPr>
            <a:r>
              <a:rPr lang="en-GB" altLang="ar-SA" sz="1800" dirty="0"/>
              <a:t>Can change alignment using </a:t>
            </a:r>
            <a:r>
              <a:rPr lang="en-GB" altLang="ar-SA" sz="1800" dirty="0" err="1"/>
              <a:t>FlowLayout.setAlignment</a:t>
            </a:r>
            <a:r>
              <a:rPr lang="en-GB" altLang="ar-SA" sz="1800" dirty="0"/>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ar-SA" altLang="ar-SA" sz="2000" b="0" i="0" u="none" strike="noStrike" cap="none" normalizeH="0" baseline="0" dirty="0" smtClean="0">
              <a:ln>
                <a:noFill/>
              </a:ln>
              <a:solidFill>
                <a:schemeClr val="tx1"/>
              </a:solidFill>
              <a:effectLst/>
              <a:latin typeface="+mj-lt"/>
            </a:endParaRPr>
          </a:p>
        </p:txBody>
      </p:sp>
      <p:pic>
        <p:nvPicPr>
          <p:cNvPr id="3" name="Picture 2"/>
          <p:cNvPicPr>
            <a:picLocks noChangeAspect="1"/>
          </p:cNvPicPr>
          <p:nvPr/>
        </p:nvPicPr>
        <p:blipFill>
          <a:blip r:embed="rId4"/>
          <a:stretch>
            <a:fillRect/>
          </a:stretch>
        </p:blipFill>
        <p:spPr>
          <a:xfrm>
            <a:off x="1350619" y="5770516"/>
            <a:ext cx="6442762" cy="781581"/>
          </a:xfrm>
          <a:prstGeom prst="rect">
            <a:avLst/>
          </a:prstGeom>
        </p:spPr>
      </p:pic>
    </p:spTree>
    <p:extLst>
      <p:ext uri="{BB962C8B-B14F-4D97-AF65-F5344CB8AC3E}">
        <p14:creationId xmlns:p14="http://schemas.microsoft.com/office/powerpoint/2010/main" val="119524956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11"/>
          </p:nvPr>
        </p:nvSpPr>
        <p:spPr/>
        <p:txBody>
          <a:bodyPr/>
          <a:lstStyle/>
          <a:p>
            <a:fld id="{1B34ED14-E5D9-4435-BCB4-847FF1489425}" type="slidenum">
              <a:rPr lang="en-US" altLang="ar-SA"/>
              <a:pPr/>
              <a:t>31</a:t>
            </a:fld>
            <a:endParaRPr lang="en-US" altLang="ar-SA"/>
          </a:p>
        </p:txBody>
      </p:sp>
      <p:sp>
        <p:nvSpPr>
          <p:cNvPr id="279554" name="Rectangle 2"/>
          <p:cNvSpPr>
            <a:spLocks noGrp="1" noChangeArrowheads="1"/>
          </p:cNvSpPr>
          <p:nvPr>
            <p:ph type="title"/>
          </p:nvPr>
        </p:nvSpPr>
        <p:spPr>
          <a:xfrm>
            <a:off x="604491" y="762000"/>
            <a:ext cx="7772400" cy="685800"/>
          </a:xfrm>
          <a:noFill/>
          <a:ln/>
        </p:spPr>
        <p:txBody>
          <a:bodyPr/>
          <a:lstStyle/>
          <a:p>
            <a:r>
              <a:rPr lang="en-US" altLang="ar-SA" sz="3800" dirty="0">
                <a:latin typeface="Courier New" panose="02070309020205020404" pitchFamily="49" charset="0"/>
              </a:rPr>
              <a:t>The </a:t>
            </a:r>
            <a:r>
              <a:rPr lang="en-US" altLang="ar-SA" sz="3800" dirty="0" err="1">
                <a:latin typeface="Courier New" panose="02070309020205020404" pitchFamily="49" charset="0"/>
              </a:rPr>
              <a:t>FlowLayout</a:t>
            </a:r>
            <a:r>
              <a:rPr lang="en-US" altLang="ar-SA" sz="3800" dirty="0">
                <a:latin typeface="Courier New" panose="02070309020205020404" pitchFamily="49" charset="0"/>
              </a:rPr>
              <a:t> Class</a:t>
            </a:r>
            <a:endParaRPr lang="en-US" altLang="ar-SA" sz="4000" dirty="0"/>
          </a:p>
        </p:txBody>
      </p:sp>
      <p:sp>
        <p:nvSpPr>
          <p:cNvPr id="279558" name="Rectangle 6"/>
          <p:cNvSpPr>
            <a:spLocks noChangeArrowheads="1"/>
          </p:cNvSpPr>
          <p:nvPr/>
        </p:nvSpPr>
        <p:spPr bwMode="auto">
          <a:xfrm>
            <a:off x="0" y="2209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ar-SA"/>
          </a:p>
        </p:txBody>
      </p:sp>
      <p:sp>
        <p:nvSpPr>
          <p:cNvPr id="279560" name="Rectangle 8"/>
          <p:cNvSpPr>
            <a:spLocks noChangeArrowheads="1"/>
          </p:cNvSpPr>
          <p:nvPr/>
        </p:nvSpPr>
        <p:spPr bwMode="auto">
          <a:xfrm>
            <a:off x="0" y="25527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ar-SA"/>
          </a:p>
        </p:txBody>
      </p:sp>
      <p:graphicFrame>
        <p:nvGraphicFramePr>
          <p:cNvPr id="279559" name="Object 7"/>
          <p:cNvGraphicFramePr>
            <a:graphicFrameLocks noChangeAspect="1"/>
          </p:cNvGraphicFramePr>
          <p:nvPr>
            <p:extLst>
              <p:ext uri="{D42A27DB-BD31-4B8C-83A1-F6EECF244321}">
                <p14:modId xmlns:p14="http://schemas.microsoft.com/office/powerpoint/2010/main" val="3357534173"/>
              </p:ext>
            </p:extLst>
          </p:nvPr>
        </p:nvGraphicFramePr>
        <p:xfrm>
          <a:off x="193675" y="2552700"/>
          <a:ext cx="8756650" cy="3667125"/>
        </p:xfrm>
        <a:graphic>
          <a:graphicData uri="http://schemas.openxmlformats.org/presentationml/2006/ole">
            <mc:AlternateContent xmlns:mc="http://schemas.openxmlformats.org/markup-compatibility/2006">
              <mc:Choice xmlns:v="urn:schemas-microsoft-com:vml" Requires="v">
                <p:oleObj spid="_x0000_s3094" name="Picture" r:id="rId3" imgW="4191120" imgH="1752480" progId="Word.Picture.8">
                  <p:embed/>
                </p:oleObj>
              </mc:Choice>
              <mc:Fallback>
                <p:oleObj name="Picture" r:id="rId3" imgW="4191120" imgH="1752480" progId="Word.Picture.8">
                  <p:embed/>
                  <p:pic>
                    <p:nvPicPr>
                      <p:cNvPr id="0" name=""/>
                      <p:cNvPicPr>
                        <a:picLocks noChangeAspect="1" noChangeArrowheads="1"/>
                      </p:cNvPicPr>
                      <p:nvPr/>
                    </p:nvPicPr>
                    <p:blipFill>
                      <a:blip r:embed="rId4"/>
                      <a:srcRect/>
                      <a:stretch>
                        <a:fillRect/>
                      </a:stretch>
                    </p:blipFill>
                    <p:spPr bwMode="auto">
                      <a:xfrm>
                        <a:off x="193675" y="2552700"/>
                        <a:ext cx="8756650" cy="3667125"/>
                      </a:xfrm>
                      <a:prstGeom prst="rect">
                        <a:avLst/>
                      </a:prstGeom>
                      <a:solidFill>
                        <a:srgbClr val="604F72"/>
                      </a:solidFill>
                    </p:spPr>
                  </p:pic>
                </p:oleObj>
              </mc:Fallback>
            </mc:AlternateContent>
          </a:graphicData>
        </a:graphic>
      </p:graphicFrame>
    </p:spTree>
    <p:extLst>
      <p:ext uri="{BB962C8B-B14F-4D97-AF65-F5344CB8AC3E}">
        <p14:creationId xmlns:p14="http://schemas.microsoft.com/office/powerpoint/2010/main" val="231186363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GridLayout</a:t>
            </a:r>
            <a:endParaRPr lang="ar-SA" dirty="0"/>
          </a:p>
        </p:txBody>
      </p:sp>
      <p:sp>
        <p:nvSpPr>
          <p:cNvPr id="4" name="Slide Number Placeholder 3"/>
          <p:cNvSpPr>
            <a:spLocks noGrp="1"/>
          </p:cNvSpPr>
          <p:nvPr>
            <p:ph type="sldNum" sz="quarter" idx="12"/>
          </p:nvPr>
        </p:nvSpPr>
        <p:spPr/>
        <p:txBody>
          <a:bodyPr/>
          <a:lstStyle/>
          <a:p>
            <a:fld id="{7BC5307C-9AC7-448E-9FCE-3A20542CE215}" type="slidenum">
              <a:rPr lang="en-US" smtClean="0"/>
              <a:pPr/>
              <a:t>32</a:t>
            </a:fld>
            <a:endParaRPr lang="en-US"/>
          </a:p>
        </p:txBody>
      </p:sp>
      <p:sp>
        <p:nvSpPr>
          <p:cNvPr id="5" name="Rectangle 1"/>
          <p:cNvSpPr>
            <a:spLocks noGrp="1" noChangeArrowheads="1"/>
          </p:cNvSpPr>
          <p:nvPr>
            <p:ph idx="1"/>
          </p:nvPr>
        </p:nvSpPr>
        <p:spPr bwMode="auto">
          <a:xfrm>
            <a:off x="529988" y="2326079"/>
            <a:ext cx="86106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ar-SA" altLang="ar-SA" sz="2400" b="0" i="0" u="none" strike="noStrike" cap="none" normalizeH="0" baseline="0" dirty="0" err="1" smtClean="0">
                <a:ln>
                  <a:noFill/>
                </a:ln>
                <a:solidFill>
                  <a:srgbClr val="000000"/>
                </a:solidFill>
                <a:effectLst/>
                <a:latin typeface="+mj-lt"/>
              </a:rPr>
              <a:t>GridLayout</a:t>
            </a:r>
            <a:r>
              <a:rPr kumimoji="0" lang="ar-SA" altLang="ar-SA" sz="2400"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sz="2400" b="0" i="0" u="none" strike="noStrike" cap="none" normalizeH="0" baseline="0" dirty="0" err="1" smtClean="0">
                <a:ln>
                  <a:noFill/>
                </a:ln>
                <a:solidFill>
                  <a:srgbClr val="000000"/>
                </a:solidFill>
                <a:effectLst/>
                <a:latin typeface="+mj-lt"/>
                <a:cs typeface="Arial" panose="020B0604020202020204" pitchFamily="34" charset="0"/>
              </a:rPr>
              <a:t>simply</a:t>
            </a:r>
            <a:r>
              <a:rPr kumimoji="0" lang="ar-SA" altLang="ar-SA" sz="2400"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sz="2400" b="0" i="0" u="none" strike="noStrike" cap="none" normalizeH="0" baseline="0" dirty="0" err="1" smtClean="0">
                <a:ln>
                  <a:noFill/>
                </a:ln>
                <a:solidFill>
                  <a:srgbClr val="000000"/>
                </a:solidFill>
                <a:effectLst/>
                <a:latin typeface="+mj-lt"/>
                <a:cs typeface="Arial" panose="020B0604020202020204" pitchFamily="34" charset="0"/>
              </a:rPr>
              <a:t>makes</a:t>
            </a:r>
            <a:r>
              <a:rPr kumimoji="0" lang="ar-SA" altLang="ar-SA" sz="2400" b="0" i="0" u="none" strike="noStrike" cap="none" normalizeH="0" baseline="0" dirty="0" smtClean="0">
                <a:ln>
                  <a:noFill/>
                </a:ln>
                <a:solidFill>
                  <a:srgbClr val="000000"/>
                </a:solidFill>
                <a:effectLst/>
                <a:latin typeface="+mj-lt"/>
                <a:cs typeface="Arial" panose="020B0604020202020204" pitchFamily="34" charset="0"/>
              </a:rPr>
              <a:t> a </a:t>
            </a:r>
            <a:r>
              <a:rPr kumimoji="0" lang="ar-SA" altLang="ar-SA" sz="2400" b="0" i="0" u="none" strike="noStrike" cap="none" normalizeH="0" baseline="0" dirty="0" err="1" smtClean="0">
                <a:ln>
                  <a:noFill/>
                </a:ln>
                <a:solidFill>
                  <a:srgbClr val="000000"/>
                </a:solidFill>
                <a:effectLst/>
                <a:latin typeface="+mj-lt"/>
                <a:cs typeface="Arial" panose="020B0604020202020204" pitchFamily="34" charset="0"/>
              </a:rPr>
              <a:t>bunch</a:t>
            </a:r>
            <a:r>
              <a:rPr kumimoji="0" lang="ar-SA" altLang="ar-SA" sz="2400"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sz="2400" b="0" i="0" u="none" strike="noStrike" cap="none" normalizeH="0" baseline="0" dirty="0" err="1" smtClean="0">
                <a:ln>
                  <a:noFill/>
                </a:ln>
                <a:solidFill>
                  <a:srgbClr val="000000"/>
                </a:solidFill>
                <a:effectLst/>
                <a:latin typeface="+mj-lt"/>
                <a:cs typeface="Arial" panose="020B0604020202020204" pitchFamily="34" charset="0"/>
              </a:rPr>
              <a:t>of</a:t>
            </a:r>
            <a:r>
              <a:rPr kumimoji="0" lang="ar-SA" altLang="ar-SA" sz="2400" b="0" i="0" u="none" strike="noStrike" cap="none" normalizeH="0" baseline="0" dirty="0" smtClean="0">
                <a:ln>
                  <a:noFill/>
                </a:ln>
                <a:solidFill>
                  <a:srgbClr val="000000"/>
                </a:solidFill>
                <a:effectLst/>
                <a:latin typeface="+mj-lt"/>
                <a:cs typeface="Arial" panose="020B0604020202020204" pitchFamily="34" charset="0"/>
              </a:rPr>
              <a:t> components </a:t>
            </a:r>
            <a:r>
              <a:rPr kumimoji="0" lang="ar-SA" altLang="ar-SA" sz="2400" b="0" i="0" u="none" strike="noStrike" cap="none" normalizeH="0" baseline="0" dirty="0" err="1" smtClean="0">
                <a:ln>
                  <a:noFill/>
                </a:ln>
                <a:solidFill>
                  <a:srgbClr val="000000"/>
                </a:solidFill>
                <a:effectLst/>
                <a:latin typeface="+mj-lt"/>
                <a:cs typeface="Arial" panose="020B0604020202020204" pitchFamily="34" charset="0"/>
              </a:rPr>
              <a:t>equal</a:t>
            </a:r>
            <a:r>
              <a:rPr kumimoji="0" lang="ar-SA" altLang="ar-SA" sz="2400" b="0" i="0" u="none" strike="noStrike" cap="none" normalizeH="0" baseline="0" dirty="0" smtClean="0">
                <a:ln>
                  <a:noFill/>
                </a:ln>
                <a:solidFill>
                  <a:srgbClr val="000000"/>
                </a:solidFill>
                <a:effectLst/>
                <a:latin typeface="+mj-lt"/>
                <a:cs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ar-SA" altLang="ar-SA" sz="2400" b="0" i="0" u="none" strike="noStrike" cap="none" normalizeH="0" baseline="0" dirty="0" err="1" smtClean="0">
                <a:ln>
                  <a:noFill/>
                </a:ln>
                <a:solidFill>
                  <a:srgbClr val="000000"/>
                </a:solidFill>
                <a:effectLst/>
                <a:latin typeface="+mj-lt"/>
                <a:cs typeface="Arial" panose="020B0604020202020204" pitchFamily="34" charset="0"/>
              </a:rPr>
              <a:t>in</a:t>
            </a:r>
            <a:r>
              <a:rPr kumimoji="0" lang="ar-SA" altLang="ar-SA" sz="2400"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sz="2400" b="0" i="0" u="none" strike="noStrike" cap="none" normalizeH="0" baseline="0" dirty="0" err="1" smtClean="0">
                <a:ln>
                  <a:noFill/>
                </a:ln>
                <a:solidFill>
                  <a:srgbClr val="000000"/>
                </a:solidFill>
                <a:effectLst/>
                <a:latin typeface="+mj-lt"/>
                <a:cs typeface="Arial" panose="020B0604020202020204" pitchFamily="34" charset="0"/>
              </a:rPr>
              <a:t>size</a:t>
            </a:r>
            <a:r>
              <a:rPr kumimoji="0" lang="ar-SA" altLang="ar-SA" sz="2400"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sz="2400" b="0" i="0" u="none" strike="noStrike" cap="none" normalizeH="0" baseline="0" dirty="0" err="1" smtClean="0">
                <a:ln>
                  <a:noFill/>
                </a:ln>
                <a:solidFill>
                  <a:srgbClr val="000000"/>
                </a:solidFill>
                <a:effectLst/>
                <a:latin typeface="+mj-lt"/>
                <a:cs typeface="Arial" panose="020B0604020202020204" pitchFamily="34" charset="0"/>
              </a:rPr>
              <a:t>and</a:t>
            </a:r>
            <a:r>
              <a:rPr kumimoji="0" lang="ar-SA" altLang="ar-SA" sz="2400"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sz="2400" b="0" i="0" u="none" strike="noStrike" cap="none" normalizeH="0" baseline="0" dirty="0" err="1" smtClean="0">
                <a:ln>
                  <a:noFill/>
                </a:ln>
                <a:solidFill>
                  <a:srgbClr val="000000"/>
                </a:solidFill>
                <a:effectLst/>
                <a:latin typeface="+mj-lt"/>
                <a:cs typeface="Arial" panose="020B0604020202020204" pitchFamily="34" charset="0"/>
              </a:rPr>
              <a:t>displays</a:t>
            </a:r>
            <a:r>
              <a:rPr kumimoji="0" lang="ar-SA" altLang="ar-SA" sz="2400"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sz="2400" b="0" i="0" u="none" strike="noStrike" cap="none" normalizeH="0" baseline="0" dirty="0" err="1" smtClean="0">
                <a:ln>
                  <a:noFill/>
                </a:ln>
                <a:solidFill>
                  <a:srgbClr val="000000"/>
                </a:solidFill>
                <a:effectLst/>
                <a:latin typeface="+mj-lt"/>
                <a:cs typeface="Arial" panose="020B0604020202020204" pitchFamily="34" charset="0"/>
              </a:rPr>
              <a:t>them</a:t>
            </a:r>
            <a:r>
              <a:rPr kumimoji="0" lang="ar-SA" altLang="ar-SA" sz="2400"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sz="2400" b="0" i="0" u="none" strike="noStrike" cap="none" normalizeH="0" baseline="0" dirty="0" err="1" smtClean="0">
                <a:ln>
                  <a:noFill/>
                </a:ln>
                <a:solidFill>
                  <a:srgbClr val="000000"/>
                </a:solidFill>
                <a:effectLst/>
                <a:latin typeface="+mj-lt"/>
                <a:cs typeface="Arial" panose="020B0604020202020204" pitchFamily="34" charset="0"/>
              </a:rPr>
              <a:t>in</a:t>
            </a:r>
            <a:r>
              <a:rPr kumimoji="0" lang="ar-SA" altLang="ar-SA" sz="2400"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sz="2400" b="0" i="0" u="none" strike="noStrike" cap="none" normalizeH="0" baseline="0" dirty="0" err="1" smtClean="0">
                <a:ln>
                  <a:noFill/>
                </a:ln>
                <a:solidFill>
                  <a:srgbClr val="000000"/>
                </a:solidFill>
                <a:effectLst/>
                <a:latin typeface="+mj-lt"/>
                <a:cs typeface="Arial" panose="020B0604020202020204" pitchFamily="34" charset="0"/>
              </a:rPr>
              <a:t>the</a:t>
            </a:r>
            <a:r>
              <a:rPr kumimoji="0" lang="ar-SA" altLang="ar-SA" sz="2400"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sz="2400" b="0" i="0" u="none" strike="noStrike" cap="none" normalizeH="0" baseline="0" dirty="0" err="1" smtClean="0">
                <a:ln>
                  <a:noFill/>
                </a:ln>
                <a:solidFill>
                  <a:srgbClr val="000000"/>
                </a:solidFill>
                <a:effectLst/>
                <a:latin typeface="+mj-lt"/>
                <a:cs typeface="Arial" panose="020B0604020202020204" pitchFamily="34" charset="0"/>
              </a:rPr>
              <a:t>requested</a:t>
            </a:r>
            <a:r>
              <a:rPr kumimoji="0" lang="ar-SA" altLang="ar-SA" sz="2400"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sz="2400" b="0" i="0" u="none" strike="noStrike" cap="none" normalizeH="0" baseline="0" dirty="0" err="1" smtClean="0">
                <a:ln>
                  <a:noFill/>
                </a:ln>
                <a:solidFill>
                  <a:srgbClr val="000000"/>
                </a:solidFill>
                <a:effectLst/>
                <a:latin typeface="+mj-lt"/>
                <a:cs typeface="Arial" panose="020B0604020202020204" pitchFamily="34" charset="0"/>
              </a:rPr>
              <a:t>number</a:t>
            </a:r>
            <a:r>
              <a:rPr kumimoji="0" lang="ar-SA" altLang="ar-SA" sz="2400"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sz="2400" b="0" i="0" u="none" strike="noStrike" cap="none" normalizeH="0" baseline="0" dirty="0" err="1" smtClean="0">
                <a:ln>
                  <a:noFill/>
                </a:ln>
                <a:solidFill>
                  <a:srgbClr val="000000"/>
                </a:solidFill>
                <a:effectLst/>
                <a:latin typeface="+mj-lt"/>
                <a:cs typeface="Arial" panose="020B0604020202020204" pitchFamily="34" charset="0"/>
              </a:rPr>
              <a:t>of</a:t>
            </a:r>
            <a:r>
              <a:rPr kumimoji="0" lang="ar-SA" altLang="ar-SA" sz="2400"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sz="2400" b="0" i="0" u="none" strike="noStrike" cap="none" normalizeH="0" baseline="0" dirty="0" err="1" smtClean="0">
                <a:ln>
                  <a:noFill/>
                </a:ln>
                <a:solidFill>
                  <a:srgbClr val="000000"/>
                </a:solidFill>
                <a:effectLst/>
                <a:latin typeface="+mj-lt"/>
                <a:cs typeface="Arial" panose="020B0604020202020204" pitchFamily="34" charset="0"/>
              </a:rPr>
              <a:t>rows</a:t>
            </a:r>
            <a:r>
              <a:rPr kumimoji="0" lang="ar-SA" altLang="ar-SA" sz="2400"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sz="2400" b="0" i="0" u="none" strike="noStrike" cap="none" normalizeH="0" baseline="0" dirty="0" err="1" smtClean="0">
                <a:ln>
                  <a:noFill/>
                </a:ln>
                <a:solidFill>
                  <a:srgbClr val="000000"/>
                </a:solidFill>
                <a:effectLst/>
                <a:latin typeface="+mj-lt"/>
                <a:cs typeface="Arial" panose="020B0604020202020204" pitchFamily="34" charset="0"/>
              </a:rPr>
              <a:t>and</a:t>
            </a:r>
            <a:r>
              <a:rPr kumimoji="0" lang="ar-SA" altLang="ar-SA" sz="2400"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sz="2400" b="0" i="0" u="none" strike="noStrike" cap="none" normalizeH="0" baseline="0" dirty="0" err="1" smtClean="0">
                <a:ln>
                  <a:noFill/>
                </a:ln>
                <a:solidFill>
                  <a:srgbClr val="000000"/>
                </a:solidFill>
                <a:effectLst/>
                <a:latin typeface="+mj-lt"/>
                <a:cs typeface="Arial" panose="020B0604020202020204" pitchFamily="34" charset="0"/>
              </a:rPr>
              <a:t>columns</a:t>
            </a:r>
            <a:r>
              <a:rPr kumimoji="0" lang="ar-SA" altLang="ar-SA" sz="2400" b="0" i="0" u="none" strike="noStrike" cap="none" normalizeH="0" baseline="0" dirty="0" smtClean="0">
                <a:ln>
                  <a:noFill/>
                </a:ln>
                <a:solidFill>
                  <a:srgbClr val="000000"/>
                </a:solidFill>
                <a:effectLst/>
                <a:latin typeface="+mj-lt"/>
                <a:cs typeface="Arial" panose="020B0604020202020204" pitchFamily="34" charset="0"/>
              </a:rPr>
              <a:t>.</a:t>
            </a:r>
            <a:r>
              <a:rPr kumimoji="0" lang="ar-SA" altLang="ar-SA" sz="2400" b="0" i="0" u="none" strike="noStrike" cap="none" normalizeH="0" baseline="0" dirty="0" smtClean="0">
                <a:ln>
                  <a:noFill/>
                </a:ln>
                <a:solidFill>
                  <a:schemeClr val="tx1"/>
                </a:solidFill>
                <a:effectLst/>
                <a:latin typeface="+mj-lt"/>
              </a:rPr>
              <a:t> </a:t>
            </a:r>
          </a:p>
        </p:txBody>
      </p:sp>
      <p:pic>
        <p:nvPicPr>
          <p:cNvPr id="6" name="Picture 5"/>
          <p:cNvPicPr>
            <a:picLocks noChangeAspect="1"/>
          </p:cNvPicPr>
          <p:nvPr/>
        </p:nvPicPr>
        <p:blipFill>
          <a:blip r:embed="rId2"/>
          <a:stretch>
            <a:fillRect/>
          </a:stretch>
        </p:blipFill>
        <p:spPr>
          <a:xfrm>
            <a:off x="3048000" y="4789070"/>
            <a:ext cx="3199432" cy="2057400"/>
          </a:xfrm>
          <a:prstGeom prst="rect">
            <a:avLst/>
          </a:prstGeom>
        </p:spPr>
      </p:pic>
      <p:pic>
        <p:nvPicPr>
          <p:cNvPr id="7" name="Picture 6"/>
          <p:cNvPicPr>
            <a:picLocks noChangeAspect="1"/>
          </p:cNvPicPr>
          <p:nvPr/>
        </p:nvPicPr>
        <p:blipFill>
          <a:blip r:embed="rId3"/>
          <a:stretch>
            <a:fillRect/>
          </a:stretch>
        </p:blipFill>
        <p:spPr>
          <a:xfrm>
            <a:off x="608806" y="3688406"/>
            <a:ext cx="6858000" cy="938665"/>
          </a:xfrm>
          <a:prstGeom prst="rect">
            <a:avLst/>
          </a:prstGeom>
        </p:spPr>
      </p:pic>
    </p:spTree>
    <p:extLst>
      <p:ext uri="{BB962C8B-B14F-4D97-AF65-F5344CB8AC3E}">
        <p14:creationId xmlns:p14="http://schemas.microsoft.com/office/powerpoint/2010/main" val="161555229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GridLayout</a:t>
            </a:r>
            <a:endParaRPr lang="ar-SA" dirty="0"/>
          </a:p>
        </p:txBody>
      </p:sp>
      <p:sp>
        <p:nvSpPr>
          <p:cNvPr id="4" name="Slide Number Placeholder 3"/>
          <p:cNvSpPr>
            <a:spLocks noGrp="1"/>
          </p:cNvSpPr>
          <p:nvPr>
            <p:ph type="sldNum" sz="quarter" idx="12"/>
          </p:nvPr>
        </p:nvSpPr>
        <p:spPr/>
        <p:txBody>
          <a:bodyPr/>
          <a:lstStyle/>
          <a:p>
            <a:fld id="{7BC5307C-9AC7-448E-9FCE-3A20542CE215}" type="slidenum">
              <a:rPr lang="en-US" smtClean="0"/>
              <a:pPr/>
              <a:t>33</a:t>
            </a:fld>
            <a:endParaRPr lang="en-US"/>
          </a:p>
        </p:txBody>
      </p:sp>
      <p:graphicFrame>
        <p:nvGraphicFramePr>
          <p:cNvPr id="5" name="Object 10"/>
          <p:cNvGraphicFramePr>
            <a:graphicFrameLocks noGrp="1" noChangeAspect="1"/>
          </p:cNvGraphicFramePr>
          <p:nvPr>
            <p:ph idx="1"/>
            <p:extLst>
              <p:ext uri="{D42A27DB-BD31-4B8C-83A1-F6EECF244321}">
                <p14:modId xmlns:p14="http://schemas.microsoft.com/office/powerpoint/2010/main" val="1563261740"/>
              </p:ext>
            </p:extLst>
          </p:nvPr>
        </p:nvGraphicFramePr>
        <p:xfrm>
          <a:off x="457200" y="2438400"/>
          <a:ext cx="8320098" cy="3505200"/>
        </p:xfrm>
        <a:graphic>
          <a:graphicData uri="http://schemas.openxmlformats.org/presentationml/2006/ole">
            <mc:AlternateContent xmlns:mc="http://schemas.openxmlformats.org/markup-compatibility/2006">
              <mc:Choice xmlns:v="urn:schemas-microsoft-com:vml" Requires="v">
                <p:oleObj spid="_x0000_s12300" name="Picture" r:id="rId3" imgW="4518660" imgH="1903476" progId="Word.Picture.8">
                  <p:embed/>
                </p:oleObj>
              </mc:Choice>
              <mc:Fallback>
                <p:oleObj name="Picture" r:id="rId3" imgW="4518660" imgH="1903476" progId="Word.Picture.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2438400"/>
                        <a:ext cx="8320098" cy="3505200"/>
                      </a:xfrm>
                      <a:prstGeom prst="rect">
                        <a:avLst/>
                      </a:prstGeom>
                      <a:solidFill>
                        <a:srgbClr val="604F72"/>
                      </a:solidFill>
                    </p:spPr>
                  </p:pic>
                </p:oleObj>
              </mc:Fallback>
            </mc:AlternateContent>
          </a:graphicData>
        </a:graphic>
      </p:graphicFrame>
    </p:spTree>
    <p:extLst>
      <p:ext uri="{BB962C8B-B14F-4D97-AF65-F5344CB8AC3E}">
        <p14:creationId xmlns:p14="http://schemas.microsoft.com/office/powerpoint/2010/main" val="126615184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BorderLayout</a:t>
            </a:r>
            <a:endParaRPr lang="ar-SA" dirty="0"/>
          </a:p>
        </p:txBody>
      </p:sp>
      <p:sp>
        <p:nvSpPr>
          <p:cNvPr id="4" name="Slide Number Placeholder 3"/>
          <p:cNvSpPr>
            <a:spLocks noGrp="1"/>
          </p:cNvSpPr>
          <p:nvPr>
            <p:ph type="sldNum" sz="quarter" idx="12"/>
          </p:nvPr>
        </p:nvSpPr>
        <p:spPr/>
        <p:txBody>
          <a:bodyPr/>
          <a:lstStyle/>
          <a:p>
            <a:fld id="{7BC5307C-9AC7-448E-9FCE-3A20542CE215}" type="slidenum">
              <a:rPr lang="en-US" smtClean="0"/>
              <a:pPr/>
              <a:t>34</a:t>
            </a:fld>
            <a:endParaRPr lang="en-US"/>
          </a:p>
        </p:txBody>
      </p:sp>
      <p:sp>
        <p:nvSpPr>
          <p:cNvPr id="9" name="Rectangle 5"/>
          <p:cNvSpPr>
            <a:spLocks noGrp="1" noChangeArrowheads="1"/>
          </p:cNvSpPr>
          <p:nvPr>
            <p:ph idx="1"/>
          </p:nvPr>
        </p:nvSpPr>
        <p:spPr bwMode="auto">
          <a:xfrm>
            <a:off x="0" y="2404233"/>
            <a:ext cx="89154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ar-SA" altLang="ar-SA" b="0" i="0" u="none" strike="noStrike" cap="none" normalizeH="0" baseline="0" dirty="0" err="1" smtClean="0">
                <a:ln>
                  <a:noFill/>
                </a:ln>
                <a:solidFill>
                  <a:srgbClr val="000000"/>
                </a:solidFill>
                <a:effectLst/>
                <a:latin typeface="+mj-lt"/>
                <a:cs typeface="Arial" panose="020B0604020202020204" pitchFamily="34" charset="0"/>
              </a:rPr>
              <a:t>Every</a:t>
            </a:r>
            <a:r>
              <a:rPr kumimoji="0" lang="ar-SA" altLang="ar-SA"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b="0" i="0" u="none" strike="noStrike" cap="none" normalizeH="0" baseline="0" dirty="0" err="1" smtClean="0">
                <a:ln>
                  <a:noFill/>
                </a:ln>
                <a:solidFill>
                  <a:srgbClr val="000000"/>
                </a:solidFill>
                <a:effectLst/>
                <a:latin typeface="+mj-lt"/>
                <a:cs typeface="Arial" panose="020B0604020202020204" pitchFamily="34" charset="0"/>
              </a:rPr>
              <a:t>content</a:t>
            </a:r>
            <a:r>
              <a:rPr kumimoji="0" lang="ar-SA" altLang="ar-SA"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b="0" i="0" u="none" strike="noStrike" cap="none" normalizeH="0" baseline="0" dirty="0" err="1" smtClean="0">
                <a:ln>
                  <a:noFill/>
                </a:ln>
                <a:solidFill>
                  <a:srgbClr val="000000"/>
                </a:solidFill>
                <a:effectLst/>
                <a:latin typeface="+mj-lt"/>
                <a:cs typeface="Arial" panose="020B0604020202020204" pitchFamily="34" charset="0"/>
              </a:rPr>
              <a:t>pane</a:t>
            </a:r>
            <a:r>
              <a:rPr kumimoji="0" lang="ar-SA" altLang="ar-SA"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b="0" i="0" u="none" strike="noStrike" cap="none" normalizeH="0" baseline="0" dirty="0" err="1" smtClean="0">
                <a:ln>
                  <a:noFill/>
                </a:ln>
                <a:solidFill>
                  <a:srgbClr val="000000"/>
                </a:solidFill>
                <a:effectLst/>
                <a:latin typeface="+mj-lt"/>
                <a:cs typeface="Arial" panose="020B0604020202020204" pitchFamily="34" charset="0"/>
              </a:rPr>
              <a:t>is</a:t>
            </a:r>
            <a:r>
              <a:rPr kumimoji="0" lang="ar-SA" altLang="ar-SA"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b="0" i="0" u="none" strike="noStrike" cap="none" normalizeH="0" baseline="0" dirty="0" err="1" smtClean="0">
                <a:ln>
                  <a:noFill/>
                </a:ln>
                <a:solidFill>
                  <a:srgbClr val="000000"/>
                </a:solidFill>
                <a:effectLst/>
                <a:latin typeface="+mj-lt"/>
                <a:cs typeface="Arial" panose="020B0604020202020204" pitchFamily="34" charset="0"/>
              </a:rPr>
              <a:t>initialized</a:t>
            </a:r>
            <a:r>
              <a:rPr kumimoji="0" lang="ar-SA" altLang="ar-SA"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b="0" i="0" u="none" strike="noStrike" cap="none" normalizeH="0" baseline="0" dirty="0" err="1" smtClean="0">
                <a:ln>
                  <a:noFill/>
                </a:ln>
                <a:solidFill>
                  <a:srgbClr val="000000"/>
                </a:solidFill>
                <a:effectLst/>
                <a:latin typeface="+mj-lt"/>
                <a:cs typeface="Arial" panose="020B0604020202020204" pitchFamily="34" charset="0"/>
              </a:rPr>
              <a:t>to</a:t>
            </a:r>
            <a:r>
              <a:rPr kumimoji="0" lang="ar-SA" altLang="ar-SA"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b="0" i="0" u="none" strike="noStrike" cap="none" normalizeH="0" baseline="0" dirty="0" err="1" smtClean="0">
                <a:ln>
                  <a:noFill/>
                </a:ln>
                <a:solidFill>
                  <a:srgbClr val="000000"/>
                </a:solidFill>
                <a:effectLst/>
                <a:latin typeface="+mj-lt"/>
                <a:cs typeface="Arial" panose="020B0604020202020204" pitchFamily="34" charset="0"/>
              </a:rPr>
              <a:t>use</a:t>
            </a:r>
            <a:r>
              <a:rPr kumimoji="0" lang="ar-SA" altLang="ar-SA" b="0" i="0" u="none" strike="noStrike" cap="none" normalizeH="0" baseline="0" dirty="0" smtClean="0">
                <a:ln>
                  <a:noFill/>
                </a:ln>
                <a:solidFill>
                  <a:srgbClr val="000000"/>
                </a:solidFill>
                <a:effectLst/>
                <a:latin typeface="+mj-lt"/>
                <a:cs typeface="Arial" panose="020B0604020202020204" pitchFamily="34" charset="0"/>
              </a:rPr>
              <a:t> a </a:t>
            </a:r>
            <a:r>
              <a:rPr kumimoji="0" lang="ar-SA" altLang="ar-SA" b="0" i="0" u="none" strike="noStrike" cap="none" normalizeH="0" baseline="0" dirty="0" err="1" smtClean="0">
                <a:ln>
                  <a:noFill/>
                </a:ln>
                <a:solidFill>
                  <a:srgbClr val="000000"/>
                </a:solidFill>
                <a:effectLst/>
                <a:latin typeface="+mj-lt"/>
              </a:rPr>
              <a:t>BorderLayout</a:t>
            </a:r>
            <a:r>
              <a:rPr kumimoji="0" lang="ar-SA" altLang="ar-SA" b="0" i="0" u="none" strike="noStrike" cap="none" normalizeH="0" baseline="0" dirty="0" smtClean="0">
                <a:ln>
                  <a:noFill/>
                </a:ln>
                <a:solidFill>
                  <a:srgbClr val="000000"/>
                </a:solidFill>
                <a:effectLst/>
                <a:latin typeface="+mj-lt"/>
                <a:cs typeface="Arial" panose="020B0604020202020204" pitchFamily="34"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ar-SA" altLang="ar-SA" b="0" i="0" u="none" strike="noStrike" cap="none" normalizeH="0" baseline="0" dirty="0" err="1" smtClean="0">
                <a:ln>
                  <a:noFill/>
                </a:ln>
                <a:solidFill>
                  <a:srgbClr val="000000"/>
                </a:solidFill>
                <a:effectLst/>
                <a:latin typeface="+mj-lt"/>
                <a:cs typeface="Arial" panose="020B0604020202020204" pitchFamily="34" charset="0"/>
              </a:rPr>
              <a:t>the</a:t>
            </a:r>
            <a:r>
              <a:rPr kumimoji="0" lang="ar-SA" altLang="ar-SA"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b="0" i="0" u="none" strike="noStrike" cap="none" normalizeH="0" baseline="0" dirty="0" err="1" smtClean="0">
                <a:ln>
                  <a:noFill/>
                </a:ln>
                <a:solidFill>
                  <a:srgbClr val="000000"/>
                </a:solidFill>
                <a:effectLst/>
                <a:latin typeface="+mj-lt"/>
                <a:cs typeface="Arial" panose="020B0604020202020204" pitchFamily="34" charset="0"/>
              </a:rPr>
              <a:t>content</a:t>
            </a:r>
            <a:r>
              <a:rPr kumimoji="0" lang="ar-SA" altLang="ar-SA"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b="0" i="0" u="none" strike="noStrike" cap="none" normalizeH="0" baseline="0" dirty="0" err="1" smtClean="0">
                <a:ln>
                  <a:noFill/>
                </a:ln>
                <a:solidFill>
                  <a:srgbClr val="000000"/>
                </a:solidFill>
                <a:effectLst/>
                <a:latin typeface="+mj-lt"/>
                <a:cs typeface="Arial" panose="020B0604020202020204" pitchFamily="34" charset="0"/>
              </a:rPr>
              <a:t>pane</a:t>
            </a:r>
            <a:r>
              <a:rPr kumimoji="0" lang="ar-SA" altLang="ar-SA"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b="0" i="0" u="none" strike="noStrike" cap="none" normalizeH="0" baseline="0" dirty="0" err="1" smtClean="0">
                <a:ln>
                  <a:noFill/>
                </a:ln>
                <a:solidFill>
                  <a:srgbClr val="000000"/>
                </a:solidFill>
                <a:effectLst/>
                <a:latin typeface="+mj-lt"/>
                <a:cs typeface="Arial" panose="020B0604020202020204" pitchFamily="34" charset="0"/>
              </a:rPr>
              <a:t>is</a:t>
            </a:r>
            <a:r>
              <a:rPr kumimoji="0" lang="ar-SA" altLang="ar-SA"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b="0" i="0" u="none" strike="noStrike" cap="none" normalizeH="0" baseline="0" dirty="0" err="1" smtClean="0">
                <a:ln>
                  <a:noFill/>
                </a:ln>
                <a:solidFill>
                  <a:srgbClr val="000000"/>
                </a:solidFill>
                <a:effectLst/>
                <a:latin typeface="+mj-lt"/>
                <a:cs typeface="Arial" panose="020B0604020202020204" pitchFamily="34" charset="0"/>
              </a:rPr>
              <a:t>the</a:t>
            </a:r>
            <a:r>
              <a:rPr kumimoji="0" lang="ar-SA" altLang="ar-SA"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b="0" i="0" u="none" strike="noStrike" cap="none" normalizeH="0" baseline="0" dirty="0" err="1" smtClean="0">
                <a:ln>
                  <a:noFill/>
                </a:ln>
                <a:solidFill>
                  <a:srgbClr val="000000"/>
                </a:solidFill>
                <a:effectLst/>
                <a:latin typeface="+mj-lt"/>
                <a:cs typeface="Arial" panose="020B0604020202020204" pitchFamily="34" charset="0"/>
              </a:rPr>
              <a:t>main</a:t>
            </a:r>
            <a:r>
              <a:rPr kumimoji="0" lang="ar-SA" altLang="ar-SA"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b="0" i="0" u="none" strike="noStrike" cap="none" normalizeH="0" baseline="0" dirty="0" err="1" smtClean="0">
                <a:ln>
                  <a:noFill/>
                </a:ln>
                <a:solidFill>
                  <a:srgbClr val="000000"/>
                </a:solidFill>
                <a:effectLst/>
                <a:latin typeface="+mj-lt"/>
                <a:cs typeface="Arial" panose="020B0604020202020204" pitchFamily="34" charset="0"/>
              </a:rPr>
              <a:t>container</a:t>
            </a:r>
            <a:r>
              <a:rPr kumimoji="0" lang="ar-SA" altLang="ar-SA"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b="0" i="0" u="none" strike="noStrike" cap="none" normalizeH="0" baseline="0" dirty="0" err="1" smtClean="0">
                <a:ln>
                  <a:noFill/>
                </a:ln>
                <a:solidFill>
                  <a:srgbClr val="000000"/>
                </a:solidFill>
                <a:effectLst/>
                <a:latin typeface="+mj-lt"/>
                <a:cs typeface="Arial" panose="020B0604020202020204" pitchFamily="34" charset="0"/>
              </a:rPr>
              <a:t>in</a:t>
            </a:r>
            <a:r>
              <a:rPr kumimoji="0" lang="ar-SA" altLang="ar-SA"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b="0" i="0" u="none" strike="noStrike" cap="none" normalizeH="0" baseline="0" dirty="0" err="1" smtClean="0">
                <a:ln>
                  <a:noFill/>
                </a:ln>
                <a:solidFill>
                  <a:srgbClr val="000000"/>
                </a:solidFill>
                <a:effectLst/>
                <a:latin typeface="+mj-lt"/>
                <a:cs typeface="Arial" panose="020B0604020202020204" pitchFamily="34" charset="0"/>
              </a:rPr>
              <a:t>all</a:t>
            </a:r>
            <a:r>
              <a:rPr kumimoji="0" lang="ar-SA" altLang="ar-SA"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b="0" i="0" u="none" strike="noStrike" cap="none" normalizeH="0" baseline="0" dirty="0" err="1" smtClean="0">
                <a:ln>
                  <a:noFill/>
                </a:ln>
                <a:solidFill>
                  <a:srgbClr val="000000"/>
                </a:solidFill>
                <a:effectLst/>
                <a:latin typeface="+mj-lt"/>
                <a:cs typeface="Arial" panose="020B0604020202020204" pitchFamily="34" charset="0"/>
              </a:rPr>
              <a:t>frames</a:t>
            </a:r>
            <a:r>
              <a:rPr kumimoji="0" lang="ar-SA" altLang="ar-SA"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b="0" i="0" u="none" strike="noStrike" cap="none" normalizeH="0" baseline="0" dirty="0" err="1" smtClean="0">
                <a:ln>
                  <a:noFill/>
                </a:ln>
                <a:solidFill>
                  <a:srgbClr val="000000"/>
                </a:solidFill>
                <a:effectLst/>
                <a:latin typeface="+mj-lt"/>
                <a:cs typeface="Arial" panose="020B0604020202020204" pitchFamily="34" charset="0"/>
              </a:rPr>
              <a:t>applets</a:t>
            </a:r>
            <a:r>
              <a:rPr kumimoji="0" lang="ar-SA" altLang="ar-SA"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b="0" i="0" u="none" strike="noStrike" cap="none" normalizeH="0" baseline="0" dirty="0" err="1" smtClean="0">
                <a:ln>
                  <a:noFill/>
                </a:ln>
                <a:solidFill>
                  <a:srgbClr val="000000"/>
                </a:solidFill>
                <a:effectLst/>
                <a:latin typeface="+mj-lt"/>
                <a:cs typeface="Arial" panose="020B0604020202020204" pitchFamily="34" charset="0"/>
              </a:rPr>
              <a:t>and</a:t>
            </a:r>
            <a:r>
              <a:rPr kumimoji="0" lang="ar-SA" altLang="ar-SA"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b="0" i="0" u="none" strike="noStrike" cap="none" normalizeH="0" baseline="0" dirty="0" err="1" smtClean="0">
                <a:ln>
                  <a:noFill/>
                </a:ln>
                <a:solidFill>
                  <a:srgbClr val="000000"/>
                </a:solidFill>
                <a:effectLst/>
                <a:latin typeface="+mj-lt"/>
                <a:cs typeface="Arial" panose="020B0604020202020204" pitchFamily="34" charset="0"/>
              </a:rPr>
              <a:t>dialogs</a:t>
            </a:r>
            <a:r>
              <a:rPr kumimoji="0" lang="ar-SA" altLang="ar-SA" b="0" i="0" u="none" strike="noStrike" cap="none" normalizeH="0" baseline="0" dirty="0" smtClean="0">
                <a:ln>
                  <a:noFill/>
                </a:ln>
                <a:solidFill>
                  <a:srgbClr val="000000"/>
                </a:solidFill>
                <a:effectLst/>
                <a:latin typeface="+mj-lt"/>
                <a:cs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ar-SA" altLang="ar-SA" b="0" i="0" u="none" strike="noStrike" cap="none" normalizeH="0" baseline="0" dirty="0" err="1" smtClean="0">
                <a:ln>
                  <a:noFill/>
                </a:ln>
                <a:solidFill>
                  <a:srgbClr val="000000"/>
                </a:solidFill>
                <a:effectLst/>
                <a:latin typeface="+mj-lt"/>
                <a:cs typeface="Arial" panose="020B0604020202020204" pitchFamily="34" charset="0"/>
              </a:rPr>
              <a:t>A</a:t>
            </a:r>
            <a:r>
              <a:rPr kumimoji="0" lang="ar-SA" altLang="ar-SA" b="0" i="0" u="none" strike="noStrike" cap="none" normalizeH="0" baseline="0" dirty="0" err="1" smtClean="0">
                <a:ln>
                  <a:noFill/>
                </a:ln>
                <a:solidFill>
                  <a:srgbClr val="000000"/>
                </a:solidFill>
                <a:effectLst/>
                <a:latin typeface="+mj-lt"/>
              </a:rPr>
              <a:t>BorderLayout</a:t>
            </a:r>
            <a:r>
              <a:rPr kumimoji="0" lang="ar-SA" altLang="ar-SA"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b="0" i="0" u="none" strike="noStrike" cap="none" normalizeH="0" baseline="0" dirty="0" err="1" smtClean="0">
                <a:ln>
                  <a:noFill/>
                </a:ln>
                <a:solidFill>
                  <a:srgbClr val="000000"/>
                </a:solidFill>
                <a:effectLst/>
                <a:latin typeface="+mj-lt"/>
                <a:cs typeface="Arial" panose="020B0604020202020204" pitchFamily="34" charset="0"/>
              </a:rPr>
              <a:t>places</a:t>
            </a:r>
            <a:r>
              <a:rPr kumimoji="0" lang="ar-SA" altLang="ar-SA" b="0" i="0" u="none" strike="noStrike" cap="none" normalizeH="0" baseline="0" dirty="0" smtClean="0">
                <a:ln>
                  <a:noFill/>
                </a:ln>
                <a:solidFill>
                  <a:srgbClr val="000000"/>
                </a:solidFill>
                <a:effectLst/>
                <a:latin typeface="+mj-lt"/>
                <a:cs typeface="Arial" panose="020B0604020202020204" pitchFamily="34" charset="0"/>
              </a:rPr>
              <a:t> components </a:t>
            </a:r>
            <a:r>
              <a:rPr kumimoji="0" lang="ar-SA" altLang="ar-SA" b="0" i="0" u="none" strike="noStrike" cap="none" normalizeH="0" baseline="0" dirty="0" err="1" smtClean="0">
                <a:ln>
                  <a:noFill/>
                </a:ln>
                <a:solidFill>
                  <a:srgbClr val="000000"/>
                </a:solidFill>
                <a:effectLst/>
                <a:latin typeface="+mj-lt"/>
                <a:cs typeface="Arial" panose="020B0604020202020204" pitchFamily="34" charset="0"/>
              </a:rPr>
              <a:t>in</a:t>
            </a:r>
            <a:r>
              <a:rPr kumimoji="0" lang="ar-SA" altLang="ar-SA"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b="0" i="0" u="none" strike="noStrike" cap="none" normalizeH="0" baseline="0" dirty="0" err="1" smtClean="0">
                <a:ln>
                  <a:noFill/>
                </a:ln>
                <a:solidFill>
                  <a:srgbClr val="000000"/>
                </a:solidFill>
                <a:effectLst/>
                <a:latin typeface="+mj-lt"/>
                <a:cs typeface="Arial" panose="020B0604020202020204" pitchFamily="34" charset="0"/>
              </a:rPr>
              <a:t>up</a:t>
            </a:r>
            <a:r>
              <a:rPr kumimoji="0" lang="ar-SA" altLang="ar-SA"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b="0" i="0" u="none" strike="noStrike" cap="none" normalizeH="0" baseline="0" dirty="0" err="1" smtClean="0">
                <a:ln>
                  <a:noFill/>
                </a:ln>
                <a:solidFill>
                  <a:srgbClr val="000000"/>
                </a:solidFill>
                <a:effectLst/>
                <a:latin typeface="+mj-lt"/>
                <a:cs typeface="Arial" panose="020B0604020202020204" pitchFamily="34" charset="0"/>
              </a:rPr>
              <a:t>to</a:t>
            </a:r>
            <a:r>
              <a:rPr kumimoji="0" lang="ar-SA" altLang="ar-SA"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b="0" i="0" u="none" strike="noStrike" cap="none" normalizeH="0" baseline="0" dirty="0" err="1" smtClean="0">
                <a:ln>
                  <a:noFill/>
                </a:ln>
                <a:solidFill>
                  <a:srgbClr val="000000"/>
                </a:solidFill>
                <a:effectLst/>
                <a:latin typeface="+mj-lt"/>
                <a:cs typeface="Arial" panose="020B0604020202020204" pitchFamily="34" charset="0"/>
              </a:rPr>
              <a:t>five</a:t>
            </a:r>
            <a:r>
              <a:rPr kumimoji="0" lang="ar-SA" altLang="ar-SA"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b="0" i="0" u="none" strike="noStrike" cap="none" normalizeH="0" baseline="0" dirty="0" err="1" smtClean="0">
                <a:ln>
                  <a:noFill/>
                </a:ln>
                <a:solidFill>
                  <a:srgbClr val="000000"/>
                </a:solidFill>
                <a:effectLst/>
                <a:latin typeface="+mj-lt"/>
                <a:cs typeface="Arial" panose="020B0604020202020204" pitchFamily="34" charset="0"/>
              </a:rPr>
              <a:t>areas</a:t>
            </a:r>
            <a:r>
              <a:rPr kumimoji="0" lang="ar-SA" altLang="ar-SA"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b="0" i="0" u="none" strike="noStrike" cap="none" normalizeH="0" baseline="0" dirty="0" err="1" smtClean="0">
                <a:ln>
                  <a:noFill/>
                </a:ln>
                <a:solidFill>
                  <a:srgbClr val="000000"/>
                </a:solidFill>
                <a:effectLst/>
                <a:latin typeface="+mj-lt"/>
                <a:cs typeface="Arial" panose="020B0604020202020204" pitchFamily="34" charset="0"/>
              </a:rPr>
              <a:t>top</a:t>
            </a:r>
            <a:r>
              <a:rPr kumimoji="0" lang="ar-SA" altLang="ar-SA"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b="0" i="0" u="none" strike="noStrike" cap="none" normalizeH="0" baseline="0" dirty="0" err="1" smtClean="0">
                <a:ln>
                  <a:noFill/>
                </a:ln>
                <a:solidFill>
                  <a:srgbClr val="000000"/>
                </a:solidFill>
                <a:effectLst/>
                <a:latin typeface="+mj-lt"/>
                <a:cs typeface="Arial" panose="020B0604020202020204" pitchFamily="34" charset="0"/>
              </a:rPr>
              <a:t>bottom</a:t>
            </a:r>
            <a:r>
              <a:rPr kumimoji="0" lang="ar-SA" altLang="ar-SA"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b="0" i="0" u="none" strike="noStrike" cap="none" normalizeH="0" baseline="0" dirty="0" err="1" smtClean="0">
                <a:ln>
                  <a:noFill/>
                </a:ln>
                <a:solidFill>
                  <a:srgbClr val="000000"/>
                </a:solidFill>
                <a:effectLst/>
                <a:latin typeface="+mj-lt"/>
                <a:cs typeface="Arial" panose="020B0604020202020204" pitchFamily="34" charset="0"/>
              </a:rPr>
              <a:t>left</a:t>
            </a:r>
            <a:r>
              <a:rPr kumimoji="0" lang="ar-SA" altLang="ar-SA"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b="0" i="0" u="none" strike="noStrike" cap="none" normalizeH="0" baseline="0" dirty="0" err="1" smtClean="0">
                <a:ln>
                  <a:noFill/>
                </a:ln>
                <a:solidFill>
                  <a:srgbClr val="000000"/>
                </a:solidFill>
                <a:effectLst/>
                <a:latin typeface="+mj-lt"/>
                <a:cs typeface="Arial" panose="020B0604020202020204" pitchFamily="34" charset="0"/>
              </a:rPr>
              <a:t>right</a:t>
            </a:r>
            <a:r>
              <a:rPr kumimoji="0" lang="ar-SA" altLang="ar-SA"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b="0" i="0" u="none" strike="noStrike" cap="none" normalizeH="0" baseline="0" dirty="0" err="1" smtClean="0">
                <a:ln>
                  <a:noFill/>
                </a:ln>
                <a:solidFill>
                  <a:srgbClr val="000000"/>
                </a:solidFill>
                <a:effectLst/>
                <a:latin typeface="+mj-lt"/>
                <a:cs typeface="Arial" panose="020B0604020202020204" pitchFamily="34" charset="0"/>
              </a:rPr>
              <a:t>and</a:t>
            </a:r>
            <a:r>
              <a:rPr kumimoji="0" lang="ar-SA" altLang="ar-SA" b="0" i="0" u="none" strike="noStrike" cap="none" normalizeH="0" baseline="0" dirty="0" smtClean="0">
                <a:ln>
                  <a:noFill/>
                </a:ln>
                <a:solidFill>
                  <a:srgbClr val="000000"/>
                </a:solidFill>
                <a:effectLst/>
                <a:latin typeface="+mj-lt"/>
                <a:cs typeface="Arial" panose="020B0604020202020204" pitchFamily="34" charset="0"/>
              </a:rPr>
              <a:t> </a:t>
            </a:r>
            <a:r>
              <a:rPr kumimoji="0" lang="ar-SA" altLang="ar-SA" b="0" i="0" u="none" strike="noStrike" cap="none" normalizeH="0" baseline="0" dirty="0" err="1" smtClean="0">
                <a:ln>
                  <a:noFill/>
                </a:ln>
                <a:solidFill>
                  <a:srgbClr val="000000"/>
                </a:solidFill>
                <a:effectLst/>
                <a:latin typeface="+mj-lt"/>
                <a:cs typeface="Arial" panose="020B0604020202020204" pitchFamily="34" charset="0"/>
              </a:rPr>
              <a:t>center</a:t>
            </a:r>
            <a:r>
              <a:rPr kumimoji="0" lang="ar-SA" altLang="ar-SA" b="0" i="0" u="none" strike="noStrike" cap="none" normalizeH="0" baseline="0" dirty="0" smtClean="0">
                <a:ln>
                  <a:noFill/>
                </a:ln>
                <a:solidFill>
                  <a:srgbClr val="000000"/>
                </a:solidFill>
                <a:effectLst/>
                <a:latin typeface="+mj-lt"/>
                <a:cs typeface="Arial" panose="020B0604020202020204" pitchFamily="34" charset="0"/>
              </a:rPr>
              <a:t>.</a:t>
            </a:r>
            <a:r>
              <a:rPr kumimoji="0" lang="ar-SA" altLang="ar-SA" b="0" i="0" u="none" strike="noStrike" cap="none" normalizeH="0" baseline="0" dirty="0" smtClean="0">
                <a:ln>
                  <a:noFill/>
                </a:ln>
                <a:solidFill>
                  <a:schemeClr val="tx1"/>
                </a:solidFill>
                <a:effectLst/>
                <a:latin typeface="+mj-lt"/>
              </a:rPr>
              <a:t> </a:t>
            </a:r>
          </a:p>
        </p:txBody>
      </p:sp>
      <p:pic>
        <p:nvPicPr>
          <p:cNvPr id="11" name="Picture 10"/>
          <p:cNvPicPr>
            <a:picLocks noChangeAspect="1"/>
          </p:cNvPicPr>
          <p:nvPr/>
        </p:nvPicPr>
        <p:blipFill>
          <a:blip r:embed="rId2"/>
          <a:stretch>
            <a:fillRect/>
          </a:stretch>
        </p:blipFill>
        <p:spPr>
          <a:xfrm>
            <a:off x="228600" y="3802378"/>
            <a:ext cx="5869459" cy="1905000"/>
          </a:xfrm>
          <a:prstGeom prst="rect">
            <a:avLst/>
          </a:prstGeom>
        </p:spPr>
      </p:pic>
      <p:pic>
        <p:nvPicPr>
          <p:cNvPr id="10" name="Picture 9"/>
          <p:cNvPicPr>
            <a:picLocks noChangeAspect="1"/>
          </p:cNvPicPr>
          <p:nvPr/>
        </p:nvPicPr>
        <p:blipFill>
          <a:blip r:embed="rId3"/>
          <a:stretch>
            <a:fillRect/>
          </a:stretch>
        </p:blipFill>
        <p:spPr>
          <a:xfrm>
            <a:off x="4572000" y="5039966"/>
            <a:ext cx="4465421" cy="1730456"/>
          </a:xfrm>
          <a:prstGeom prst="rect">
            <a:avLst/>
          </a:prstGeom>
        </p:spPr>
      </p:pic>
    </p:spTree>
    <p:extLst>
      <p:ext uri="{BB962C8B-B14F-4D97-AF65-F5344CB8AC3E}">
        <p14:creationId xmlns:p14="http://schemas.microsoft.com/office/powerpoint/2010/main" val="5575979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BorderLayout</a:t>
            </a:r>
            <a:endParaRPr lang="ar-SA" dirty="0"/>
          </a:p>
        </p:txBody>
      </p:sp>
      <p:sp>
        <p:nvSpPr>
          <p:cNvPr id="3" name="Content Placeholder 2"/>
          <p:cNvSpPr>
            <a:spLocks noGrp="1"/>
          </p:cNvSpPr>
          <p:nvPr>
            <p:ph idx="1"/>
          </p:nvPr>
        </p:nvSpPr>
        <p:spPr/>
        <p:txBody>
          <a:bodyPr/>
          <a:lstStyle/>
          <a:p>
            <a:endParaRPr lang="ar-SA"/>
          </a:p>
        </p:txBody>
      </p:sp>
      <p:sp>
        <p:nvSpPr>
          <p:cNvPr id="4" name="Slide Number Placeholder 3"/>
          <p:cNvSpPr>
            <a:spLocks noGrp="1"/>
          </p:cNvSpPr>
          <p:nvPr>
            <p:ph type="sldNum" sz="quarter" idx="12"/>
          </p:nvPr>
        </p:nvSpPr>
        <p:spPr/>
        <p:txBody>
          <a:bodyPr/>
          <a:lstStyle/>
          <a:p>
            <a:fld id="{7BC5307C-9AC7-448E-9FCE-3A20542CE215}" type="slidenum">
              <a:rPr lang="en-US" smtClean="0"/>
              <a:pPr/>
              <a:t>35</a:t>
            </a:fld>
            <a:endParaRPr lang="en-US"/>
          </a:p>
        </p:txBody>
      </p:sp>
      <p:graphicFrame>
        <p:nvGraphicFramePr>
          <p:cNvPr id="5" name="Object 10"/>
          <p:cNvGraphicFramePr>
            <a:graphicFrameLocks noChangeAspect="1"/>
          </p:cNvGraphicFramePr>
          <p:nvPr>
            <p:extLst>
              <p:ext uri="{D42A27DB-BD31-4B8C-83A1-F6EECF244321}">
                <p14:modId xmlns:p14="http://schemas.microsoft.com/office/powerpoint/2010/main" val="2238776345"/>
              </p:ext>
            </p:extLst>
          </p:nvPr>
        </p:nvGraphicFramePr>
        <p:xfrm>
          <a:off x="228600" y="2819400"/>
          <a:ext cx="8458200" cy="2566988"/>
        </p:xfrm>
        <a:graphic>
          <a:graphicData uri="http://schemas.openxmlformats.org/presentationml/2006/ole">
            <mc:AlternateContent xmlns:mc="http://schemas.openxmlformats.org/markup-compatibility/2006">
              <mc:Choice xmlns:v="urn:schemas-microsoft-com:vml" Requires="v">
                <p:oleObj spid="_x0000_s14344" name="Picture" r:id="rId3" imgW="4270248" imgH="1293876" progId="Word.Picture.8">
                  <p:embed/>
                </p:oleObj>
              </mc:Choice>
              <mc:Fallback>
                <p:oleObj name="Picture" r:id="rId3" imgW="4270248" imgH="1293876" progId="Word.Picture.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2819400"/>
                        <a:ext cx="8458200" cy="2566988"/>
                      </a:xfrm>
                      <a:prstGeom prst="rect">
                        <a:avLst/>
                      </a:prstGeom>
                      <a:solidFill>
                        <a:srgbClr val="604F72"/>
                      </a:solidFill>
                    </p:spPr>
                  </p:pic>
                </p:oleObj>
              </mc:Fallback>
            </mc:AlternateContent>
          </a:graphicData>
        </a:graphic>
      </p:graphicFrame>
    </p:spTree>
    <p:extLst>
      <p:ext uri="{BB962C8B-B14F-4D97-AF65-F5344CB8AC3E}">
        <p14:creationId xmlns:p14="http://schemas.microsoft.com/office/powerpoint/2010/main" val="21863259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19E5B3E1-D871-4C66-9EA2-24C5D0F67BB2}" type="slidenum">
              <a:rPr lang="en-US" altLang="ar-SA"/>
              <a:pPr/>
              <a:t>36</a:t>
            </a:fld>
            <a:endParaRPr lang="en-US" altLang="ar-SA"/>
          </a:p>
        </p:txBody>
      </p:sp>
      <p:sp>
        <p:nvSpPr>
          <p:cNvPr id="414723" name="Rectangle 3"/>
          <p:cNvSpPr>
            <a:spLocks noGrp="1" noChangeArrowheads="1"/>
          </p:cNvSpPr>
          <p:nvPr>
            <p:ph type="body" idx="1"/>
          </p:nvPr>
        </p:nvSpPr>
        <p:spPr>
          <a:xfrm>
            <a:off x="864382" y="2286000"/>
            <a:ext cx="6814234" cy="3876297"/>
          </a:xfrm>
        </p:spPr>
        <p:txBody>
          <a:bodyPr>
            <a:normAutofit fontScale="77500" lnSpcReduction="20000"/>
          </a:bodyPr>
          <a:lstStyle/>
          <a:p>
            <a:pPr marL="609600" indent="-609600" algn="l" rtl="0">
              <a:buFontTx/>
              <a:buAutoNum type="arabicPeriod"/>
            </a:pPr>
            <a:r>
              <a:rPr lang="en-US" altLang="ar-SA" sz="2400" dirty="0"/>
              <a:t>Create it</a:t>
            </a:r>
          </a:p>
          <a:p>
            <a:pPr marL="1371600" lvl="2" indent="-457200" algn="l" rtl="0"/>
            <a:r>
              <a:rPr lang="en-US" altLang="ar-SA" sz="2400" dirty="0"/>
              <a:t>Instantiate object: </a:t>
            </a:r>
          </a:p>
          <a:p>
            <a:pPr marL="1371600" lvl="2" indent="-457200" algn="ctr" rtl="0">
              <a:buFontTx/>
              <a:buNone/>
            </a:pPr>
            <a:r>
              <a:rPr lang="en-US" altLang="ar-SA" sz="2400" dirty="0" err="1">
                <a:solidFill>
                  <a:srgbClr val="0066FF"/>
                </a:solidFill>
              </a:rPr>
              <a:t>JButton</a:t>
            </a:r>
            <a:r>
              <a:rPr lang="en-US" altLang="ar-SA" sz="2400" dirty="0">
                <a:solidFill>
                  <a:srgbClr val="0066FF"/>
                </a:solidFill>
              </a:rPr>
              <a:t> b = new </a:t>
            </a:r>
            <a:r>
              <a:rPr lang="en-US" altLang="ar-SA" sz="2400" dirty="0" err="1">
                <a:solidFill>
                  <a:srgbClr val="0066FF"/>
                </a:solidFill>
              </a:rPr>
              <a:t>JButton</a:t>
            </a:r>
            <a:r>
              <a:rPr lang="en-US" altLang="ar-SA" sz="2400" dirty="0">
                <a:solidFill>
                  <a:srgbClr val="0066FF"/>
                </a:solidFill>
              </a:rPr>
              <a:t>();</a:t>
            </a:r>
          </a:p>
          <a:p>
            <a:pPr marL="609600" indent="-609600" algn="l" rtl="0">
              <a:buFontTx/>
              <a:buAutoNum type="arabicPeriod"/>
            </a:pPr>
            <a:r>
              <a:rPr lang="en-US" altLang="ar-SA" sz="2400" dirty="0"/>
              <a:t>Configure it</a:t>
            </a:r>
          </a:p>
          <a:p>
            <a:pPr marL="1371600" lvl="2" indent="-457200" algn="l" rtl="0"/>
            <a:r>
              <a:rPr lang="en-US" altLang="ar-SA" sz="2400" dirty="0"/>
              <a:t>Methods:     </a:t>
            </a:r>
          </a:p>
          <a:p>
            <a:pPr marL="1371600" lvl="2" indent="-457200" algn="ctr" rtl="0">
              <a:buFontTx/>
              <a:buNone/>
            </a:pPr>
            <a:r>
              <a:rPr lang="en-US" altLang="ar-SA" sz="2400" dirty="0" err="1">
                <a:solidFill>
                  <a:srgbClr val="0066FF"/>
                </a:solidFill>
              </a:rPr>
              <a:t>b.setText</a:t>
            </a:r>
            <a:r>
              <a:rPr lang="en-US" altLang="ar-SA" sz="2400" dirty="0">
                <a:solidFill>
                  <a:srgbClr val="0066FF"/>
                </a:solidFill>
              </a:rPr>
              <a:t>(“Press me”);</a:t>
            </a:r>
          </a:p>
          <a:p>
            <a:pPr marL="2209800" lvl="4" indent="-381000" algn="l" rtl="0"/>
            <a:endParaRPr lang="en-US" altLang="ar-SA" sz="2000" dirty="0">
              <a:solidFill>
                <a:srgbClr val="0066FF"/>
              </a:solidFill>
            </a:endParaRPr>
          </a:p>
          <a:p>
            <a:pPr marL="609600" indent="-609600" algn="l" rtl="0">
              <a:buFontTx/>
              <a:buAutoNum type="arabicPeriod"/>
            </a:pPr>
            <a:r>
              <a:rPr lang="en-US" altLang="ar-SA" sz="2400" dirty="0"/>
              <a:t>Add it</a:t>
            </a:r>
          </a:p>
          <a:p>
            <a:pPr marL="1371600" lvl="2" indent="-457200" algn="l" rtl="0"/>
            <a:r>
              <a:rPr lang="en-US" altLang="ar-SA" sz="2400" dirty="0" err="1"/>
              <a:t>panel.add</a:t>
            </a:r>
            <a:r>
              <a:rPr lang="en-US" altLang="ar-SA" sz="2400" dirty="0"/>
              <a:t>(b);</a:t>
            </a:r>
          </a:p>
          <a:p>
            <a:pPr marL="609600" indent="-609600" algn="l" rtl="0">
              <a:buFontTx/>
              <a:buAutoNum type="arabicPeriod"/>
            </a:pPr>
            <a:r>
              <a:rPr lang="en-US" altLang="ar-SA" sz="2400" dirty="0"/>
              <a:t>Listen to it</a:t>
            </a:r>
          </a:p>
          <a:p>
            <a:pPr marL="1371600" lvl="2" indent="-457200" algn="l" rtl="0"/>
            <a:r>
              <a:rPr lang="en-US" altLang="ar-SA" sz="2400" dirty="0"/>
              <a:t>Events:   Listeners</a:t>
            </a:r>
          </a:p>
        </p:txBody>
      </p:sp>
      <p:sp>
        <p:nvSpPr>
          <p:cNvPr id="414724" name="AutoShape 4">
            <a:hlinkClick r:id="" action="ppaction://noaction" highlightClick="1"/>
          </p:cNvPr>
          <p:cNvSpPr>
            <a:spLocks noChangeArrowheads="1"/>
          </p:cNvSpPr>
          <p:nvPr/>
        </p:nvSpPr>
        <p:spPr bwMode="auto">
          <a:xfrm>
            <a:off x="5334000" y="4495800"/>
            <a:ext cx="1617663" cy="990600"/>
          </a:xfrm>
          <a:prstGeom prst="actionButtonBlank">
            <a:avLst/>
          </a:prstGeom>
          <a:solidFill>
            <a:srgbClr val="DDDDDD"/>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ar-SA" sz="2400">
                <a:solidFill>
                  <a:srgbClr val="000099"/>
                </a:solidFill>
              </a:rPr>
              <a:t>Press me</a:t>
            </a:r>
          </a:p>
        </p:txBody>
      </p:sp>
      <p:sp>
        <p:nvSpPr>
          <p:cNvPr id="2" name="Title 1"/>
          <p:cNvSpPr>
            <a:spLocks noGrp="1"/>
          </p:cNvSpPr>
          <p:nvPr>
            <p:ph type="title"/>
          </p:nvPr>
        </p:nvSpPr>
        <p:spPr/>
        <p:txBody>
          <a:bodyPr/>
          <a:lstStyle/>
          <a:p>
            <a:r>
              <a:rPr lang="en-US" dirty="0" smtClean="0"/>
              <a:t>Adding components to Frame</a:t>
            </a:r>
            <a:endParaRPr lang="ar-SA" dirty="0"/>
          </a:p>
        </p:txBody>
      </p:sp>
    </p:spTree>
    <p:extLst>
      <p:ext uri="{BB962C8B-B14F-4D97-AF65-F5344CB8AC3E}">
        <p14:creationId xmlns:p14="http://schemas.microsoft.com/office/powerpoint/2010/main" val="343649383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12"/>
          </p:nvPr>
        </p:nvSpPr>
        <p:spPr/>
        <p:txBody>
          <a:bodyPr/>
          <a:lstStyle/>
          <a:p>
            <a:fld id="{F9D922BE-403C-433F-B9ED-6AD94D1F6F04}" type="slidenum">
              <a:rPr lang="en-US" altLang="ar-SA"/>
              <a:pPr/>
              <a:t>37</a:t>
            </a:fld>
            <a:endParaRPr lang="en-US" altLang="ar-SA"/>
          </a:p>
        </p:txBody>
      </p:sp>
      <p:sp>
        <p:nvSpPr>
          <p:cNvPr id="415747" name="Rectangle 3"/>
          <p:cNvSpPr>
            <a:spLocks noGrp="1" noChangeArrowheads="1"/>
          </p:cNvSpPr>
          <p:nvPr>
            <p:ph type="body" idx="1"/>
          </p:nvPr>
        </p:nvSpPr>
        <p:spPr>
          <a:xfrm>
            <a:off x="228600" y="2209800"/>
            <a:ext cx="8534400" cy="4114800"/>
          </a:xfrm>
        </p:spPr>
        <p:txBody>
          <a:bodyPr>
            <a:normAutofit/>
          </a:bodyPr>
          <a:lstStyle/>
          <a:p>
            <a:pPr algn="l" rtl="0">
              <a:lnSpc>
                <a:spcPct val="80000"/>
              </a:lnSpc>
              <a:buFontTx/>
              <a:buNone/>
            </a:pPr>
            <a:r>
              <a:rPr lang="en-US" altLang="ar-SA" sz="2000" dirty="0">
                <a:latin typeface="Courier"/>
              </a:rPr>
              <a:t>import </a:t>
            </a:r>
            <a:r>
              <a:rPr lang="en-US" altLang="ar-SA" sz="2000" dirty="0" err="1">
                <a:latin typeface="Courier"/>
              </a:rPr>
              <a:t>javax.swing</a:t>
            </a:r>
            <a:r>
              <a:rPr lang="en-US" altLang="ar-SA" sz="2000" dirty="0">
                <a:latin typeface="Courier"/>
              </a:rPr>
              <a:t>.*;</a:t>
            </a:r>
          </a:p>
          <a:p>
            <a:pPr algn="l" rtl="0">
              <a:lnSpc>
                <a:spcPct val="80000"/>
              </a:lnSpc>
              <a:buFontTx/>
              <a:buNone/>
            </a:pPr>
            <a:endParaRPr lang="en-US" altLang="ar-SA" sz="2000" dirty="0">
              <a:latin typeface="Courier"/>
            </a:endParaRPr>
          </a:p>
          <a:p>
            <a:pPr algn="l" rtl="0">
              <a:lnSpc>
                <a:spcPct val="80000"/>
              </a:lnSpc>
              <a:buFontTx/>
              <a:buNone/>
            </a:pPr>
            <a:r>
              <a:rPr lang="en-US" altLang="ar-SA" sz="2000" dirty="0">
                <a:latin typeface="Courier"/>
              </a:rPr>
              <a:t>class Hello {</a:t>
            </a:r>
          </a:p>
          <a:p>
            <a:pPr algn="l" rtl="0">
              <a:lnSpc>
                <a:spcPct val="80000"/>
              </a:lnSpc>
              <a:buFontTx/>
              <a:buNone/>
            </a:pPr>
            <a:r>
              <a:rPr lang="en-US" altLang="ar-SA" sz="2000" dirty="0">
                <a:latin typeface="Courier"/>
              </a:rPr>
              <a:t>	public static void main(String[] </a:t>
            </a:r>
            <a:r>
              <a:rPr lang="en-US" altLang="ar-SA" sz="2000" dirty="0" err="1">
                <a:latin typeface="Courier"/>
              </a:rPr>
              <a:t>args</a:t>
            </a:r>
            <a:r>
              <a:rPr lang="en-US" altLang="ar-SA" sz="2000" dirty="0">
                <a:latin typeface="Courier"/>
              </a:rPr>
              <a:t>){</a:t>
            </a:r>
          </a:p>
          <a:p>
            <a:pPr algn="l" rtl="0">
              <a:lnSpc>
                <a:spcPct val="80000"/>
              </a:lnSpc>
              <a:buFontTx/>
              <a:buNone/>
            </a:pPr>
            <a:r>
              <a:rPr lang="en-US" altLang="ar-SA" sz="2000" dirty="0">
                <a:latin typeface="Courier"/>
              </a:rPr>
              <a:t>		</a:t>
            </a:r>
            <a:r>
              <a:rPr lang="en-US" altLang="ar-SA" sz="2000" dirty="0" err="1">
                <a:latin typeface="Courier"/>
              </a:rPr>
              <a:t>JFrame</a:t>
            </a:r>
            <a:r>
              <a:rPr lang="en-US" altLang="ar-SA" sz="2000" dirty="0">
                <a:latin typeface="Courier"/>
              </a:rPr>
              <a:t> f = new </a:t>
            </a:r>
            <a:r>
              <a:rPr lang="en-US" altLang="ar-SA" sz="2000" dirty="0" err="1">
                <a:latin typeface="Courier"/>
              </a:rPr>
              <a:t>JFrame</a:t>
            </a:r>
            <a:r>
              <a:rPr lang="en-US" altLang="ar-SA" sz="2000" dirty="0">
                <a:latin typeface="Courier"/>
              </a:rPr>
              <a:t>(“Hello World”);</a:t>
            </a:r>
          </a:p>
          <a:p>
            <a:pPr algn="l" rtl="0">
              <a:lnSpc>
                <a:spcPct val="80000"/>
              </a:lnSpc>
              <a:buFontTx/>
              <a:buNone/>
            </a:pPr>
            <a:r>
              <a:rPr lang="en-US" altLang="ar-SA" sz="2000" dirty="0">
                <a:latin typeface="Courier"/>
              </a:rPr>
              <a:t>		</a:t>
            </a:r>
            <a:r>
              <a:rPr lang="en-US" altLang="ar-SA" sz="2000" dirty="0" err="1">
                <a:latin typeface="Courier"/>
              </a:rPr>
              <a:t>JPanel</a:t>
            </a:r>
            <a:r>
              <a:rPr lang="en-US" altLang="ar-SA" sz="2000" dirty="0">
                <a:latin typeface="Courier"/>
              </a:rPr>
              <a:t> p = new </a:t>
            </a:r>
            <a:r>
              <a:rPr lang="en-US" altLang="ar-SA" sz="2000" dirty="0" err="1">
                <a:latin typeface="Courier"/>
              </a:rPr>
              <a:t>JPanel</a:t>
            </a:r>
            <a:r>
              <a:rPr lang="en-US" altLang="ar-SA" sz="2000" dirty="0">
                <a:latin typeface="Courier"/>
              </a:rPr>
              <a:t>();</a:t>
            </a:r>
          </a:p>
          <a:p>
            <a:pPr algn="l" rtl="0">
              <a:lnSpc>
                <a:spcPct val="80000"/>
              </a:lnSpc>
              <a:buFontTx/>
              <a:buNone/>
            </a:pPr>
            <a:r>
              <a:rPr lang="en-US" altLang="ar-SA" sz="2000" dirty="0">
                <a:latin typeface="Courier"/>
              </a:rPr>
              <a:t>		</a:t>
            </a:r>
            <a:r>
              <a:rPr lang="en-US" altLang="ar-SA" sz="2000" dirty="0" err="1">
                <a:latin typeface="Courier"/>
              </a:rPr>
              <a:t>JButton</a:t>
            </a:r>
            <a:r>
              <a:rPr lang="en-US" altLang="ar-SA" sz="2000" dirty="0">
                <a:latin typeface="Courier"/>
              </a:rPr>
              <a:t> b = new </a:t>
            </a:r>
            <a:r>
              <a:rPr lang="en-US" altLang="ar-SA" sz="2000" dirty="0" err="1">
                <a:latin typeface="Courier"/>
              </a:rPr>
              <a:t>JButton</a:t>
            </a:r>
            <a:r>
              <a:rPr lang="en-US" altLang="ar-SA" sz="2000" dirty="0">
                <a:latin typeface="Courier"/>
              </a:rPr>
              <a:t>(“press me”);</a:t>
            </a:r>
          </a:p>
          <a:p>
            <a:pPr algn="l" rtl="0">
              <a:lnSpc>
                <a:spcPct val="80000"/>
              </a:lnSpc>
              <a:buFontTx/>
              <a:buNone/>
            </a:pPr>
            <a:r>
              <a:rPr lang="en-US" altLang="ar-SA" sz="2000" dirty="0">
                <a:latin typeface="Courier"/>
              </a:rPr>
              <a:t>		</a:t>
            </a:r>
            <a:r>
              <a:rPr lang="en-US" altLang="ar-SA" sz="2000" dirty="0" err="1">
                <a:latin typeface="Courier"/>
              </a:rPr>
              <a:t>p.add</a:t>
            </a:r>
            <a:r>
              <a:rPr lang="en-US" altLang="ar-SA" sz="2000" dirty="0">
                <a:latin typeface="Courier"/>
              </a:rPr>
              <a:t>(b);			// add button to panel</a:t>
            </a:r>
          </a:p>
          <a:p>
            <a:pPr algn="l" rtl="0">
              <a:lnSpc>
                <a:spcPct val="80000"/>
              </a:lnSpc>
              <a:buFontTx/>
              <a:buNone/>
            </a:pPr>
            <a:r>
              <a:rPr lang="en-US" altLang="ar-SA" sz="2000" dirty="0">
                <a:latin typeface="Courier"/>
              </a:rPr>
              <a:t>		</a:t>
            </a:r>
            <a:r>
              <a:rPr lang="en-US" altLang="ar-SA" sz="2000" dirty="0" err="1">
                <a:latin typeface="Courier"/>
              </a:rPr>
              <a:t>f.getContentPane</a:t>
            </a:r>
            <a:r>
              <a:rPr lang="en-US" altLang="ar-SA" sz="2000" dirty="0">
                <a:latin typeface="Courier"/>
              </a:rPr>
              <a:t>().add(p); // add panel to frame</a:t>
            </a:r>
          </a:p>
          <a:p>
            <a:pPr algn="l" rtl="0">
              <a:lnSpc>
                <a:spcPct val="80000"/>
              </a:lnSpc>
              <a:buFontTx/>
              <a:buNone/>
            </a:pPr>
            <a:r>
              <a:rPr lang="en-US" altLang="ar-SA" sz="2000" dirty="0">
                <a:latin typeface="Courier"/>
              </a:rPr>
              <a:t>			}</a:t>
            </a:r>
          </a:p>
          <a:p>
            <a:pPr algn="l" rtl="0">
              <a:lnSpc>
                <a:spcPct val="80000"/>
              </a:lnSpc>
              <a:buFontTx/>
              <a:buNone/>
            </a:pPr>
            <a:r>
              <a:rPr lang="en-US" altLang="ar-SA" sz="2000" dirty="0">
                <a:latin typeface="Courier"/>
              </a:rPr>
              <a:t>}</a:t>
            </a:r>
          </a:p>
          <a:p>
            <a:pPr algn="l" rtl="0">
              <a:lnSpc>
                <a:spcPct val="80000"/>
              </a:lnSpc>
              <a:buFontTx/>
              <a:buNone/>
            </a:pPr>
            <a:endParaRPr lang="en-US" altLang="ar-SA" sz="2000" dirty="0">
              <a:latin typeface="Courier"/>
            </a:endParaRPr>
          </a:p>
        </p:txBody>
      </p:sp>
      <p:graphicFrame>
        <p:nvGraphicFramePr>
          <p:cNvPr id="415748" name="Object 4"/>
          <p:cNvGraphicFramePr>
            <a:graphicFrameLocks noChangeAspect="1"/>
          </p:cNvGraphicFramePr>
          <p:nvPr>
            <p:extLst>
              <p:ext uri="{D42A27DB-BD31-4B8C-83A1-F6EECF244321}">
                <p14:modId xmlns:p14="http://schemas.microsoft.com/office/powerpoint/2010/main" val="3961362354"/>
              </p:ext>
            </p:extLst>
          </p:nvPr>
        </p:nvGraphicFramePr>
        <p:xfrm>
          <a:off x="5048270" y="679573"/>
          <a:ext cx="3836023" cy="2503487"/>
        </p:xfrm>
        <a:graphic>
          <a:graphicData uri="http://schemas.openxmlformats.org/presentationml/2006/ole">
            <mc:AlternateContent xmlns:mc="http://schemas.openxmlformats.org/markup-compatibility/2006">
              <mc:Choice xmlns:v="urn:schemas-microsoft-com:vml" Requires="v">
                <p:oleObj spid="_x0000_s2077" name="Photo Editor Photo" r:id="rId4" imgW="4057143" imgH="3610479" progId="MSPhotoEd.3">
                  <p:embed/>
                </p:oleObj>
              </mc:Choice>
              <mc:Fallback>
                <p:oleObj name="Photo Editor Photo" r:id="rId4" imgW="4057143" imgH="3610479" progId="MSPhotoEd.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48270" y="679573"/>
                        <a:ext cx="3836023" cy="2503487"/>
                      </a:xfrm>
                      <a:prstGeom prst="rect">
                        <a:avLst/>
                      </a:prstGeom>
                      <a:noFill/>
                      <a:ln>
                        <a:noFill/>
                      </a:ln>
                      <a:effectLst/>
                    </p:spPr>
                  </p:pic>
                </p:oleObj>
              </mc:Fallback>
            </mc:AlternateContent>
          </a:graphicData>
        </a:graphic>
      </p:graphicFrame>
      <p:sp>
        <p:nvSpPr>
          <p:cNvPr id="415749" name="Rectangle 5"/>
          <p:cNvSpPr>
            <a:spLocks noChangeArrowheads="1"/>
          </p:cNvSpPr>
          <p:nvPr/>
        </p:nvSpPr>
        <p:spPr bwMode="auto">
          <a:xfrm>
            <a:off x="5134306" y="825790"/>
            <a:ext cx="3663950" cy="2274887"/>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ltLang="ar-SA" sz="2400"/>
          </a:p>
        </p:txBody>
      </p:sp>
      <p:sp>
        <p:nvSpPr>
          <p:cNvPr id="415750" name="AutoShape 6">
            <a:hlinkClick r:id="" action="ppaction://noaction" highlightClick="1"/>
          </p:cNvPr>
          <p:cNvSpPr>
            <a:spLocks noChangeArrowheads="1"/>
          </p:cNvSpPr>
          <p:nvPr/>
        </p:nvSpPr>
        <p:spPr bwMode="auto">
          <a:xfrm>
            <a:off x="6400800" y="1336675"/>
            <a:ext cx="1371600" cy="579438"/>
          </a:xfrm>
          <a:prstGeom prst="actionButtonBlank">
            <a:avLst/>
          </a:prstGeom>
          <a:solidFill>
            <a:srgbClr val="DDDDDD"/>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ar-SA" sz="2400" dirty="0">
                <a:solidFill>
                  <a:srgbClr val="000099"/>
                </a:solidFill>
              </a:rPr>
              <a:t>press me</a:t>
            </a:r>
          </a:p>
        </p:txBody>
      </p:sp>
      <p:sp>
        <p:nvSpPr>
          <p:cNvPr id="2" name="Title 1"/>
          <p:cNvSpPr>
            <a:spLocks noGrp="1"/>
          </p:cNvSpPr>
          <p:nvPr>
            <p:ph type="title"/>
          </p:nvPr>
        </p:nvSpPr>
        <p:spPr/>
        <p:txBody>
          <a:bodyPr/>
          <a:lstStyle/>
          <a:p>
            <a:endParaRPr lang="ar-SA"/>
          </a:p>
        </p:txBody>
      </p:sp>
    </p:spTree>
    <p:extLst>
      <p:ext uri="{BB962C8B-B14F-4D97-AF65-F5344CB8AC3E}">
        <p14:creationId xmlns:p14="http://schemas.microsoft.com/office/powerpoint/2010/main" val="24551851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546" name="Rectangle 2"/>
          <p:cNvSpPr>
            <a:spLocks noGrp="1" noChangeArrowheads="1"/>
          </p:cNvSpPr>
          <p:nvPr>
            <p:ph type="title"/>
          </p:nvPr>
        </p:nvSpPr>
        <p:spPr>
          <a:xfrm>
            <a:off x="697524" y="645454"/>
            <a:ext cx="7772400" cy="1428750"/>
          </a:xfrm>
          <a:noFill/>
          <a:ln/>
        </p:spPr>
        <p:txBody>
          <a:bodyPr/>
          <a:lstStyle/>
          <a:p>
            <a:r>
              <a:rPr lang="en-US" altLang="ar-SA" dirty="0"/>
              <a:t>Frames</a:t>
            </a:r>
          </a:p>
        </p:txBody>
      </p:sp>
      <p:sp>
        <p:nvSpPr>
          <p:cNvPr id="364547" name="Rectangle 3"/>
          <p:cNvSpPr>
            <a:spLocks noGrp="1" noChangeArrowheads="1"/>
          </p:cNvSpPr>
          <p:nvPr>
            <p:ph idx="1"/>
          </p:nvPr>
        </p:nvSpPr>
        <p:spPr>
          <a:xfrm>
            <a:off x="0" y="2514600"/>
            <a:ext cx="8686800" cy="4953000"/>
          </a:xfrm>
          <a:noFill/>
          <a:ln/>
        </p:spPr>
        <p:txBody>
          <a:bodyPr/>
          <a:lstStyle/>
          <a:p>
            <a:pPr algn="l" rtl="0">
              <a:spcAft>
                <a:spcPts val="1200"/>
              </a:spcAft>
            </a:pPr>
            <a:r>
              <a:rPr lang="en-US" altLang="ar-SA" dirty="0"/>
              <a:t>Frame is a window that is not contained inside another window. Frame is the basis to contain other user interface components in Java GUI applications.</a:t>
            </a:r>
          </a:p>
          <a:p>
            <a:pPr algn="l" rtl="0">
              <a:spcAft>
                <a:spcPts val="1200"/>
              </a:spcAft>
            </a:pPr>
            <a:r>
              <a:rPr lang="en-US" altLang="ar-SA" dirty="0"/>
              <a:t>The </a:t>
            </a:r>
            <a:r>
              <a:rPr lang="en-US" altLang="ar-SA" dirty="0" err="1"/>
              <a:t>JFrame</a:t>
            </a:r>
            <a:r>
              <a:rPr lang="en-US" altLang="ar-SA" dirty="0"/>
              <a:t> class can be used to create windows. </a:t>
            </a:r>
          </a:p>
          <a:p>
            <a:pPr algn="l" rtl="0">
              <a:spcAft>
                <a:spcPts val="1200"/>
              </a:spcAft>
            </a:pPr>
            <a:r>
              <a:rPr lang="en-US" altLang="ar-SA" dirty="0"/>
              <a:t>For Swing GUI programs, use </a:t>
            </a:r>
            <a:r>
              <a:rPr lang="en-US" altLang="ar-SA" dirty="0" err="1"/>
              <a:t>JFrame</a:t>
            </a:r>
            <a:r>
              <a:rPr lang="en-US" altLang="ar-SA" dirty="0"/>
              <a:t> class to create widows.</a:t>
            </a:r>
          </a:p>
        </p:txBody>
      </p:sp>
      <p:sp>
        <p:nvSpPr>
          <p:cNvPr id="4" name="Slide Number Placeholder 4"/>
          <p:cNvSpPr>
            <a:spLocks noGrp="1"/>
          </p:cNvSpPr>
          <p:nvPr>
            <p:ph type="sldNum" sz="quarter" idx="12"/>
          </p:nvPr>
        </p:nvSpPr>
        <p:spPr/>
        <p:txBody>
          <a:bodyPr/>
          <a:lstStyle/>
          <a:p>
            <a:fld id="{55AC183B-AF24-4F61-A8A1-7831FC2A56FD}" type="slidenum">
              <a:rPr lang="en-US" altLang="ar-SA"/>
              <a:pPr/>
              <a:t>4</a:t>
            </a:fld>
            <a:endParaRPr lang="en-US" altLang="ar-SA"/>
          </a:p>
        </p:txBody>
      </p:sp>
    </p:spTree>
    <p:extLst>
      <p:ext uri="{BB962C8B-B14F-4D97-AF65-F5344CB8AC3E}">
        <p14:creationId xmlns:p14="http://schemas.microsoft.com/office/powerpoint/2010/main" val="42574927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p:cNvPicPr>
            <a:picLocks noChangeAspect="1" noChangeArrowheads="1"/>
          </p:cNvPicPr>
          <p:nvPr/>
        </p:nvPicPr>
        <p:blipFill>
          <a:blip r:embed="rId2" cstate="print"/>
          <a:srcRect/>
          <a:stretch>
            <a:fillRect/>
          </a:stretch>
        </p:blipFill>
        <p:spPr bwMode="auto">
          <a:xfrm>
            <a:off x="155121" y="2209800"/>
            <a:ext cx="6245679" cy="5334000"/>
          </a:xfrm>
          <a:prstGeom prst="rect">
            <a:avLst/>
          </a:prstGeom>
          <a:noFill/>
          <a:ln w="9525">
            <a:noFill/>
            <a:miter lim="800000"/>
            <a:headEnd/>
            <a:tailEnd/>
          </a:ln>
        </p:spPr>
      </p:pic>
      <p:sp>
        <p:nvSpPr>
          <p:cNvPr id="2" name="Title 1"/>
          <p:cNvSpPr>
            <a:spLocks noGrp="1"/>
          </p:cNvSpPr>
          <p:nvPr>
            <p:ph type="title"/>
          </p:nvPr>
        </p:nvSpPr>
        <p:spPr>
          <a:xfrm>
            <a:off x="534760" y="838200"/>
            <a:ext cx="2743200" cy="944562"/>
          </a:xfrm>
        </p:spPr>
        <p:txBody>
          <a:bodyPr/>
          <a:lstStyle/>
          <a:p>
            <a:r>
              <a:rPr lang="en-US" dirty="0" smtClean="0">
                <a:solidFill>
                  <a:schemeClr val="bg1"/>
                </a:solidFill>
              </a:rPr>
              <a:t>Example </a:t>
            </a:r>
            <a:endParaRPr lang="ar-SA" dirty="0">
              <a:solidFill>
                <a:schemeClr val="bg1"/>
              </a:solidFill>
            </a:endParaRPr>
          </a:p>
        </p:txBody>
      </p:sp>
      <p:sp>
        <p:nvSpPr>
          <p:cNvPr id="5" name="Slide Number Placeholder 4"/>
          <p:cNvSpPr>
            <a:spLocks noGrp="1"/>
          </p:cNvSpPr>
          <p:nvPr>
            <p:ph type="sldNum" sz="quarter" idx="12"/>
          </p:nvPr>
        </p:nvSpPr>
        <p:spPr/>
        <p:txBody>
          <a:bodyPr/>
          <a:lstStyle/>
          <a:p>
            <a:fld id="{7BC5307C-9AC7-448E-9FCE-3A20542CE215}" type="slidenum">
              <a:rPr lang="en-US" smtClean="0"/>
              <a:pPr/>
              <a:t>5</a:t>
            </a:fld>
            <a:endParaRPr lang="en-US"/>
          </a:p>
        </p:txBody>
      </p:sp>
      <p:pic>
        <p:nvPicPr>
          <p:cNvPr id="7171" name="Picture 3"/>
          <p:cNvPicPr>
            <a:picLocks noChangeAspect="1" noChangeArrowheads="1"/>
          </p:cNvPicPr>
          <p:nvPr/>
        </p:nvPicPr>
        <p:blipFill>
          <a:blip r:embed="rId3" cstate="print"/>
          <a:srcRect/>
          <a:stretch>
            <a:fillRect/>
          </a:stretch>
        </p:blipFill>
        <p:spPr bwMode="auto">
          <a:xfrm>
            <a:off x="6307016" y="2971800"/>
            <a:ext cx="2743200" cy="2734086"/>
          </a:xfrm>
          <a:prstGeom prst="rect">
            <a:avLst/>
          </a:prstGeom>
          <a:noFill/>
          <a:ln w="9525">
            <a:noFill/>
            <a:miter lim="800000"/>
            <a:headEnd/>
            <a:tailEnd/>
          </a:ln>
        </p:spPr>
      </p:pic>
    </p:spTree>
    <p:extLst>
      <p:ext uri="{BB962C8B-B14F-4D97-AF65-F5344CB8AC3E}">
        <p14:creationId xmlns:p14="http://schemas.microsoft.com/office/powerpoint/2010/main" val="1332490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7171"/>
                                        </p:tgtEl>
                                        <p:attrNameLst>
                                          <p:attrName>style.visibility</p:attrName>
                                        </p:attrNameLst>
                                      </p:cBhvr>
                                      <p:to>
                                        <p:strVal val="visible"/>
                                      </p:to>
                                    </p:set>
                                    <p:animEffect transition="in" filter="box(in)">
                                      <p:cBhvr>
                                        <p:cTn id="7" dur="500"/>
                                        <p:tgtEl>
                                          <p:spTgt spid="7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26" name="Rectangle 2"/>
          <p:cNvSpPr>
            <a:spLocks noGrp="1" noChangeArrowheads="1"/>
          </p:cNvSpPr>
          <p:nvPr>
            <p:ph type="title"/>
          </p:nvPr>
        </p:nvSpPr>
        <p:spPr>
          <a:xfrm>
            <a:off x="670228" y="474558"/>
            <a:ext cx="7772400" cy="1428750"/>
          </a:xfrm>
          <a:noFill/>
          <a:ln/>
        </p:spPr>
        <p:txBody>
          <a:bodyPr/>
          <a:lstStyle/>
          <a:p>
            <a:r>
              <a:rPr lang="en-US" altLang="ar-SA" dirty="0"/>
              <a:t>Creating Frames</a:t>
            </a:r>
          </a:p>
        </p:txBody>
      </p:sp>
      <p:sp>
        <p:nvSpPr>
          <p:cNvPr id="6" name="Slide Number Placeholder 4"/>
          <p:cNvSpPr>
            <a:spLocks noGrp="1"/>
          </p:cNvSpPr>
          <p:nvPr>
            <p:ph type="sldNum" sz="quarter" idx="12"/>
          </p:nvPr>
        </p:nvSpPr>
        <p:spPr/>
        <p:txBody>
          <a:bodyPr/>
          <a:lstStyle/>
          <a:p>
            <a:fld id="{FC0AB5BA-74E3-42A1-A5A8-4527E3E14A2D}" type="slidenum">
              <a:rPr lang="en-US" altLang="ar-SA"/>
              <a:pPr/>
              <a:t>6</a:t>
            </a:fld>
            <a:endParaRPr lang="en-US" altLang="ar-SA"/>
          </a:p>
        </p:txBody>
      </p:sp>
      <p:sp>
        <p:nvSpPr>
          <p:cNvPr id="308229" name="Text Box 5"/>
          <p:cNvSpPr txBox="1">
            <a:spLocks noChangeArrowheads="1"/>
          </p:cNvSpPr>
          <p:nvPr/>
        </p:nvSpPr>
        <p:spPr bwMode="auto">
          <a:xfrm>
            <a:off x="26158" y="2743200"/>
            <a:ext cx="9144000" cy="2585323"/>
          </a:xfrm>
          <a:prstGeom prst="rect">
            <a:avLst/>
          </a:prstGeom>
          <a:solidFill>
            <a:schemeClr val="tx1"/>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1"/>
            <a:r>
              <a:rPr lang="en-US" altLang="ar-SA" dirty="0">
                <a:solidFill>
                  <a:schemeClr val="bg2"/>
                </a:solidFill>
                <a:latin typeface="Courier New" panose="02070309020205020404" pitchFamily="49" charset="0"/>
              </a:rPr>
              <a:t>import </a:t>
            </a:r>
            <a:r>
              <a:rPr lang="en-US" altLang="ar-SA" dirty="0" err="1">
                <a:solidFill>
                  <a:schemeClr val="bg2"/>
                </a:solidFill>
                <a:latin typeface="Courier New" panose="02070309020205020404" pitchFamily="49" charset="0"/>
              </a:rPr>
              <a:t>javax.swing</a:t>
            </a:r>
            <a:r>
              <a:rPr lang="en-US" altLang="ar-SA" dirty="0">
                <a:solidFill>
                  <a:schemeClr val="bg2"/>
                </a:solidFill>
                <a:latin typeface="Courier New" panose="02070309020205020404" pitchFamily="49" charset="0"/>
              </a:rPr>
              <a:t>.*;</a:t>
            </a:r>
          </a:p>
          <a:p>
            <a:pPr lvl="1"/>
            <a:endParaRPr lang="en-US" altLang="ar-SA" dirty="0" smtClean="0">
              <a:solidFill>
                <a:schemeClr val="bg2"/>
              </a:solidFill>
              <a:latin typeface="Courier New" panose="02070309020205020404" pitchFamily="49" charset="0"/>
            </a:endParaRPr>
          </a:p>
          <a:p>
            <a:pPr lvl="1"/>
            <a:r>
              <a:rPr lang="en-US" altLang="ar-SA" dirty="0" smtClean="0">
                <a:solidFill>
                  <a:schemeClr val="bg2"/>
                </a:solidFill>
                <a:latin typeface="Courier New" panose="02070309020205020404" pitchFamily="49" charset="0"/>
              </a:rPr>
              <a:t>public </a:t>
            </a:r>
            <a:r>
              <a:rPr lang="en-US" altLang="ar-SA" dirty="0">
                <a:solidFill>
                  <a:schemeClr val="bg2"/>
                </a:solidFill>
                <a:latin typeface="Courier New" panose="02070309020205020404" pitchFamily="49" charset="0"/>
              </a:rPr>
              <a:t>class </a:t>
            </a:r>
            <a:r>
              <a:rPr lang="en-US" altLang="ar-SA" dirty="0" err="1">
                <a:solidFill>
                  <a:schemeClr val="bg2"/>
                </a:solidFill>
                <a:latin typeface="Courier New" panose="02070309020205020404" pitchFamily="49" charset="0"/>
              </a:rPr>
              <a:t>MyFrame</a:t>
            </a:r>
            <a:r>
              <a:rPr lang="en-US" altLang="ar-SA" dirty="0">
                <a:solidFill>
                  <a:schemeClr val="bg2"/>
                </a:solidFill>
                <a:latin typeface="Courier New" panose="02070309020205020404" pitchFamily="49" charset="0"/>
              </a:rPr>
              <a:t> {</a:t>
            </a:r>
          </a:p>
          <a:p>
            <a:pPr lvl="1"/>
            <a:r>
              <a:rPr lang="en-US" altLang="ar-SA" dirty="0">
                <a:solidFill>
                  <a:schemeClr val="bg2"/>
                </a:solidFill>
                <a:latin typeface="Courier New" panose="02070309020205020404" pitchFamily="49" charset="0"/>
              </a:rPr>
              <a:t>  public static void main(String[] </a:t>
            </a:r>
            <a:r>
              <a:rPr lang="en-US" altLang="ar-SA" dirty="0" err="1">
                <a:solidFill>
                  <a:schemeClr val="bg2"/>
                </a:solidFill>
                <a:latin typeface="Courier New" panose="02070309020205020404" pitchFamily="49" charset="0"/>
              </a:rPr>
              <a:t>args</a:t>
            </a:r>
            <a:r>
              <a:rPr lang="en-US" altLang="ar-SA" dirty="0">
                <a:solidFill>
                  <a:schemeClr val="bg2"/>
                </a:solidFill>
                <a:latin typeface="Courier New" panose="02070309020205020404" pitchFamily="49" charset="0"/>
              </a:rPr>
              <a:t>) {</a:t>
            </a:r>
          </a:p>
          <a:p>
            <a:pPr lvl="1"/>
            <a:r>
              <a:rPr lang="en-US" altLang="ar-SA" dirty="0">
                <a:solidFill>
                  <a:schemeClr val="bg2"/>
                </a:solidFill>
                <a:latin typeface="Courier New" panose="02070309020205020404" pitchFamily="49" charset="0"/>
              </a:rPr>
              <a:t>    </a:t>
            </a:r>
            <a:r>
              <a:rPr lang="en-US" altLang="ar-SA" dirty="0" err="1">
                <a:solidFill>
                  <a:schemeClr val="bg2"/>
                </a:solidFill>
                <a:latin typeface="Courier New" panose="02070309020205020404" pitchFamily="49" charset="0"/>
              </a:rPr>
              <a:t>JFrame</a:t>
            </a:r>
            <a:r>
              <a:rPr lang="en-US" altLang="ar-SA" dirty="0">
                <a:solidFill>
                  <a:schemeClr val="bg2"/>
                </a:solidFill>
                <a:latin typeface="Courier New" panose="02070309020205020404" pitchFamily="49" charset="0"/>
              </a:rPr>
              <a:t> frame = new </a:t>
            </a:r>
            <a:r>
              <a:rPr lang="en-US" altLang="ar-SA" dirty="0" err="1">
                <a:solidFill>
                  <a:schemeClr val="bg2"/>
                </a:solidFill>
                <a:latin typeface="Courier New" panose="02070309020205020404" pitchFamily="49" charset="0"/>
              </a:rPr>
              <a:t>JFrame</a:t>
            </a:r>
            <a:r>
              <a:rPr lang="en-US" altLang="ar-SA" dirty="0">
                <a:solidFill>
                  <a:schemeClr val="bg2"/>
                </a:solidFill>
                <a:latin typeface="Courier New" panose="02070309020205020404" pitchFamily="49" charset="0"/>
              </a:rPr>
              <a:t>("Test Frame");</a:t>
            </a:r>
          </a:p>
          <a:p>
            <a:pPr lvl="1"/>
            <a:r>
              <a:rPr lang="en-US" altLang="ar-SA" dirty="0">
                <a:solidFill>
                  <a:schemeClr val="bg2"/>
                </a:solidFill>
                <a:latin typeface="Courier New" panose="02070309020205020404" pitchFamily="49" charset="0"/>
              </a:rPr>
              <a:t>    </a:t>
            </a:r>
            <a:r>
              <a:rPr lang="en-US" altLang="ar-SA" dirty="0" err="1">
                <a:solidFill>
                  <a:schemeClr val="bg2"/>
                </a:solidFill>
                <a:latin typeface="Courier New" panose="02070309020205020404" pitchFamily="49" charset="0"/>
              </a:rPr>
              <a:t>frame.setSize</a:t>
            </a:r>
            <a:r>
              <a:rPr lang="en-US" altLang="ar-SA" dirty="0">
                <a:solidFill>
                  <a:schemeClr val="bg2"/>
                </a:solidFill>
                <a:latin typeface="Courier New" panose="02070309020205020404" pitchFamily="49" charset="0"/>
              </a:rPr>
              <a:t>(400, 300);</a:t>
            </a:r>
          </a:p>
          <a:p>
            <a:pPr lvl="1"/>
            <a:r>
              <a:rPr lang="en-US" altLang="ar-SA" dirty="0">
                <a:solidFill>
                  <a:schemeClr val="bg2"/>
                </a:solidFill>
                <a:latin typeface="Courier New" panose="02070309020205020404" pitchFamily="49" charset="0"/>
              </a:rPr>
              <a:t>    </a:t>
            </a:r>
            <a:r>
              <a:rPr lang="en-US" altLang="ar-SA" dirty="0" err="1">
                <a:solidFill>
                  <a:schemeClr val="bg2"/>
                </a:solidFill>
                <a:latin typeface="Courier New" panose="02070309020205020404" pitchFamily="49" charset="0"/>
              </a:rPr>
              <a:t>frame.setVisible</a:t>
            </a:r>
            <a:r>
              <a:rPr lang="en-US" altLang="ar-SA" dirty="0">
                <a:solidFill>
                  <a:schemeClr val="bg2"/>
                </a:solidFill>
                <a:latin typeface="Courier New" panose="02070309020205020404" pitchFamily="49" charset="0"/>
              </a:rPr>
              <a:t>(true);</a:t>
            </a:r>
          </a:p>
          <a:p>
            <a:pPr lvl="1"/>
            <a:r>
              <a:rPr lang="en-US" altLang="ar-SA" dirty="0" smtClean="0">
                <a:solidFill>
                  <a:schemeClr val="bg2"/>
                </a:solidFill>
                <a:latin typeface="Courier New" panose="02070309020205020404" pitchFamily="49" charset="0"/>
              </a:rPr>
              <a:t>}</a:t>
            </a:r>
            <a:endParaRPr lang="en-US" altLang="ar-SA" dirty="0">
              <a:solidFill>
                <a:schemeClr val="bg2"/>
              </a:solidFill>
              <a:latin typeface="Courier New" panose="02070309020205020404" pitchFamily="49" charset="0"/>
            </a:endParaRPr>
          </a:p>
          <a:p>
            <a:r>
              <a:rPr lang="en-US" altLang="ar-SA" dirty="0">
                <a:solidFill>
                  <a:schemeClr val="bg2"/>
                </a:solidFill>
                <a:latin typeface="Courier New" panose="02070309020205020404" pitchFamily="49" charset="0"/>
              </a:rPr>
              <a:t>   }</a:t>
            </a:r>
            <a:endParaRPr lang="en-US" altLang="ar-SA" dirty="0">
              <a:solidFill>
                <a:schemeClr val="bg2"/>
              </a:solidFill>
              <a:latin typeface="Courier" pitchFamily="49" charset="0"/>
            </a:endParaRPr>
          </a:p>
        </p:txBody>
      </p:sp>
    </p:spTree>
    <p:extLst>
      <p:ext uri="{BB962C8B-B14F-4D97-AF65-F5344CB8AC3E}">
        <p14:creationId xmlns:p14="http://schemas.microsoft.com/office/powerpoint/2010/main" val="35306459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826" name="Rectangle 2"/>
          <p:cNvSpPr>
            <a:spLocks noGrp="1" noChangeArrowheads="1"/>
          </p:cNvSpPr>
          <p:nvPr>
            <p:ph type="title"/>
          </p:nvPr>
        </p:nvSpPr>
        <p:spPr>
          <a:xfrm>
            <a:off x="664191" y="644317"/>
            <a:ext cx="7772400" cy="838200"/>
          </a:xfrm>
          <a:noFill/>
          <a:ln/>
        </p:spPr>
        <p:txBody>
          <a:bodyPr/>
          <a:lstStyle/>
          <a:p>
            <a:r>
              <a:rPr lang="en-US" altLang="ar-SA" dirty="0" err="1"/>
              <a:t>JFrame</a:t>
            </a:r>
            <a:r>
              <a:rPr lang="en-US" altLang="ar-SA" dirty="0"/>
              <a:t> Class</a:t>
            </a:r>
          </a:p>
        </p:txBody>
      </p:sp>
      <p:sp>
        <p:nvSpPr>
          <p:cNvPr id="5" name="Slide Number Placeholder 4"/>
          <p:cNvSpPr>
            <a:spLocks noGrp="1"/>
          </p:cNvSpPr>
          <p:nvPr>
            <p:ph type="sldNum" sz="quarter" idx="12"/>
          </p:nvPr>
        </p:nvSpPr>
        <p:spPr/>
        <p:txBody>
          <a:bodyPr/>
          <a:lstStyle/>
          <a:p>
            <a:fld id="{5E75C4B7-7E79-4E64-B20D-38E6D6C20533}" type="slidenum">
              <a:rPr lang="en-US" altLang="ar-SA"/>
              <a:pPr/>
              <a:t>7</a:t>
            </a:fld>
            <a:endParaRPr lang="en-US" altLang="ar-SA"/>
          </a:p>
        </p:txBody>
      </p:sp>
      <p:sp>
        <p:nvSpPr>
          <p:cNvPr id="333831" name="Rectangle 7"/>
          <p:cNvSpPr>
            <a:spLocks noChangeArrowheads="1"/>
          </p:cNvSpPr>
          <p:nvPr/>
        </p:nvSpPr>
        <p:spPr bwMode="auto">
          <a:xfrm>
            <a:off x="0" y="26289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ar-SA"/>
          </a:p>
        </p:txBody>
      </p:sp>
      <p:graphicFrame>
        <p:nvGraphicFramePr>
          <p:cNvPr id="6" name="Object 6"/>
          <p:cNvGraphicFramePr>
            <a:graphicFrameLocks noChangeAspect="1"/>
          </p:cNvGraphicFramePr>
          <p:nvPr>
            <p:extLst>
              <p:ext uri="{D42A27DB-BD31-4B8C-83A1-F6EECF244321}">
                <p14:modId xmlns:p14="http://schemas.microsoft.com/office/powerpoint/2010/main" val="3954226905"/>
              </p:ext>
            </p:extLst>
          </p:nvPr>
        </p:nvGraphicFramePr>
        <p:xfrm>
          <a:off x="0" y="2362200"/>
          <a:ext cx="9144000" cy="3048000"/>
        </p:xfrm>
        <a:graphic>
          <a:graphicData uri="http://schemas.openxmlformats.org/presentationml/2006/ole">
            <mc:AlternateContent xmlns:mc="http://schemas.openxmlformats.org/markup-compatibility/2006">
              <mc:Choice xmlns:v="urn:schemas-microsoft-com:vml" Requires="v">
                <p:oleObj spid="_x0000_s1095" name="Picture" r:id="rId3" imgW="4806696" imgH="1600200" progId="Word.Picture.8">
                  <p:embed/>
                </p:oleObj>
              </mc:Choice>
              <mc:Fallback>
                <p:oleObj name="Picture" r:id="rId3" imgW="4806696" imgH="1600200" progId="Word.Picture.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362200"/>
                        <a:ext cx="9144000" cy="3048000"/>
                      </a:xfrm>
                      <a:prstGeom prst="rect">
                        <a:avLst/>
                      </a:prstGeom>
                      <a:solidFill>
                        <a:srgbClr val="604F72"/>
                      </a:solidFill>
                    </p:spPr>
                  </p:pic>
                </p:oleObj>
              </mc:Fallback>
            </mc:AlternateContent>
          </a:graphicData>
        </a:graphic>
      </p:graphicFrame>
    </p:spTree>
    <p:extLst>
      <p:ext uri="{BB962C8B-B14F-4D97-AF65-F5344CB8AC3E}">
        <p14:creationId xmlns:p14="http://schemas.microsoft.com/office/powerpoint/2010/main" val="15381338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Creating a </a:t>
            </a:r>
            <a:r>
              <a:rPr lang="en-US" b="1" dirty="0" err="1" smtClean="0">
                <a:solidFill>
                  <a:schemeClr val="bg1"/>
                </a:solidFill>
              </a:rPr>
              <a:t>JFrame</a:t>
            </a:r>
            <a:endParaRPr lang="ar-SA" dirty="0">
              <a:solidFill>
                <a:schemeClr val="bg1"/>
              </a:solidFill>
            </a:endParaRPr>
          </a:p>
        </p:txBody>
      </p:sp>
      <p:sp>
        <p:nvSpPr>
          <p:cNvPr id="3" name="Content Placeholder 2"/>
          <p:cNvSpPr>
            <a:spLocks noGrp="1"/>
          </p:cNvSpPr>
          <p:nvPr>
            <p:ph idx="1"/>
          </p:nvPr>
        </p:nvSpPr>
        <p:spPr>
          <a:xfrm>
            <a:off x="864382" y="2489200"/>
            <a:ext cx="7746218" cy="3530600"/>
          </a:xfrm>
        </p:spPr>
        <p:txBody>
          <a:bodyPr>
            <a:normAutofit/>
          </a:bodyPr>
          <a:lstStyle/>
          <a:p>
            <a:pPr algn="l" rtl="0"/>
            <a:r>
              <a:rPr lang="en-US" sz="2000" dirty="0" smtClean="0">
                <a:solidFill>
                  <a:schemeClr val="tx1"/>
                </a:solidFill>
                <a:latin typeface="Courier"/>
              </a:rPr>
              <a:t> a </a:t>
            </a:r>
            <a:r>
              <a:rPr lang="en-US" sz="2000" dirty="0" err="1" smtClean="0">
                <a:solidFill>
                  <a:schemeClr val="tx1"/>
                </a:solidFill>
                <a:latin typeface="Courier"/>
              </a:rPr>
              <a:t>JFrame</a:t>
            </a:r>
            <a:r>
              <a:rPr lang="en-US" sz="2000" dirty="0" smtClean="0">
                <a:solidFill>
                  <a:schemeClr val="tx1"/>
                </a:solidFill>
                <a:latin typeface="Courier"/>
              </a:rPr>
              <a:t> class have the following component:</a:t>
            </a:r>
          </a:p>
          <a:p>
            <a:pPr algn="l" rtl="0"/>
            <a:r>
              <a:rPr lang="en-US" sz="2400" dirty="0" err="1" smtClean="0">
                <a:solidFill>
                  <a:schemeClr val="tx1"/>
                </a:solidFill>
                <a:latin typeface="Courier"/>
              </a:rPr>
              <a:t>setResizable</a:t>
            </a:r>
            <a:r>
              <a:rPr lang="en-US" sz="2400" dirty="0" smtClean="0">
                <a:solidFill>
                  <a:schemeClr val="tx1"/>
                </a:solidFill>
                <a:latin typeface="Courier"/>
              </a:rPr>
              <a:t>(</a:t>
            </a:r>
            <a:r>
              <a:rPr lang="en-US" sz="2400" dirty="0" err="1" smtClean="0">
                <a:solidFill>
                  <a:schemeClr val="tx1"/>
                </a:solidFill>
                <a:latin typeface="Courier"/>
              </a:rPr>
              <a:t>boolean</a:t>
            </a:r>
            <a:r>
              <a:rPr lang="en-US" sz="2400" dirty="0" smtClean="0">
                <a:solidFill>
                  <a:schemeClr val="tx1"/>
                </a:solidFill>
                <a:latin typeface="Courier"/>
              </a:rPr>
              <a:t> </a:t>
            </a:r>
            <a:r>
              <a:rPr lang="en-US" sz="2400" dirty="0" err="1" smtClean="0">
                <a:solidFill>
                  <a:schemeClr val="tx1"/>
                </a:solidFill>
                <a:latin typeface="Courier"/>
              </a:rPr>
              <a:t>var</a:t>
            </a:r>
            <a:r>
              <a:rPr lang="en-US" sz="2400" dirty="0" smtClean="0">
                <a:solidFill>
                  <a:schemeClr val="tx1"/>
                </a:solidFill>
                <a:latin typeface="Courier"/>
              </a:rPr>
              <a:t>);</a:t>
            </a:r>
          </a:p>
          <a:p>
            <a:pPr algn="l" rtl="0"/>
            <a:r>
              <a:rPr lang="en-GB" sz="2400" dirty="0" err="1" smtClean="0">
                <a:solidFill>
                  <a:schemeClr val="tx1"/>
                </a:solidFill>
                <a:latin typeface="Courier"/>
              </a:rPr>
              <a:t>setDefaultCloseOperation</a:t>
            </a:r>
            <a:r>
              <a:rPr lang="en-GB" sz="2400" dirty="0" smtClean="0">
                <a:solidFill>
                  <a:schemeClr val="tx1"/>
                </a:solidFill>
                <a:latin typeface="Courier"/>
              </a:rPr>
              <a:t>(</a:t>
            </a:r>
            <a:r>
              <a:rPr lang="en-GB" sz="2400" dirty="0" err="1" smtClean="0">
                <a:solidFill>
                  <a:schemeClr val="tx1"/>
                </a:solidFill>
                <a:latin typeface="Courier"/>
              </a:rPr>
              <a:t>JFrame</a:t>
            </a:r>
            <a:r>
              <a:rPr lang="en-GB" sz="2400" dirty="0" smtClean="0">
                <a:solidFill>
                  <a:schemeClr val="tx1"/>
                </a:solidFill>
                <a:latin typeface="Courier"/>
              </a:rPr>
              <a:t>. *********);</a:t>
            </a:r>
          </a:p>
          <a:p>
            <a:pPr lvl="1" algn="l" rtl="0"/>
            <a:r>
              <a:rPr lang="en-GB" sz="2000" dirty="0" smtClean="0">
                <a:solidFill>
                  <a:schemeClr val="tx1"/>
                </a:solidFill>
                <a:latin typeface="Courier"/>
              </a:rPr>
              <a:t>EXIT_ON_CLOSE</a:t>
            </a:r>
          </a:p>
          <a:p>
            <a:pPr lvl="1" algn="l" rtl="0"/>
            <a:r>
              <a:rPr lang="en-US" sz="2000" dirty="0" smtClean="0">
                <a:solidFill>
                  <a:schemeClr val="tx1"/>
                </a:solidFill>
                <a:latin typeface="Courier"/>
              </a:rPr>
              <a:t>DO_NOTHING_ON_CLOSE</a:t>
            </a:r>
            <a:endParaRPr lang="ar-SA" sz="2000" dirty="0">
              <a:solidFill>
                <a:schemeClr val="tx1"/>
              </a:solidFill>
              <a:latin typeface="Courier"/>
            </a:endParaRPr>
          </a:p>
        </p:txBody>
      </p:sp>
      <p:sp>
        <p:nvSpPr>
          <p:cNvPr id="5" name="Slide Number Placeholder 4"/>
          <p:cNvSpPr>
            <a:spLocks noGrp="1"/>
          </p:cNvSpPr>
          <p:nvPr>
            <p:ph type="sldNum" sz="quarter" idx="12"/>
          </p:nvPr>
        </p:nvSpPr>
        <p:spPr/>
        <p:txBody>
          <a:bodyPr/>
          <a:lstStyle/>
          <a:p>
            <a:fld id="{7BC5307C-9AC7-448E-9FCE-3A20542CE215}" type="slidenum">
              <a:rPr lang="en-US" smtClean="0"/>
              <a:pPr/>
              <a:t>8</a:t>
            </a:fld>
            <a:endParaRPr lang="en-US"/>
          </a:p>
        </p:txBody>
      </p:sp>
    </p:spTree>
    <p:extLst>
      <p:ext uri="{BB962C8B-B14F-4D97-AF65-F5344CB8AC3E}">
        <p14:creationId xmlns:p14="http://schemas.microsoft.com/office/powerpoint/2010/main" val="41988265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514600" y="867466"/>
            <a:ext cx="8229600" cy="563562"/>
          </a:xfrm>
        </p:spPr>
        <p:txBody>
          <a:bodyPr>
            <a:normAutofit fontScale="90000"/>
          </a:bodyPr>
          <a:lstStyle/>
          <a:p>
            <a:pPr lvl="1" algn="ctr" rtl="0">
              <a:spcBef>
                <a:spcPct val="0"/>
              </a:spcBef>
            </a:pPr>
            <a:r>
              <a:rPr lang="en-US" sz="3400" dirty="0" smtClean="0">
                <a:solidFill>
                  <a:schemeClr val="bg1"/>
                </a:solidFill>
              </a:rPr>
              <a:t>Example</a:t>
            </a:r>
          </a:p>
        </p:txBody>
      </p:sp>
      <p:sp>
        <p:nvSpPr>
          <p:cNvPr id="12" name="Slide Number Placeholder 11"/>
          <p:cNvSpPr>
            <a:spLocks noGrp="1"/>
          </p:cNvSpPr>
          <p:nvPr>
            <p:ph type="sldNum" sz="quarter" idx="12"/>
          </p:nvPr>
        </p:nvSpPr>
        <p:spPr/>
        <p:txBody>
          <a:bodyPr/>
          <a:lstStyle/>
          <a:p>
            <a:fld id="{7BC5307C-9AC7-448E-9FCE-3A20542CE215}" type="slidenum">
              <a:rPr lang="en-US" smtClean="0"/>
              <a:pPr/>
              <a:t>9</a:t>
            </a:fld>
            <a:endParaRPr lang="en-US" dirty="0"/>
          </a:p>
        </p:txBody>
      </p:sp>
      <p:pic>
        <p:nvPicPr>
          <p:cNvPr id="1026" name="Picture 2"/>
          <p:cNvPicPr>
            <a:picLocks noChangeAspect="1" noChangeArrowheads="1"/>
          </p:cNvPicPr>
          <p:nvPr/>
        </p:nvPicPr>
        <p:blipFill>
          <a:blip r:embed="rId2" cstate="print"/>
          <a:srcRect b="6897"/>
          <a:stretch>
            <a:fillRect/>
          </a:stretch>
        </p:blipFill>
        <p:spPr bwMode="auto">
          <a:xfrm>
            <a:off x="151456" y="2362200"/>
            <a:ext cx="8688687" cy="4231957"/>
          </a:xfrm>
          <a:prstGeom prst="rect">
            <a:avLst/>
          </a:prstGeom>
          <a:noFill/>
          <a:ln w="9525">
            <a:noFill/>
            <a:miter lim="800000"/>
            <a:headEnd/>
            <a:tailEnd/>
          </a:ln>
        </p:spPr>
      </p:pic>
    </p:spTree>
    <p:extLst>
      <p:ext uri="{BB962C8B-B14F-4D97-AF65-F5344CB8AC3E}">
        <p14:creationId xmlns:p14="http://schemas.microsoft.com/office/powerpoint/2010/main" val="344704821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Ion Boardroom</Template>
  <TotalTime>708</TotalTime>
  <Words>825</Words>
  <Application>Microsoft Office PowerPoint</Application>
  <PresentationFormat>On-screen Show (4:3)</PresentationFormat>
  <Paragraphs>206</Paragraphs>
  <Slides>37</Slides>
  <Notes>3</Notes>
  <HiddenSlides>0</HiddenSlides>
  <MMClips>0</MMClips>
  <ScaleCrop>false</ScaleCrop>
  <HeadingPairs>
    <vt:vector size="8" baseType="variant">
      <vt:variant>
        <vt:lpstr>Fonts Used</vt:lpstr>
      </vt:variant>
      <vt:variant>
        <vt:i4>11</vt:i4>
      </vt:variant>
      <vt:variant>
        <vt:lpstr>Theme</vt:lpstr>
      </vt:variant>
      <vt:variant>
        <vt:i4>1</vt:i4>
      </vt:variant>
      <vt:variant>
        <vt:lpstr>Embedded OLE Servers</vt:lpstr>
      </vt:variant>
      <vt:variant>
        <vt:i4>2</vt:i4>
      </vt:variant>
      <vt:variant>
        <vt:lpstr>Slide Titles</vt:lpstr>
      </vt:variant>
      <vt:variant>
        <vt:i4>37</vt:i4>
      </vt:variant>
    </vt:vector>
  </HeadingPairs>
  <TitlesOfParts>
    <vt:vector size="51" baseType="lpstr">
      <vt:lpstr>ＭＳ Ｐゴシック</vt:lpstr>
      <vt:lpstr>Arial</vt:lpstr>
      <vt:lpstr>Book Antiqua</vt:lpstr>
      <vt:lpstr>Calibri</vt:lpstr>
      <vt:lpstr>Century Gothic</vt:lpstr>
      <vt:lpstr>CordiaUPC</vt:lpstr>
      <vt:lpstr>Courier</vt:lpstr>
      <vt:lpstr>Courier New</vt:lpstr>
      <vt:lpstr>Monotype Sorts</vt:lpstr>
      <vt:lpstr>Times New Roman</vt:lpstr>
      <vt:lpstr>Wingdings 3</vt:lpstr>
      <vt:lpstr>Ion Boardroom</vt:lpstr>
      <vt:lpstr>Microsoft Word Picture</vt:lpstr>
      <vt:lpstr>Microsoft Photo Editor 3.0 Photo</vt:lpstr>
      <vt:lpstr>Introduction to GUI in  Java</vt:lpstr>
      <vt:lpstr>Graphical User Interface</vt:lpstr>
      <vt:lpstr>Creating GUI Objects</vt:lpstr>
      <vt:lpstr>Frames</vt:lpstr>
      <vt:lpstr>Example </vt:lpstr>
      <vt:lpstr>Creating Frames</vt:lpstr>
      <vt:lpstr>JFrame Class</vt:lpstr>
      <vt:lpstr>Creating a JFrame</vt:lpstr>
      <vt:lpstr>Example</vt:lpstr>
      <vt:lpstr>Example</vt:lpstr>
      <vt:lpstr>Using Dialog Boxes for Input/Output</vt:lpstr>
      <vt:lpstr>ShowInputDialog</vt:lpstr>
      <vt:lpstr>showMessageDialog</vt:lpstr>
      <vt:lpstr>Adding pane to a Frame</vt:lpstr>
      <vt:lpstr>PowerPoint Presentation</vt:lpstr>
      <vt:lpstr>Example 2</vt:lpstr>
      <vt:lpstr>PowerPoint Presentation</vt:lpstr>
      <vt:lpstr>Message Type</vt:lpstr>
      <vt:lpstr>Example for adding two numbers</vt:lpstr>
      <vt:lpstr>PowerPoint Presentation</vt:lpstr>
      <vt:lpstr>Subclassing JFrame</vt:lpstr>
      <vt:lpstr>Jframe Subclass</vt:lpstr>
      <vt:lpstr>PowerPoint Presentation</vt:lpstr>
      <vt:lpstr>Accessing the content pane of a JFrame</vt:lpstr>
      <vt:lpstr>Using Panels as Sub-Containers</vt:lpstr>
      <vt:lpstr>Creating a JPanel</vt:lpstr>
      <vt:lpstr>Layouts</vt:lpstr>
      <vt:lpstr>Layout Managers</vt:lpstr>
      <vt:lpstr>Kinds of Layout Managers</vt:lpstr>
      <vt:lpstr>FlowLayout Example</vt:lpstr>
      <vt:lpstr>The FlowLayout Class</vt:lpstr>
      <vt:lpstr>GridLayout</vt:lpstr>
      <vt:lpstr>GridLayout</vt:lpstr>
      <vt:lpstr>BorderLayout</vt:lpstr>
      <vt:lpstr>BorderLayout</vt:lpstr>
      <vt:lpstr>Adding components to Frame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JAVA</dc:title>
  <dc:creator>NOUF</dc:creator>
  <cp:lastModifiedBy>Aseel</cp:lastModifiedBy>
  <cp:revision>108</cp:revision>
  <dcterms:created xsi:type="dcterms:W3CDTF">2013-09-09T16:42:03Z</dcterms:created>
  <dcterms:modified xsi:type="dcterms:W3CDTF">2014-11-03T20:53:07Z</dcterms:modified>
</cp:coreProperties>
</file>